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22"/>
  </p:notesMasterIdLst>
  <p:handoutMasterIdLst>
    <p:handoutMasterId r:id="rId23"/>
  </p:handoutMasterIdLst>
  <p:sldIdLst>
    <p:sldId id="265" r:id="rId2"/>
    <p:sldId id="876" r:id="rId3"/>
    <p:sldId id="282" r:id="rId4"/>
    <p:sldId id="373" r:id="rId5"/>
    <p:sldId id="289" r:id="rId6"/>
    <p:sldId id="327" r:id="rId7"/>
    <p:sldId id="302" r:id="rId8"/>
    <p:sldId id="318" r:id="rId9"/>
    <p:sldId id="335" r:id="rId10"/>
    <p:sldId id="365" r:id="rId11"/>
    <p:sldId id="313" r:id="rId12"/>
    <p:sldId id="877" r:id="rId13"/>
    <p:sldId id="325" r:id="rId14"/>
    <p:sldId id="320" r:id="rId15"/>
    <p:sldId id="274" r:id="rId16"/>
    <p:sldId id="636" r:id="rId17"/>
    <p:sldId id="638" r:id="rId18"/>
    <p:sldId id="873" r:id="rId19"/>
    <p:sldId id="360" r:id="rId20"/>
    <p:sldId id="31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r Garrett" initials="BG" lastIdx="36" clrIdx="0">
    <p:extLst>
      <p:ext uri="{19B8F6BF-5375-455C-9EA6-DF929625EA0E}">
        <p15:presenceInfo xmlns:p15="http://schemas.microsoft.com/office/powerpoint/2012/main" userId="S-1-5-21-1561660315-155178049-2348173198-11593" providerId="AD"/>
      </p:ext>
    </p:extLst>
  </p:cmAuthor>
  <p:cmAuthor id="2" name="Kelly Eifert, Ph.D." initials="KEP" lastIdx="9" clrIdx="1">
    <p:extLst>
      <p:ext uri="{19B8F6BF-5375-455C-9EA6-DF929625EA0E}">
        <p15:presenceInfo xmlns:p15="http://schemas.microsoft.com/office/powerpoint/2012/main" userId="S-1-5-21-1561660315-155178049-2348173198-12120" providerId="AD"/>
      </p:ext>
    </p:extLst>
  </p:cmAuthor>
  <p:cmAuthor id="3" name="Heather Tucker" initials="HT" lastIdx="6" clrIdx="2">
    <p:extLst>
      <p:ext uri="{19B8F6BF-5375-455C-9EA6-DF929625EA0E}">
        <p15:presenceInfo xmlns:p15="http://schemas.microsoft.com/office/powerpoint/2012/main" userId="S-1-5-21-1561660315-155178049-2348173198-18719" providerId="AD"/>
      </p:ext>
    </p:extLst>
  </p:cmAuthor>
  <p:cmAuthor id="4" name="Karla Buru" initials="KB" lastIdx="1" clrIdx="3">
    <p:extLst>
      <p:ext uri="{19B8F6BF-5375-455C-9EA6-DF929625EA0E}">
        <p15:presenceInfo xmlns:p15="http://schemas.microsoft.com/office/powerpoint/2012/main" userId="S::Karla.Buru@scdhhs.gov::567660a5-7037-4ec5-8317-3643511596d5" providerId="AD"/>
      </p:ext>
    </p:extLst>
  </p:cmAuthor>
  <p:cmAuthor id="5" name="Blair Garrett" initials="BG [2]" lastIdx="1" clrIdx="4">
    <p:extLst>
      <p:ext uri="{19B8F6BF-5375-455C-9EA6-DF929625EA0E}">
        <p15:presenceInfo xmlns:p15="http://schemas.microsoft.com/office/powerpoint/2012/main" userId="S::Blair.Garrett@scdhhs.gov::88ab92f4-570d-481e-8472-42e445270683" providerId="AD"/>
      </p:ext>
    </p:extLst>
  </p:cmAuthor>
  <p:cmAuthor id="6" name="Jeff Leieritz" initials="JL" lastIdx="8" clrIdx="5">
    <p:extLst>
      <p:ext uri="{19B8F6BF-5375-455C-9EA6-DF929625EA0E}">
        <p15:presenceInfo xmlns:p15="http://schemas.microsoft.com/office/powerpoint/2012/main" userId="S::Jeffrey.Leieritz@scdhhs.gov::a276db7a-84f5-4474-8ca4-d0eda98ccb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5"/>
    <a:srgbClr val="007630"/>
    <a:srgbClr val="E27500"/>
    <a:srgbClr val="FF9966"/>
    <a:srgbClr val="FF5050"/>
    <a:srgbClr val="FAD2E5"/>
    <a:srgbClr val="003862"/>
    <a:srgbClr val="A50021"/>
    <a:srgbClr val="D9D9D9"/>
    <a:srgbClr val="EF8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189" autoAdjust="0"/>
  </p:normalViewPr>
  <p:slideViewPr>
    <p:cSldViewPr snapToGrid="0">
      <p:cViewPr varScale="1">
        <p:scale>
          <a:sx n="102" d="100"/>
          <a:sy n="102" d="100"/>
        </p:scale>
        <p:origin x="17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 session PPT visualization'!$A$3</c:f>
              <c:strCache>
                <c:ptCount val="1"/>
                <c:pt idx="0">
                  <c:v>FULL BENEFITS</c:v>
                </c:pt>
              </c:strCache>
            </c:strRef>
          </c:tx>
          <c:spPr>
            <a:solidFill>
              <a:schemeClr val="accent5"/>
            </a:solidFill>
            <a:ln>
              <a:noFill/>
            </a:ln>
            <a:effectLst/>
          </c:spPr>
          <c:invertIfNegative val="0"/>
          <c:trendline>
            <c:spPr>
              <a:ln w="41275" cap="rnd">
                <a:solidFill>
                  <a:schemeClr val="accent4">
                    <a:lumMod val="50000"/>
                  </a:schemeClr>
                </a:solidFill>
                <a:prstDash val="dash"/>
                <a:tailEnd type="triangle"/>
              </a:ln>
              <a:effectLst/>
            </c:spPr>
            <c:trendlineType val="linear"/>
            <c:forward val="0.60000000000000009"/>
            <c:dispRSqr val="0"/>
            <c:dispEq val="0"/>
          </c:trendline>
          <c:cat>
            <c:numRef>
              <c:f>'2022 session PPT visualization'!$B$2:$AX$2</c:f>
              <c:numCache>
                <c:formatCode>mmm\-yy</c:formatCode>
                <c:ptCount val="49"/>
                <c:pt idx="0">
                  <c:v>42705</c:v>
                </c:pt>
                <c:pt idx="1">
                  <c:v>42736</c:v>
                </c:pt>
                <c:pt idx="2">
                  <c:v>42767</c:v>
                </c:pt>
                <c:pt idx="3">
                  <c:v>42795</c:v>
                </c:pt>
                <c:pt idx="4">
                  <c:v>42826</c:v>
                </c:pt>
                <c:pt idx="5">
                  <c:v>42856</c:v>
                </c:pt>
                <c:pt idx="6">
                  <c:v>42887</c:v>
                </c:pt>
                <c:pt idx="7">
                  <c:v>42917</c:v>
                </c:pt>
                <c:pt idx="8">
                  <c:v>42948</c:v>
                </c:pt>
                <c:pt idx="9">
                  <c:v>42979</c:v>
                </c:pt>
                <c:pt idx="10">
                  <c:v>43009</c:v>
                </c:pt>
                <c:pt idx="11">
                  <c:v>43040</c:v>
                </c:pt>
                <c:pt idx="12">
                  <c:v>43070</c:v>
                </c:pt>
                <c:pt idx="13">
                  <c:v>43101</c:v>
                </c:pt>
                <c:pt idx="14">
                  <c:v>43132</c:v>
                </c:pt>
                <c:pt idx="15">
                  <c:v>43160</c:v>
                </c:pt>
                <c:pt idx="16">
                  <c:v>43191</c:v>
                </c:pt>
                <c:pt idx="17">
                  <c:v>43221</c:v>
                </c:pt>
                <c:pt idx="18">
                  <c:v>43252</c:v>
                </c:pt>
                <c:pt idx="19">
                  <c:v>43282</c:v>
                </c:pt>
                <c:pt idx="20">
                  <c:v>43313</c:v>
                </c:pt>
                <c:pt idx="21">
                  <c:v>43344</c:v>
                </c:pt>
                <c:pt idx="22">
                  <c:v>43374</c:v>
                </c:pt>
                <c:pt idx="23">
                  <c:v>43405</c:v>
                </c:pt>
                <c:pt idx="24">
                  <c:v>43435</c:v>
                </c:pt>
                <c:pt idx="25">
                  <c:v>43466</c:v>
                </c:pt>
                <c:pt idx="26">
                  <c:v>43497</c:v>
                </c:pt>
                <c:pt idx="27">
                  <c:v>43525</c:v>
                </c:pt>
                <c:pt idx="28">
                  <c:v>43556</c:v>
                </c:pt>
                <c:pt idx="29">
                  <c:v>43586</c:v>
                </c:pt>
                <c:pt idx="30">
                  <c:v>43617</c:v>
                </c:pt>
                <c:pt idx="31">
                  <c:v>43647</c:v>
                </c:pt>
                <c:pt idx="32">
                  <c:v>43678</c:v>
                </c:pt>
                <c:pt idx="33">
                  <c:v>43709</c:v>
                </c:pt>
                <c:pt idx="34">
                  <c:v>43739</c:v>
                </c:pt>
                <c:pt idx="35">
                  <c:v>43770</c:v>
                </c:pt>
                <c:pt idx="36">
                  <c:v>43800</c:v>
                </c:pt>
                <c:pt idx="37">
                  <c:v>43831</c:v>
                </c:pt>
                <c:pt idx="38">
                  <c:v>43862</c:v>
                </c:pt>
                <c:pt idx="39">
                  <c:v>43891</c:v>
                </c:pt>
                <c:pt idx="40">
                  <c:v>43922</c:v>
                </c:pt>
                <c:pt idx="41">
                  <c:v>43952</c:v>
                </c:pt>
                <c:pt idx="42">
                  <c:v>43983</c:v>
                </c:pt>
                <c:pt idx="43">
                  <c:v>44013</c:v>
                </c:pt>
                <c:pt idx="44">
                  <c:v>44044</c:v>
                </c:pt>
                <c:pt idx="45">
                  <c:v>44075</c:v>
                </c:pt>
                <c:pt idx="46">
                  <c:v>44105</c:v>
                </c:pt>
                <c:pt idx="47">
                  <c:v>44136</c:v>
                </c:pt>
                <c:pt idx="48">
                  <c:v>44185</c:v>
                </c:pt>
              </c:numCache>
            </c:numRef>
          </c:cat>
          <c:val>
            <c:numRef>
              <c:f>'2022 session PPT visualization'!$B$3:$AX$3</c:f>
              <c:numCache>
                <c:formatCode>_(* #,##0_);_(* \(#,##0\);_(* "-"??_);_(@_)</c:formatCode>
                <c:ptCount val="49"/>
                <c:pt idx="0">
                  <c:v>1059612</c:v>
                </c:pt>
                <c:pt idx="1">
                  <c:v>1058314</c:v>
                </c:pt>
                <c:pt idx="2">
                  <c:v>1059004</c:v>
                </c:pt>
                <c:pt idx="3">
                  <c:v>1062075</c:v>
                </c:pt>
                <c:pt idx="4">
                  <c:v>1059429</c:v>
                </c:pt>
                <c:pt idx="5">
                  <c:v>1054440</c:v>
                </c:pt>
                <c:pt idx="6">
                  <c:v>1054672</c:v>
                </c:pt>
                <c:pt idx="7">
                  <c:v>1053593</c:v>
                </c:pt>
                <c:pt idx="8">
                  <c:v>1053571</c:v>
                </c:pt>
                <c:pt idx="9">
                  <c:v>1051162</c:v>
                </c:pt>
                <c:pt idx="10">
                  <c:v>1049799</c:v>
                </c:pt>
                <c:pt idx="11">
                  <c:v>1049452</c:v>
                </c:pt>
                <c:pt idx="12">
                  <c:v>1061902</c:v>
                </c:pt>
                <c:pt idx="13">
                  <c:v>1061037</c:v>
                </c:pt>
                <c:pt idx="14">
                  <c:v>1060667</c:v>
                </c:pt>
                <c:pt idx="15">
                  <c:v>1062402</c:v>
                </c:pt>
                <c:pt idx="16">
                  <c:v>1063121</c:v>
                </c:pt>
                <c:pt idx="17">
                  <c:v>1061080</c:v>
                </c:pt>
                <c:pt idx="18">
                  <c:v>1046547</c:v>
                </c:pt>
                <c:pt idx="19">
                  <c:v>1047426</c:v>
                </c:pt>
                <c:pt idx="20">
                  <c:v>1058764</c:v>
                </c:pt>
                <c:pt idx="21">
                  <c:v>1056295</c:v>
                </c:pt>
                <c:pt idx="22">
                  <c:v>1059189</c:v>
                </c:pt>
                <c:pt idx="23">
                  <c:v>1059692</c:v>
                </c:pt>
                <c:pt idx="24">
                  <c:v>1059816</c:v>
                </c:pt>
                <c:pt idx="25">
                  <c:v>1063805</c:v>
                </c:pt>
                <c:pt idx="26">
                  <c:v>1066051</c:v>
                </c:pt>
                <c:pt idx="27">
                  <c:v>1069161</c:v>
                </c:pt>
                <c:pt idx="28">
                  <c:v>1069248</c:v>
                </c:pt>
                <c:pt idx="29">
                  <c:v>1068995</c:v>
                </c:pt>
                <c:pt idx="30">
                  <c:v>1068932</c:v>
                </c:pt>
                <c:pt idx="31">
                  <c:v>1071697</c:v>
                </c:pt>
                <c:pt idx="32">
                  <c:v>1070968</c:v>
                </c:pt>
                <c:pt idx="33">
                  <c:v>1069480</c:v>
                </c:pt>
                <c:pt idx="34">
                  <c:v>1067482</c:v>
                </c:pt>
                <c:pt idx="35">
                  <c:v>1063166</c:v>
                </c:pt>
                <c:pt idx="36">
                  <c:v>1055692</c:v>
                </c:pt>
                <c:pt idx="37">
                  <c:v>1051345</c:v>
                </c:pt>
                <c:pt idx="38">
                  <c:v>1047966</c:v>
                </c:pt>
                <c:pt idx="39">
                  <c:v>1042926</c:v>
                </c:pt>
                <c:pt idx="40">
                  <c:v>1052188</c:v>
                </c:pt>
                <c:pt idx="41">
                  <c:v>1061175</c:v>
                </c:pt>
                <c:pt idx="42">
                  <c:v>1071753</c:v>
                </c:pt>
                <c:pt idx="43">
                  <c:v>1091484.4839452705</c:v>
                </c:pt>
                <c:pt idx="44">
                  <c:v>1103883.889625075</c:v>
                </c:pt>
                <c:pt idx="45">
                  <c:v>1115031.6494350815</c:v>
                </c:pt>
                <c:pt idx="46">
                  <c:v>1126051.0616374384</c:v>
                </c:pt>
                <c:pt idx="47">
                  <c:v>1135752.0872140194</c:v>
                </c:pt>
                <c:pt idx="48">
                  <c:v>1146104.0918565989</c:v>
                </c:pt>
              </c:numCache>
            </c:numRef>
          </c:val>
          <c:extLst>
            <c:ext xmlns:c16="http://schemas.microsoft.com/office/drawing/2014/chart" uri="{C3380CC4-5D6E-409C-BE32-E72D297353CC}">
              <c16:uniqueId val="{00000001-4C1A-457C-89C7-B1708E785C00}"/>
            </c:ext>
          </c:extLst>
        </c:ser>
        <c:dLbls>
          <c:showLegendKey val="0"/>
          <c:showVal val="0"/>
          <c:showCatName val="0"/>
          <c:showSerName val="0"/>
          <c:showPercent val="0"/>
          <c:showBubbleSize val="0"/>
        </c:dLbls>
        <c:gapWidth val="219"/>
        <c:overlap val="-27"/>
        <c:axId val="349912680"/>
        <c:axId val="349913072"/>
        <c:extLst/>
      </c:barChart>
      <c:dateAx>
        <c:axId val="3499126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9913072"/>
        <c:crosses val="autoZero"/>
        <c:auto val="1"/>
        <c:lblOffset val="100"/>
        <c:baseTimeUnit val="months"/>
        <c:majorUnit val="2"/>
        <c:majorTimeUnit val="months"/>
        <c:minorUnit val="1"/>
        <c:minorTimeUnit val="months"/>
      </c:dateAx>
      <c:valAx>
        <c:axId val="349913072"/>
        <c:scaling>
          <c:orientation val="minMax"/>
          <c:max val="1150000.0000000002"/>
          <c:min val="1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912680"/>
        <c:crosses val="autoZero"/>
        <c:crossBetween val="between"/>
        <c:majorUnit val="2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94693757685881E-2"/>
          <c:y val="1.9954663964660321E-2"/>
          <c:w val="0.91164929558630348"/>
          <c:h val="0.79264885684420228"/>
        </c:manualLayout>
      </c:layout>
      <c:barChart>
        <c:barDir val="col"/>
        <c:grouping val="clustered"/>
        <c:varyColors val="0"/>
        <c:ser>
          <c:idx val="0"/>
          <c:order val="0"/>
          <c:tx>
            <c:strRef>
              <c:f>'Slide - SFY21'!$C$4</c:f>
              <c:strCache>
                <c:ptCount val="1"/>
                <c:pt idx="0">
                  <c:v>FY 2020 Actuals</c:v>
                </c:pt>
              </c:strCache>
            </c:strRef>
          </c:tx>
          <c:spPr>
            <a:solidFill>
              <a:srgbClr val="004875"/>
            </a:solidFill>
            <a:ln>
              <a:noFill/>
            </a:ln>
            <a:effectLst/>
            <a:scene3d>
              <a:camera prst="orthographicFront"/>
              <a:lightRig rig="threePt" dir="t"/>
            </a:scene3d>
            <a:sp3d>
              <a:bevelT w="0" h="0"/>
              <a:bevelB w="0" h="0"/>
            </a:sp3d>
          </c:spPr>
          <c:invertIfNegative val="0"/>
          <c:cat>
            <c:strRef>
              <c:f>'Slide - SFY21'!$D$3:$O$3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'Slide - SFY21'!$D$4:$O$4</c:f>
              <c:numCache>
                <c:formatCode>_(* #,##0_);_(* \(#,##0\);_(* "-"??_);_(@_)</c:formatCode>
                <c:ptCount val="12"/>
                <c:pt idx="0">
                  <c:v>1066102</c:v>
                </c:pt>
                <c:pt idx="1">
                  <c:v>1066103</c:v>
                </c:pt>
                <c:pt idx="2">
                  <c:v>1066029</c:v>
                </c:pt>
                <c:pt idx="3">
                  <c:v>1064073</c:v>
                </c:pt>
                <c:pt idx="4">
                  <c:v>1059198</c:v>
                </c:pt>
                <c:pt idx="5">
                  <c:v>1052192</c:v>
                </c:pt>
                <c:pt idx="6">
                  <c:v>1047762</c:v>
                </c:pt>
                <c:pt idx="7">
                  <c:v>1044980</c:v>
                </c:pt>
                <c:pt idx="8">
                  <c:v>1039981</c:v>
                </c:pt>
                <c:pt idx="9">
                  <c:v>1050597</c:v>
                </c:pt>
                <c:pt idx="10">
                  <c:v>1061175</c:v>
                </c:pt>
                <c:pt idx="11">
                  <c:v>1071753</c:v>
                </c:pt>
              </c:numCache>
            </c:numRef>
          </c:val>
          <c:extLst>
            <c:ext xmlns:c16="http://schemas.microsoft.com/office/drawing/2014/chart" uri="{C3380CC4-5D6E-409C-BE32-E72D297353CC}">
              <c16:uniqueId val="{00000000-7AA4-43E6-A918-841321065956}"/>
            </c:ext>
          </c:extLst>
        </c:ser>
        <c:ser>
          <c:idx val="2"/>
          <c:order val="2"/>
          <c:tx>
            <c:strRef>
              <c:f>'Slide - SFY21'!$C$6</c:f>
              <c:strCache>
                <c:ptCount val="1"/>
                <c:pt idx="0">
                  <c:v>FY 2021 Actuals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'Slide - SFY21'!$D$3:$O$3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'Slide - SFY21'!$D$6:$O$6</c:f>
              <c:numCache>
                <c:formatCode>#,##0</c:formatCode>
                <c:ptCount val="12"/>
                <c:pt idx="0">
                  <c:v>1091484.4839452705</c:v>
                </c:pt>
                <c:pt idx="1">
                  <c:v>1103883.889625075</c:v>
                </c:pt>
                <c:pt idx="2">
                  <c:v>1115031.6494350815</c:v>
                </c:pt>
                <c:pt idx="3">
                  <c:v>1126051.0616374384</c:v>
                </c:pt>
                <c:pt idx="4">
                  <c:v>1135752.0872140194</c:v>
                </c:pt>
                <c:pt idx="5">
                  <c:v>1146104.0918565989</c:v>
                </c:pt>
              </c:numCache>
            </c:numRef>
          </c:val>
          <c:extLst>
            <c:ext xmlns:c16="http://schemas.microsoft.com/office/drawing/2014/chart" uri="{C3380CC4-5D6E-409C-BE32-E72D297353CC}">
              <c16:uniqueId val="{00000001-7AA4-43E6-A918-841321065956}"/>
            </c:ext>
          </c:extLst>
        </c:ser>
        <c:dLbls>
          <c:showLegendKey val="0"/>
          <c:showVal val="0"/>
          <c:showCatName val="0"/>
          <c:showSerName val="0"/>
          <c:showPercent val="0"/>
          <c:showBubbleSize val="0"/>
        </c:dLbls>
        <c:gapWidth val="150"/>
        <c:overlap val="33"/>
        <c:axId val="166413928"/>
        <c:axId val="167333328"/>
      </c:barChart>
      <c:lineChart>
        <c:grouping val="standard"/>
        <c:varyColors val="0"/>
        <c:ser>
          <c:idx val="1"/>
          <c:order val="1"/>
          <c:tx>
            <c:strRef>
              <c:f>'Slide - SFY21'!$C$5</c:f>
              <c:strCache>
                <c:ptCount val="1"/>
                <c:pt idx="0">
                  <c:v>FY 2021 Re-Projection</c:v>
                </c:pt>
              </c:strCache>
            </c:strRef>
          </c:tx>
          <c:spPr>
            <a:ln w="31750" cap="rnd">
              <a:noFill/>
              <a:round/>
            </a:ln>
            <a:effectLst/>
          </c:spPr>
          <c:marker>
            <c:symbol val="dash"/>
            <c:size val="20"/>
            <c:spPr>
              <a:solidFill>
                <a:srgbClr val="EF8A13"/>
              </a:solidFill>
              <a:ln w="12700">
                <a:solidFill>
                  <a:schemeClr val="lt2"/>
                </a:solidFill>
                <a:round/>
              </a:ln>
              <a:effectLst/>
            </c:spPr>
          </c:marker>
          <c:cat>
            <c:strRef>
              <c:f>'Slide - SFY21'!$D$3:$O$3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'Slide - SFY21'!$D$5:$O$5</c:f>
              <c:numCache>
                <c:formatCode>General</c:formatCode>
                <c:ptCount val="12"/>
                <c:pt idx="6" formatCode="_(* #,##0_);_(* \(#,##0\);_(* &quot;-&quot;??_);_(@_)">
                  <c:v>1156673.8721456577</c:v>
                </c:pt>
                <c:pt idx="7" formatCode="_(* #,##0_);_(* \(#,##0\);_(* &quot;-&quot;??_);_(@_)">
                  <c:v>1169636.7442913153</c:v>
                </c:pt>
                <c:pt idx="8" formatCode="_(* #,##0_);_(* \(#,##0\);_(* &quot;-&quot;??_);_(@_)">
                  <c:v>1180605.328414564</c:v>
                </c:pt>
                <c:pt idx="9" formatCode="_(* #,##0_);_(* \(#,##0\);_(* &quot;-&quot;??_);_(@_)">
                  <c:v>1191573.9125378127</c:v>
                </c:pt>
                <c:pt idx="10" formatCode="_(* #,##0_);_(* \(#,##0\);_(* &quot;-&quot;??_);_(@_)">
                  <c:v>1202542.4966610614</c:v>
                </c:pt>
                <c:pt idx="11" formatCode="_(* #,##0_);_(* \(#,##0\);_(* &quot;-&quot;??_);_(@_)">
                  <c:v>1213511.0807843101</c:v>
                </c:pt>
              </c:numCache>
            </c:numRef>
          </c:val>
          <c:smooth val="0"/>
          <c:extLst>
            <c:ext xmlns:c16="http://schemas.microsoft.com/office/drawing/2014/chart" uri="{C3380CC4-5D6E-409C-BE32-E72D297353CC}">
              <c16:uniqueId val="{00000002-7AA4-43E6-A918-841321065956}"/>
            </c:ext>
          </c:extLst>
        </c:ser>
        <c:dLbls>
          <c:showLegendKey val="0"/>
          <c:showVal val="0"/>
          <c:showCatName val="0"/>
          <c:showSerName val="0"/>
          <c:showPercent val="0"/>
          <c:showBubbleSize val="0"/>
        </c:dLbls>
        <c:marker val="1"/>
        <c:smooth val="0"/>
        <c:axId val="166413928"/>
        <c:axId val="167333328"/>
      </c:lineChart>
      <c:catAx>
        <c:axId val="16641392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67333328"/>
        <c:crosses val="autoZero"/>
        <c:auto val="1"/>
        <c:lblAlgn val="ctr"/>
        <c:lblOffset val="100"/>
        <c:noMultiLvlLbl val="0"/>
      </c:catAx>
      <c:valAx>
        <c:axId val="167333328"/>
        <c:scaling>
          <c:orientation val="minMax"/>
          <c:min val="80000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6641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'By Popn'!$A$14</c:f>
              <c:strCache>
                <c:ptCount val="1"/>
                <c:pt idx="0">
                  <c:v>Children</c:v>
                </c:pt>
              </c:strCache>
            </c:strRef>
          </c:tx>
          <c:spPr>
            <a:solidFill>
              <a:srgbClr val="00487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Popn'!$B$13:$C$13</c:f>
              <c:strCache>
                <c:ptCount val="2"/>
                <c:pt idx="0">
                  <c:v>Enrollment</c:v>
                </c:pt>
                <c:pt idx="1">
                  <c:v>Expenditures</c:v>
                </c:pt>
              </c:strCache>
            </c:strRef>
          </c:cat>
          <c:val>
            <c:numRef>
              <c:f>'By Popn'!$B$14:$C$14</c:f>
              <c:numCache>
                <c:formatCode>#,##0.0%</c:formatCode>
                <c:ptCount val="2"/>
                <c:pt idx="0">
                  <c:v>0.61899999999999999</c:v>
                </c:pt>
                <c:pt idx="1">
                  <c:v>0.33</c:v>
                </c:pt>
              </c:numCache>
            </c:numRef>
          </c:val>
          <c:extLst>
            <c:ext xmlns:c16="http://schemas.microsoft.com/office/drawing/2014/chart" uri="{C3380CC4-5D6E-409C-BE32-E72D297353CC}">
              <c16:uniqueId val="{00000000-82E5-4B2F-965C-58F8D3867436}"/>
            </c:ext>
          </c:extLst>
        </c:ser>
        <c:ser>
          <c:idx val="1"/>
          <c:order val="1"/>
          <c:tx>
            <c:strRef>
              <c:f>'By Popn'!$A$15</c:f>
              <c:strCache>
                <c:ptCount val="1"/>
                <c:pt idx="0">
                  <c:v>Other Adults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Popn'!$B$13:$C$13</c:f>
              <c:strCache>
                <c:ptCount val="2"/>
                <c:pt idx="0">
                  <c:v>Enrollment</c:v>
                </c:pt>
                <c:pt idx="1">
                  <c:v>Expenditures</c:v>
                </c:pt>
              </c:strCache>
            </c:strRef>
          </c:cat>
          <c:val>
            <c:numRef>
              <c:f>'By Popn'!$B$15:$C$15</c:f>
              <c:numCache>
                <c:formatCode>#,##0.0%</c:formatCode>
                <c:ptCount val="2"/>
                <c:pt idx="0">
                  <c:v>0.18906483478117123</c:v>
                </c:pt>
                <c:pt idx="1">
                  <c:v>0.16600000000000001</c:v>
                </c:pt>
              </c:numCache>
            </c:numRef>
          </c:val>
          <c:extLst>
            <c:ext xmlns:c16="http://schemas.microsoft.com/office/drawing/2014/chart" uri="{C3380CC4-5D6E-409C-BE32-E72D297353CC}">
              <c16:uniqueId val="{00000001-82E5-4B2F-965C-58F8D3867436}"/>
            </c:ext>
          </c:extLst>
        </c:ser>
        <c:ser>
          <c:idx val="2"/>
          <c:order val="2"/>
          <c:tx>
            <c:strRef>
              <c:f>'By Popn'!$A$16</c:f>
              <c:strCache>
                <c:ptCount val="1"/>
                <c:pt idx="0">
                  <c:v>Disabled Adults</c:v>
                </c:pt>
              </c:strCache>
            </c:strRef>
          </c:tx>
          <c:spPr>
            <a:solidFill>
              <a:srgbClr val="7993B7"/>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Popn'!$B$13:$C$13</c:f>
              <c:strCache>
                <c:ptCount val="2"/>
                <c:pt idx="0">
                  <c:v>Enrollment</c:v>
                </c:pt>
                <c:pt idx="1">
                  <c:v>Expenditures</c:v>
                </c:pt>
              </c:strCache>
            </c:strRef>
          </c:cat>
          <c:val>
            <c:numRef>
              <c:f>'By Popn'!$B$16:$C$16</c:f>
              <c:numCache>
                <c:formatCode>#,##0.0%</c:formatCode>
                <c:ptCount val="2"/>
                <c:pt idx="0">
                  <c:v>0.12244700392485391</c:v>
                </c:pt>
                <c:pt idx="1">
                  <c:v>0.33700000000000002</c:v>
                </c:pt>
              </c:numCache>
            </c:numRef>
          </c:val>
          <c:extLst>
            <c:ext xmlns:c16="http://schemas.microsoft.com/office/drawing/2014/chart" uri="{C3380CC4-5D6E-409C-BE32-E72D297353CC}">
              <c16:uniqueId val="{00000002-82E5-4B2F-965C-58F8D3867436}"/>
            </c:ext>
          </c:extLst>
        </c:ser>
        <c:ser>
          <c:idx val="3"/>
          <c:order val="3"/>
          <c:tx>
            <c:strRef>
              <c:f>'By Popn'!$A$17</c:f>
              <c:strCache>
                <c:ptCount val="1"/>
                <c:pt idx="0">
                  <c:v>Elderly</c:v>
                </c:pt>
              </c:strCache>
            </c:strRef>
          </c:tx>
          <c:spPr>
            <a:solidFill>
              <a:srgbClr val="00763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Popn'!$B$13:$C$13</c:f>
              <c:strCache>
                <c:ptCount val="2"/>
                <c:pt idx="0">
                  <c:v>Enrollment</c:v>
                </c:pt>
                <c:pt idx="1">
                  <c:v>Expenditures</c:v>
                </c:pt>
              </c:strCache>
            </c:strRef>
          </c:cat>
          <c:val>
            <c:numRef>
              <c:f>'By Popn'!$B$17:$C$17</c:f>
              <c:numCache>
                <c:formatCode>#,##0.0%</c:formatCode>
                <c:ptCount val="2"/>
                <c:pt idx="0">
                  <c:v>7.0000000000000007E-2</c:v>
                </c:pt>
                <c:pt idx="1">
                  <c:v>0.16800000000000001</c:v>
                </c:pt>
              </c:numCache>
            </c:numRef>
          </c:val>
          <c:extLst>
            <c:ext xmlns:c16="http://schemas.microsoft.com/office/drawing/2014/chart" uri="{C3380CC4-5D6E-409C-BE32-E72D297353CC}">
              <c16:uniqueId val="{00000003-82E5-4B2F-965C-58F8D3867436}"/>
            </c:ext>
          </c:extLst>
        </c:ser>
        <c:dLbls>
          <c:dLblPos val="ctr"/>
          <c:showLegendKey val="0"/>
          <c:showVal val="1"/>
          <c:showCatName val="0"/>
          <c:showSerName val="0"/>
          <c:showPercent val="0"/>
          <c:showBubbleSize val="0"/>
        </c:dLbls>
        <c:gapWidth val="55"/>
        <c:overlap val="100"/>
        <c:serLines>
          <c:spPr>
            <a:ln w="9525" cap="flat" cmpd="sng" algn="ctr">
              <a:solidFill>
                <a:schemeClr val="tx1">
                  <a:lumMod val="35000"/>
                  <a:lumOff val="65000"/>
                </a:schemeClr>
              </a:solidFill>
              <a:round/>
            </a:ln>
            <a:effectLst/>
          </c:spPr>
        </c:serLines>
        <c:axId val="182998496"/>
        <c:axId val="297126640"/>
      </c:barChart>
      <c:catAx>
        <c:axId val="1829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7126640"/>
        <c:crosses val="autoZero"/>
        <c:auto val="1"/>
        <c:lblAlgn val="ctr"/>
        <c:lblOffset val="100"/>
        <c:noMultiLvlLbl val="0"/>
      </c:catAx>
      <c:valAx>
        <c:axId val="297126640"/>
        <c:scaling>
          <c:orientation val="minMax"/>
        </c:scaling>
        <c:delete val="1"/>
        <c:axPos val="l"/>
        <c:numFmt formatCode="0%" sourceLinked="1"/>
        <c:majorTickMark val="none"/>
        <c:minorTickMark val="none"/>
        <c:tickLblPos val="nextTo"/>
        <c:crossAx val="182998496"/>
        <c:crosses val="autoZero"/>
        <c:crossBetween val="between"/>
      </c:valAx>
      <c:spPr>
        <a:noFill/>
        <a:ln>
          <a:noFill/>
        </a:ln>
        <a:effectLst>
          <a:softEdge rad="0"/>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38" y="3"/>
            <a:ext cx="3038475" cy="466725"/>
          </a:xfrm>
          <a:prstGeom prst="rect">
            <a:avLst/>
          </a:prstGeom>
        </p:spPr>
        <p:txBody>
          <a:bodyPr vert="horz" lIns="91431" tIns="45715" rIns="91431" bIns="45715" rtlCol="0"/>
          <a:lstStyle>
            <a:lvl1pPr algn="r">
              <a:defRPr sz="1200"/>
            </a:lvl1pPr>
          </a:lstStyle>
          <a:p>
            <a:fld id="{17270615-D243-45C2-AC67-91388A9D4F67}" type="datetimeFigureOut">
              <a:rPr lang="en-US" smtClean="0"/>
              <a:pPr/>
              <a:t>2/1/2021</a:t>
            </a:fld>
            <a:endParaRPr lang="en-US" dirty="0"/>
          </a:p>
        </p:txBody>
      </p:sp>
      <p:sp>
        <p:nvSpPr>
          <p:cNvPr id="4" name="Footer Placeholder 3"/>
          <p:cNvSpPr>
            <a:spLocks noGrp="1"/>
          </p:cNvSpPr>
          <p:nvPr>
            <p:ph type="ftr" sz="quarter" idx="2"/>
          </p:nvPr>
        </p:nvSpPr>
        <p:spPr>
          <a:xfrm>
            <a:off x="2" y="8829678"/>
            <a:ext cx="3038475" cy="466725"/>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8"/>
            <a:ext cx="3038475" cy="466725"/>
          </a:xfrm>
          <a:prstGeom prst="rect">
            <a:avLst/>
          </a:prstGeom>
        </p:spPr>
        <p:txBody>
          <a:bodyPr vert="horz" lIns="91431" tIns="45715" rIns="91431" bIns="45715" rtlCol="0" anchor="b"/>
          <a:lstStyle>
            <a:lvl1pPr algn="r">
              <a:defRPr sz="1200"/>
            </a:lvl1pPr>
          </a:lstStyle>
          <a:p>
            <a:fld id="{077CA4DC-36CE-44A8-985F-3F7750C7EFCB}" type="slidenum">
              <a:rPr lang="en-US" smtClean="0"/>
              <a:pPr/>
              <a:t>‹#›</a:t>
            </a:fld>
            <a:endParaRPr lang="en-US" dirty="0"/>
          </a:p>
        </p:txBody>
      </p:sp>
    </p:spTree>
    <p:extLst>
      <p:ext uri="{BB962C8B-B14F-4D97-AF65-F5344CB8AC3E}">
        <p14:creationId xmlns:p14="http://schemas.microsoft.com/office/powerpoint/2010/main" val="114387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40" y="1"/>
            <a:ext cx="3037840" cy="466434"/>
          </a:xfrm>
          <a:prstGeom prst="rect">
            <a:avLst/>
          </a:prstGeom>
        </p:spPr>
        <p:txBody>
          <a:bodyPr vert="horz" lIns="93167" tIns="46584" rIns="93167" bIns="46584" rtlCol="0"/>
          <a:lstStyle>
            <a:lvl1pPr algn="r">
              <a:defRPr sz="1200"/>
            </a:lvl1pPr>
          </a:lstStyle>
          <a:p>
            <a:fld id="{154DA922-D876-41BC-AD19-92D526A14F9E}" type="datetimeFigureOut">
              <a:rPr lang="en-US" smtClean="0"/>
              <a:pPr/>
              <a:t>2/1/2021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3167" tIns="46584" rIns="93167" bIns="46584" rtlCol="0" anchor="b"/>
          <a:lstStyle>
            <a:lvl1pPr algn="r">
              <a:defRPr sz="1200"/>
            </a:lvl1pPr>
          </a:lstStyle>
          <a:p>
            <a:fld id="{46E456A8-41D9-4552-BE83-C193CBB8F347}" type="slidenum">
              <a:rPr lang="en-US" smtClean="0"/>
              <a:pPr/>
              <a:t>‹#›</a:t>
            </a:fld>
            <a:endParaRPr lang="en-US" dirty="0"/>
          </a:p>
        </p:txBody>
      </p:sp>
    </p:spTree>
    <p:extLst>
      <p:ext uri="{BB962C8B-B14F-4D97-AF65-F5344CB8AC3E}">
        <p14:creationId xmlns:p14="http://schemas.microsoft.com/office/powerpoint/2010/main" val="152107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30204-478F-4DFD-97BB-57A3583ACF74}" type="slidenum">
              <a:rPr lang="en-US" smtClean="0"/>
              <a:pPr/>
              <a:t>1</a:t>
            </a:fld>
            <a:endParaRPr lang="en-US" dirty="0"/>
          </a:p>
        </p:txBody>
      </p:sp>
    </p:spTree>
    <p:extLst>
      <p:ext uri="{BB962C8B-B14F-4D97-AF65-F5344CB8AC3E}">
        <p14:creationId xmlns:p14="http://schemas.microsoft.com/office/powerpoint/2010/main" val="686321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10</a:t>
            </a:fld>
            <a:endParaRPr lang="en-US" dirty="0"/>
          </a:p>
        </p:txBody>
      </p:sp>
    </p:spTree>
    <p:extLst>
      <p:ext uri="{BB962C8B-B14F-4D97-AF65-F5344CB8AC3E}">
        <p14:creationId xmlns:p14="http://schemas.microsoft.com/office/powerpoint/2010/main" val="51076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11</a:t>
            </a:fld>
            <a:endParaRPr lang="en-US" dirty="0"/>
          </a:p>
        </p:txBody>
      </p:sp>
    </p:spTree>
    <p:extLst>
      <p:ext uri="{BB962C8B-B14F-4D97-AF65-F5344CB8AC3E}">
        <p14:creationId xmlns:p14="http://schemas.microsoft.com/office/powerpoint/2010/main" val="335409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12</a:t>
            </a:fld>
            <a:endParaRPr lang="en-US" dirty="0"/>
          </a:p>
        </p:txBody>
      </p:sp>
    </p:spTree>
    <p:extLst>
      <p:ext uri="{BB962C8B-B14F-4D97-AF65-F5344CB8AC3E}">
        <p14:creationId xmlns:p14="http://schemas.microsoft.com/office/powerpoint/2010/main" val="379713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13</a:t>
            </a:fld>
            <a:endParaRPr lang="en-US" dirty="0"/>
          </a:p>
        </p:txBody>
      </p:sp>
    </p:spTree>
    <p:extLst>
      <p:ext uri="{BB962C8B-B14F-4D97-AF65-F5344CB8AC3E}">
        <p14:creationId xmlns:p14="http://schemas.microsoft.com/office/powerpoint/2010/main" val="133629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14</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62050"/>
            <a:ext cx="418306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5571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62050"/>
            <a:ext cx="4183063"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456A8-41D9-4552-BE83-C193CBB8F3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65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17</a:t>
            </a:fld>
            <a:endParaRPr lang="en-US" dirty="0"/>
          </a:p>
        </p:txBody>
      </p:sp>
    </p:spTree>
    <p:extLst>
      <p:ext uri="{BB962C8B-B14F-4D97-AF65-F5344CB8AC3E}">
        <p14:creationId xmlns:p14="http://schemas.microsoft.com/office/powerpoint/2010/main" val="165298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18</a:t>
            </a:fld>
            <a:endParaRPr lang="en-US" dirty="0"/>
          </a:p>
        </p:txBody>
      </p:sp>
    </p:spTree>
    <p:extLst>
      <p:ext uri="{BB962C8B-B14F-4D97-AF65-F5344CB8AC3E}">
        <p14:creationId xmlns:p14="http://schemas.microsoft.com/office/powerpoint/2010/main" val="172022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19</a:t>
            </a:fld>
            <a:endParaRPr lang="en-US" dirty="0"/>
          </a:p>
        </p:txBody>
      </p:sp>
    </p:spTree>
    <p:extLst>
      <p:ext uri="{BB962C8B-B14F-4D97-AF65-F5344CB8AC3E}">
        <p14:creationId xmlns:p14="http://schemas.microsoft.com/office/powerpoint/2010/main" val="6286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2</a:t>
            </a:fld>
            <a:endParaRPr lang="en-US" dirty="0"/>
          </a:p>
        </p:txBody>
      </p:sp>
    </p:spTree>
    <p:extLst>
      <p:ext uri="{BB962C8B-B14F-4D97-AF65-F5344CB8AC3E}">
        <p14:creationId xmlns:p14="http://schemas.microsoft.com/office/powerpoint/2010/main" val="985262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20</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3</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4</a:t>
            </a:fld>
            <a:endParaRPr lang="en-US" dirty="0"/>
          </a:p>
        </p:txBody>
      </p:sp>
    </p:spTree>
    <p:extLst>
      <p:ext uri="{BB962C8B-B14F-4D97-AF65-F5344CB8AC3E}">
        <p14:creationId xmlns:p14="http://schemas.microsoft.com/office/powerpoint/2010/main" val="244237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5</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6</a:t>
            </a:fld>
            <a:endParaRPr lang="en-US" dirty="0"/>
          </a:p>
        </p:txBody>
      </p:sp>
    </p:spTree>
    <p:extLst>
      <p:ext uri="{BB962C8B-B14F-4D97-AF65-F5344CB8AC3E}">
        <p14:creationId xmlns:p14="http://schemas.microsoft.com/office/powerpoint/2010/main" val="118362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7</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8</a:t>
            </a:fld>
            <a:endParaRPr lang="en-US" dirty="0"/>
          </a:p>
        </p:txBody>
      </p:sp>
    </p:spTree>
    <p:extLst>
      <p:ext uri="{BB962C8B-B14F-4D97-AF65-F5344CB8AC3E}">
        <p14:creationId xmlns:p14="http://schemas.microsoft.com/office/powerpoint/2010/main" val="227487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E456A8-41D9-4552-BE83-C193CBB8F347}" type="slidenum">
              <a:rPr lang="en-US" smtClean="0"/>
              <a:pPr/>
              <a:t>9</a:t>
            </a:fld>
            <a:endParaRPr lang="en-US" dirty="0"/>
          </a:p>
        </p:txBody>
      </p:sp>
    </p:spTree>
    <p:extLst>
      <p:ext uri="{BB962C8B-B14F-4D97-AF65-F5344CB8AC3E}">
        <p14:creationId xmlns:p14="http://schemas.microsoft.com/office/powerpoint/2010/main" val="191678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201670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148477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170275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0365"/>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330209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ounded Rectangle 8"/>
          <p:cNvSpPr/>
          <p:nvPr userDrawn="1"/>
        </p:nvSpPr>
        <p:spPr>
          <a:xfrm>
            <a:off x="6467476" y="365760"/>
            <a:ext cx="2390775" cy="6187440"/>
          </a:xfrm>
          <a:prstGeom prst="round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hasCustomPrompt="1"/>
          </p:nvPr>
        </p:nvSpPr>
        <p:spPr>
          <a:xfrm>
            <a:off x="405247" y="2425700"/>
            <a:ext cx="5709805" cy="1475422"/>
          </a:xfrm>
        </p:spPr>
        <p:txBody>
          <a:bodyPr/>
          <a:lstStyle>
            <a:lvl1pPr algn="ctr">
              <a:defRPr b="1">
                <a:solidFill>
                  <a:srgbClr val="004875"/>
                </a:solidFill>
                <a:latin typeface="+mn-lt"/>
              </a:defRPr>
            </a:lvl1pPr>
          </a:lstStyle>
          <a:p>
            <a:r>
              <a:rPr lang="en-US" dirty="0"/>
              <a:t>Title of Slide Deck</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808" y="588772"/>
            <a:ext cx="3529584" cy="600456"/>
          </a:xfrm>
          <a:prstGeom prst="rect">
            <a:avLst/>
          </a:prstGeom>
        </p:spPr>
      </p:pic>
    </p:spTree>
    <p:extLst>
      <p:ext uri="{BB962C8B-B14F-4D97-AF65-F5344CB8AC3E}">
        <p14:creationId xmlns:p14="http://schemas.microsoft.com/office/powerpoint/2010/main" val="13224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83393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402900">
            <a:off x="623888" y="1712423"/>
            <a:ext cx="7886700" cy="2851208"/>
          </a:xfrm>
        </p:spPr>
        <p:txBody>
          <a:bodyPr anchor="b">
            <a:normAutofit/>
          </a:bodyPr>
          <a:lstStyle>
            <a:lvl1pPr algn="ctr">
              <a:defRPr sz="7200" b="0">
                <a:solidFill>
                  <a:schemeClr val="accent6">
                    <a:lumMod val="65000"/>
                  </a:schemeClr>
                </a:solidFill>
              </a:defRPr>
            </a:lvl1pPr>
          </a:lstStyle>
          <a:p>
            <a:r>
              <a:rPr lang="en-US" dirty="0"/>
              <a:t>DRAFT</a:t>
            </a:r>
          </a:p>
        </p:txBody>
      </p:sp>
      <p:sp>
        <p:nvSpPr>
          <p:cNvPr id="3" name="Text Placeholder 2"/>
          <p:cNvSpPr>
            <a:spLocks noGrp="1"/>
          </p:cNvSpPr>
          <p:nvPr>
            <p:ph type="body" idx="1"/>
          </p:nvPr>
        </p:nvSpPr>
        <p:spPr>
          <a:xfrm>
            <a:off x="623888" y="4552636"/>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71361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221960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3"/>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7553"/>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A77E80-BC59-4EFC-81E0-1A1482821DBA}"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3151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A77E80-BC59-4EFC-81E0-1A1482821DBA}"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36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132499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3"/>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A183F-D0D3-43ED-9FAE-17F165243E30}" type="datetimeFigureOut">
              <a:rPr lang="en-US" smtClean="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421123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6DA183F-D0D3-43ED-9FAE-17F165243E30}" type="datetimeFigureOut">
              <a:rPr lang="en-US" smtClean="0"/>
              <a:pPr/>
              <a:t>2/1/2021</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3"/>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DA77E80-BC59-4EFC-81E0-1A1482821DBA}" type="slidenum">
              <a:rPr lang="en-US" smtClean="0"/>
              <a:pPr/>
              <a:t>‹#›</a:t>
            </a:fld>
            <a:endParaRPr lang="en-US" dirty="0"/>
          </a:p>
        </p:txBody>
      </p:sp>
    </p:spTree>
    <p:extLst>
      <p:ext uri="{BB962C8B-B14F-4D97-AF65-F5344CB8AC3E}">
        <p14:creationId xmlns:p14="http://schemas.microsoft.com/office/powerpoint/2010/main" val="3363749421"/>
      </p:ext>
    </p:extLst>
  </p:cSld>
  <p:clrMap bg1="lt1" tx1="dk1" bg2="lt2" tx2="dk2" accent1="accent1" accent2="accent2" accent3="accent3" accent4="accent4" accent5="accent5" accent6="accent6" hlink="hlink" folHlink="folHlink"/>
  <p:sldLayoutIdLst>
    <p:sldLayoutId id="2147483774" r:id="rId1"/>
    <p:sldLayoutId id="2147483785"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609" y="2524684"/>
            <a:ext cx="8332713" cy="1202351"/>
          </a:xfrm>
        </p:spPr>
        <p:txBody>
          <a:bodyPr>
            <a:normAutofit/>
          </a:bodyPr>
          <a:lstStyle/>
          <a:p>
            <a:pPr algn="l"/>
            <a:r>
              <a:rPr lang="en-US" sz="2800" b="1" dirty="0">
                <a:solidFill>
                  <a:srgbClr val="004875"/>
                </a:solidFill>
                <a:latin typeface="Calibri"/>
              </a:rPr>
              <a:t>House Ways &amp; Means Committee / HHS Subcommittee </a:t>
            </a:r>
            <a:br>
              <a:rPr lang="en-US" sz="2800" b="1" dirty="0">
                <a:solidFill>
                  <a:srgbClr val="004875"/>
                </a:solidFill>
              </a:rPr>
            </a:br>
            <a:r>
              <a:rPr lang="en-US" sz="2800" b="1" dirty="0">
                <a:solidFill>
                  <a:srgbClr val="004875"/>
                </a:solidFill>
                <a:latin typeface="Calibri"/>
              </a:rPr>
              <a:t>FY 2021-22 Budget Request</a:t>
            </a:r>
            <a:endParaRPr lang="en-US" sz="2800" b="1" dirty="0">
              <a:solidFill>
                <a:srgbClr val="004875"/>
              </a:solidFill>
              <a:latin typeface="+mn-lt"/>
            </a:endParaRPr>
          </a:p>
        </p:txBody>
      </p:sp>
      <p:sp>
        <p:nvSpPr>
          <p:cNvPr id="3" name="Subtitle 2"/>
          <p:cNvSpPr>
            <a:spLocks noGrp="1"/>
          </p:cNvSpPr>
          <p:nvPr>
            <p:ph type="subTitle" idx="1"/>
          </p:nvPr>
        </p:nvSpPr>
        <p:spPr>
          <a:xfrm>
            <a:off x="564573" y="4129105"/>
            <a:ext cx="8030787" cy="1413050"/>
          </a:xfrm>
        </p:spPr>
        <p:txBody>
          <a:bodyPr>
            <a:normAutofit fontScale="62500" lnSpcReduction="20000"/>
          </a:bodyPr>
          <a:lstStyle/>
          <a:p>
            <a:endParaRPr lang="en-US" sz="800" b="1" dirty="0">
              <a:solidFill>
                <a:srgbClr val="E27500"/>
              </a:solidFill>
              <a:latin typeface="+mn-lt"/>
            </a:endParaRPr>
          </a:p>
          <a:p>
            <a:r>
              <a:rPr lang="en-US" sz="3000" b="1" dirty="0">
                <a:solidFill>
                  <a:srgbClr val="E27500"/>
                </a:solidFill>
              </a:rPr>
              <a:t>Thomas “Clark” Phillip</a:t>
            </a:r>
          </a:p>
          <a:p>
            <a:r>
              <a:rPr lang="en-US" sz="3000" b="1" dirty="0">
                <a:solidFill>
                  <a:srgbClr val="E27500"/>
                </a:solidFill>
              </a:rPr>
              <a:t>Acting Director &amp; Chief Financial Officer</a:t>
            </a:r>
          </a:p>
          <a:p>
            <a:endParaRPr lang="en-US" sz="3000" b="1" dirty="0">
              <a:solidFill>
                <a:srgbClr val="E27500"/>
              </a:solidFill>
              <a:latin typeface="+mn-lt"/>
            </a:endParaRPr>
          </a:p>
          <a:p>
            <a:r>
              <a:rPr lang="en-US" sz="3000" b="1" dirty="0">
                <a:solidFill>
                  <a:srgbClr val="E27500"/>
                </a:solidFill>
                <a:latin typeface="+mn-lt"/>
              </a:rPr>
              <a:t>Feb. 2</a:t>
            </a:r>
            <a:r>
              <a:rPr lang="en-US" sz="3000" b="1" dirty="0">
                <a:solidFill>
                  <a:srgbClr val="E27500"/>
                </a:solidFill>
              </a:rPr>
              <a:t>, 2021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863" y="514229"/>
            <a:ext cx="2564462" cy="441198"/>
          </a:xfrm>
          <a:prstGeom prst="rect">
            <a:avLst/>
          </a:prstGeom>
        </p:spPr>
      </p:pic>
      <p:cxnSp>
        <p:nvCxnSpPr>
          <p:cNvPr id="7" name="Straight Connector 6"/>
          <p:cNvCxnSpPr/>
          <p:nvPr/>
        </p:nvCxnSpPr>
        <p:spPr>
          <a:xfrm flipV="1">
            <a:off x="548640" y="3812875"/>
            <a:ext cx="8046720" cy="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349042"/>
            <a:ext cx="9144000" cy="508958"/>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229170"/>
            <a:ext cx="9144000" cy="120770"/>
          </a:xfrm>
          <a:prstGeom prst="rect">
            <a:avLst/>
          </a:prstGeom>
          <a:solidFill>
            <a:srgbClr val="EF8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03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body" idx="1"/>
          </p:nvPr>
        </p:nvSpPr>
        <p:spPr>
          <a:xfrm>
            <a:off x="507492" y="909828"/>
            <a:ext cx="8129016" cy="5038344"/>
          </a:xfrm>
        </p:spPr>
        <p:txBody>
          <a:bodyPr>
            <a:noAutofit/>
          </a:bodyPr>
          <a:lstStyle/>
          <a:p>
            <a:pPr marL="266224" indent="-257175">
              <a:lnSpc>
                <a:spcPct val="100000"/>
              </a:lnSpc>
              <a:spcBef>
                <a:spcPts val="0"/>
              </a:spcBef>
              <a:spcAft>
                <a:spcPts val="450"/>
              </a:spcAft>
              <a:buClr>
                <a:srgbClr val="003862"/>
              </a:buClr>
              <a:tabLst>
                <a:tab pos="266224" algn="l"/>
              </a:tabLst>
            </a:pPr>
            <a:r>
              <a:rPr lang="en-US" sz="2400" b="1" i="1" spc="-11" dirty="0">
                <a:solidFill>
                  <a:srgbClr val="004875"/>
                </a:solidFill>
                <a:latin typeface="Calibri" panose="020F0502020204030204" pitchFamily="34" charset="0"/>
                <a:cs typeface="Calibri"/>
              </a:rPr>
              <a:t>Most funding is for annualizations, but these would be new</a:t>
            </a:r>
          </a:p>
          <a:p>
            <a:pPr marL="266224" indent="-257175">
              <a:lnSpc>
                <a:spcPct val="100000"/>
              </a:lnSpc>
              <a:spcBef>
                <a:spcPts val="0"/>
              </a:spcBef>
              <a:spcAft>
                <a:spcPts val="450"/>
              </a:spcAft>
              <a:buClr>
                <a:srgbClr val="003862"/>
              </a:buClr>
              <a:tabLst>
                <a:tab pos="266224" algn="l"/>
              </a:tabLst>
            </a:pPr>
            <a:r>
              <a:rPr lang="en-US" sz="2400" b="1" i="1" spc="-11" dirty="0">
                <a:solidFill>
                  <a:srgbClr val="004875"/>
                </a:solidFill>
                <a:latin typeface="Calibri" panose="020F0502020204030204" pitchFamily="34" charset="0"/>
                <a:cs typeface="Calibri"/>
              </a:rPr>
              <a:t>items:</a:t>
            </a:r>
            <a:endParaRPr lang="en-US" sz="24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State-funded contracts for non-covered populations ($35.8 million general funds)</a:t>
            </a: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r>
              <a:rPr lang="en-US" sz="1800" spc="-11" dirty="0">
                <a:solidFill>
                  <a:srgbClr val="004875"/>
                </a:solidFill>
                <a:latin typeface="Calibri" panose="020F0502020204030204" pitchFamily="34" charset="0"/>
                <a:cs typeface="Calibri"/>
              </a:rPr>
              <a:t>This request annualizes funding for optional state-funded programs and services for non-covered populations. A myriad of non-profits, hospitals, clinics, and state agencies provide and administer limited services to populations not covered by Medicaid or CHIP. These contracts are traditionally funded with agency reserves.</a:t>
            </a:r>
            <a:br>
              <a:rPr lang="en-US" sz="1800" spc="-11" dirty="0">
                <a:solidFill>
                  <a:srgbClr val="004875"/>
                </a:solidFill>
                <a:latin typeface="Calibri" panose="020F0502020204030204" pitchFamily="34" charset="0"/>
                <a:cs typeface="Calibri"/>
              </a:rPr>
            </a:br>
            <a:endParaRPr lang="en-US" sz="18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buSzPct val="100000"/>
              <a:buFont typeface="Arial"/>
              <a:buChar char="•"/>
              <a:tabLst>
                <a:tab pos="266224" algn="l"/>
              </a:tabLst>
            </a:pPr>
            <a:r>
              <a:rPr lang="en-US" sz="2000" spc="-11" dirty="0">
                <a:solidFill>
                  <a:srgbClr val="004875"/>
                </a:solidFill>
                <a:latin typeface="Calibri" panose="020F0502020204030204" pitchFamily="34" charset="0"/>
                <a:cs typeface="Calibri"/>
              </a:rPr>
              <a:t>South Carolina Department of Disabilities and Special Needs (SCDDSN) appropriation transfer – ($1.8 million general funds)</a:t>
            </a: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r>
              <a:rPr lang="en-US" sz="1800" spc="-11" dirty="0">
                <a:solidFill>
                  <a:srgbClr val="004875"/>
                </a:solidFill>
                <a:latin typeface="Calibri" panose="020F0502020204030204" pitchFamily="34" charset="0"/>
                <a:cs typeface="Calibri"/>
              </a:rPr>
              <a:t>SCDHHS will transfer appropriations to SCDDSN in accordance with interagency contracts, executed pursuant to three §1915 (c) home and community-based service (HCBS) waivers, the recurring state match associated with non-waiver services provided by SCDDSN. </a:t>
            </a: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10</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Budget Request </a:t>
            </a:r>
            <a:r>
              <a:rPr lang="en-US" b="1" i="1" dirty="0"/>
              <a:t>(cont.)</a:t>
            </a:r>
            <a:endParaRPr lang="en-US" sz="3600" b="1" dirty="0"/>
          </a:p>
        </p:txBody>
      </p:sp>
    </p:spTree>
    <p:extLst>
      <p:ext uri="{BB962C8B-B14F-4D97-AF65-F5344CB8AC3E}">
        <p14:creationId xmlns:p14="http://schemas.microsoft.com/office/powerpoint/2010/main" val="2002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11</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Proviso Changes</a:t>
            </a:r>
            <a:endParaRPr lang="en-US" b="1" dirty="0"/>
          </a:p>
        </p:txBody>
      </p:sp>
      <p:sp>
        <p:nvSpPr>
          <p:cNvPr id="9" name="Text Placeholder 3">
            <a:extLst>
              <a:ext uri="{FF2B5EF4-FFF2-40B4-BE49-F238E27FC236}">
                <a16:creationId xmlns:a16="http://schemas.microsoft.com/office/drawing/2014/main" id="{414084F4-BA4E-4BF3-BEEE-A9345F9C64BB}"/>
              </a:ext>
            </a:extLst>
          </p:cNvPr>
          <p:cNvSpPr>
            <a:spLocks noGrp="1"/>
          </p:cNvSpPr>
          <p:nvPr>
            <p:ph type="body" idx="1"/>
          </p:nvPr>
        </p:nvSpPr>
        <p:spPr>
          <a:xfrm>
            <a:off x="126460" y="847695"/>
            <a:ext cx="8842442" cy="5943833"/>
          </a:xfrm>
        </p:spPr>
        <p:txBody>
          <a:bodyPr>
            <a:normAutofit fontScale="40000" lnSpcReduction="20000"/>
          </a:bodyPr>
          <a:lstStyle/>
          <a:p>
            <a:pPr marL="266224" indent="-257175">
              <a:lnSpc>
                <a:spcPct val="100000"/>
              </a:lnSpc>
              <a:spcBef>
                <a:spcPts val="0"/>
              </a:spcBef>
              <a:spcAft>
                <a:spcPts val="450"/>
              </a:spcAft>
              <a:buClr>
                <a:srgbClr val="003862"/>
              </a:buClr>
              <a:buFont typeface="Arial"/>
              <a:buChar char="•"/>
              <a:tabLst>
                <a:tab pos="266224" algn="l"/>
              </a:tabLst>
            </a:pPr>
            <a:r>
              <a:rPr lang="en-US" sz="4000" b="1" spc="-11" dirty="0">
                <a:solidFill>
                  <a:srgbClr val="004875"/>
                </a:solidFill>
                <a:latin typeface="Calibri" panose="020F0502020204030204" pitchFamily="34" charset="0"/>
                <a:cs typeface="Calibri"/>
              </a:rPr>
              <a:t>Agency requested changes to six provisos:</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33.20 – Medicaid Accountability and Quality Improvement Initiative – Delete </a:t>
            </a:r>
            <a:r>
              <a:rPr lang="en-US" sz="3400" b="1" spc="-11" dirty="0">
                <a:solidFill>
                  <a:srgbClr val="004875"/>
                </a:solidFill>
                <a:latin typeface="Calibri" panose="020F0502020204030204" pitchFamily="34" charset="0"/>
                <a:cs typeface="Calibri"/>
              </a:rPr>
              <a:t>(not included in Executive Budget)</a:t>
            </a:r>
          </a:p>
          <a:p>
            <a:pPr marL="694849" lvl="2">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SCDHHS is requesting to delete proviso if decision package six is not funded. If decision package six is not funded, the Department would curtail, eliminate, or redesign the relevant contracts and agreements to reduce the state fund only spend or conform them to the requirements of Medicaid or CHIP, rendering this proviso moot.</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33.23 – DHHS: BabyNet Compliance – Amend</a:t>
            </a:r>
          </a:p>
          <a:p>
            <a:pPr marL="694849" lvl="2">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The requested change is a technical amendment to update the reporting date.</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33.EMD – Meals in Emergency Operations – Add </a:t>
            </a:r>
            <a:r>
              <a:rPr lang="en-US" sz="3400" b="1" spc="-11" dirty="0">
                <a:solidFill>
                  <a:srgbClr val="004875"/>
                </a:solidFill>
                <a:latin typeface="Calibri" panose="020F0502020204030204" pitchFamily="34" charset="0"/>
                <a:cs typeface="Calibri"/>
              </a:rPr>
              <a:t>(not included in Executive Budget)</a:t>
            </a:r>
          </a:p>
          <a:p>
            <a:pPr marL="694849" lvl="2">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SCDHHS is requesting to add a proviso that would allow the Department to purchase meals for employees who are engaged in emergency response and are unable to leave their post, or when travel may be restricted due to the emergency response. The Department expects this to most often be the result of shelter duty during hurricane evacuations but would request the flexibility for any emergency response scenario.</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117.118 – BabyNet – Delete </a:t>
            </a:r>
            <a:r>
              <a:rPr lang="en-US" sz="3400" b="1" spc="-11" dirty="0">
                <a:solidFill>
                  <a:srgbClr val="004875"/>
                </a:solidFill>
                <a:latin typeface="Calibri" panose="020F0502020204030204" pitchFamily="34" charset="0"/>
                <a:cs typeface="Calibri"/>
              </a:rPr>
              <a:t>(Executive Budget amends the reporting date)</a:t>
            </a:r>
            <a:endParaRPr lang="en-US" sz="3400" spc="-11" dirty="0">
              <a:solidFill>
                <a:srgbClr val="004875"/>
              </a:solidFill>
              <a:latin typeface="Calibri" panose="020F0502020204030204" pitchFamily="34" charset="0"/>
              <a:cs typeface="Calibri"/>
            </a:endParaRPr>
          </a:p>
          <a:p>
            <a:pPr marL="351949" lvl="1">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	This proviso relates to a Legislative Audit Council recommendation from 2011, when the Individuals with Disabilities 	Education Act (IDEA) Part C program lead agency responsibilities were with First Steps to School Readiness. Since the 	implementation of Executive Order 201620 and subsequent actions by the General Assembly through the appropriations act and 	actions by SCDHHS administratively, this proviso has become moot.</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117.120 – South Carolina Telemedicine Network – Amend </a:t>
            </a:r>
          </a:p>
          <a:p>
            <a:pPr marL="351949" lvl="1">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	Delete reference to report as it has been completed.</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3400" spc="-11" dirty="0">
                <a:solidFill>
                  <a:srgbClr val="004875"/>
                </a:solidFill>
                <a:latin typeface="Calibri" panose="020F0502020204030204" pitchFamily="34" charset="0"/>
                <a:cs typeface="Calibri"/>
              </a:rPr>
              <a:t>117.126 – Opioid Abuse Prevention and Treatment Plan – Amend </a:t>
            </a:r>
          </a:p>
          <a:p>
            <a:pPr marL="351949" lvl="1">
              <a:lnSpc>
                <a:spcPct val="120000"/>
              </a:lnSpc>
              <a:spcBef>
                <a:spcPts val="0"/>
              </a:spcBef>
              <a:spcAft>
                <a:spcPts val="450"/>
              </a:spcAft>
              <a:buClr>
                <a:srgbClr val="003862"/>
              </a:buClr>
              <a:buSzPct val="70000"/>
              <a:tabLst>
                <a:tab pos="266224" algn="l"/>
              </a:tabLst>
            </a:pPr>
            <a:r>
              <a:rPr lang="en-US" sz="2900" spc="-11" dirty="0">
                <a:solidFill>
                  <a:srgbClr val="004875"/>
                </a:solidFill>
                <a:latin typeface="Calibri" panose="020F0502020204030204" pitchFamily="34" charset="0"/>
                <a:cs typeface="Calibri"/>
              </a:rPr>
              <a:t>	SCDHHS recommends striking a one-year provision directing funding to a county with a disproportionately high number and/or 	incidence of opioid related overdoses and deaths. SCDHHS also proposes striking the required report that has been 	prepared and provided.</a:t>
            </a:r>
          </a:p>
          <a:p>
            <a:pPr marL="694849" lvl="2">
              <a:lnSpc>
                <a:spcPct val="120000"/>
              </a:lnSpc>
              <a:spcBef>
                <a:spcPts val="0"/>
              </a:spcBef>
              <a:spcAft>
                <a:spcPts val="450"/>
              </a:spcAft>
              <a:buClr>
                <a:srgbClr val="003862"/>
              </a:buClr>
              <a:buSzPct val="70000"/>
              <a:tabLst>
                <a:tab pos="266224" algn="l"/>
              </a:tabLst>
            </a:pPr>
            <a:endParaRPr lang="en-US" sz="2900" spc="-11" dirty="0">
              <a:solidFill>
                <a:srgbClr val="004875"/>
              </a:solidFill>
              <a:latin typeface="Calibri" panose="020F0502020204030204" pitchFamily="34" charset="0"/>
              <a:cs typeface="Calibri"/>
            </a:endParaRPr>
          </a:p>
        </p:txBody>
      </p:sp>
    </p:spTree>
    <p:extLst>
      <p:ext uri="{BB962C8B-B14F-4D97-AF65-F5344CB8AC3E}">
        <p14:creationId xmlns:p14="http://schemas.microsoft.com/office/powerpoint/2010/main" val="379749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12</a:t>
            </a:fld>
            <a:endParaRPr lang="en-US" sz="1600" b="1" dirty="0">
              <a:solidFill>
                <a:srgbClr val="004875"/>
              </a:solidFill>
            </a:endParaRPr>
          </a:p>
        </p:txBody>
      </p:sp>
      <p:sp>
        <p:nvSpPr>
          <p:cNvPr id="10" name="Rectangle 9"/>
          <p:cNvSpPr/>
          <p:nvPr/>
        </p:nvSpPr>
        <p:spPr>
          <a:xfrm>
            <a:off x="0" y="0"/>
            <a:ext cx="9144000" cy="765673"/>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Proviso Changes </a:t>
            </a:r>
            <a:r>
              <a:rPr lang="en-US" b="1" i="1" dirty="0"/>
              <a:t>(cont.)</a:t>
            </a:r>
            <a:endParaRPr lang="en-US" sz="3600" b="1" dirty="0"/>
          </a:p>
        </p:txBody>
      </p:sp>
      <p:sp>
        <p:nvSpPr>
          <p:cNvPr id="9" name="Text Placeholder 3">
            <a:extLst>
              <a:ext uri="{FF2B5EF4-FFF2-40B4-BE49-F238E27FC236}">
                <a16:creationId xmlns:a16="http://schemas.microsoft.com/office/drawing/2014/main" id="{414084F4-BA4E-4BF3-BEEE-A9345F9C64BB}"/>
              </a:ext>
            </a:extLst>
          </p:cNvPr>
          <p:cNvSpPr>
            <a:spLocks noGrp="1"/>
          </p:cNvSpPr>
          <p:nvPr>
            <p:ph type="body" idx="1"/>
          </p:nvPr>
        </p:nvSpPr>
        <p:spPr>
          <a:xfrm>
            <a:off x="77821" y="765673"/>
            <a:ext cx="8774349" cy="5943833"/>
          </a:xfrm>
        </p:spPr>
        <p:txBody>
          <a:bodyPr>
            <a:normAutofit fontScale="77500" lnSpcReduction="20000"/>
          </a:bodyPr>
          <a:lstStyle/>
          <a:p>
            <a:pPr marL="266224" indent="-257175">
              <a:lnSpc>
                <a:spcPct val="100000"/>
              </a:lnSpc>
              <a:spcBef>
                <a:spcPts val="0"/>
              </a:spcBef>
              <a:spcAft>
                <a:spcPts val="450"/>
              </a:spcAft>
              <a:buClr>
                <a:srgbClr val="003862"/>
              </a:buClr>
              <a:buFont typeface="Arial"/>
              <a:buChar char="•"/>
              <a:tabLst>
                <a:tab pos="266224" algn="l"/>
              </a:tabLst>
            </a:pPr>
            <a:r>
              <a:rPr lang="en-US" sz="2300" b="1" spc="-11" dirty="0">
                <a:solidFill>
                  <a:srgbClr val="004875"/>
                </a:solidFill>
                <a:latin typeface="Calibri" panose="020F0502020204030204" pitchFamily="34" charset="0"/>
                <a:cs typeface="Calibri"/>
              </a:rPr>
              <a:t>Three additional proviso changes included in the Governor’s Executive Budget:</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2100" spc="-11" dirty="0">
                <a:solidFill>
                  <a:srgbClr val="004875"/>
                </a:solidFill>
                <a:latin typeface="Calibri" panose="020F0502020204030204" pitchFamily="34" charset="0"/>
                <a:cs typeface="Calibri"/>
              </a:rPr>
              <a:t>33.24 – Personal Emergency Response System – Delete</a:t>
            </a:r>
          </a:p>
          <a:p>
            <a:pPr marL="351949" lvl="1">
              <a:lnSpc>
                <a:spcPct val="120000"/>
              </a:lnSpc>
              <a:spcBef>
                <a:spcPts val="0"/>
              </a:spcBef>
              <a:spcAft>
                <a:spcPts val="450"/>
              </a:spcAft>
              <a:buClr>
                <a:srgbClr val="003862"/>
              </a:buClr>
              <a:buSzPct val="70000"/>
              <a:tabLst>
                <a:tab pos="266224" algn="l"/>
              </a:tabLst>
            </a:pPr>
            <a:r>
              <a:rPr lang="en-US" sz="2000" spc="-11" dirty="0">
                <a:solidFill>
                  <a:srgbClr val="004875"/>
                </a:solidFill>
                <a:latin typeface="Calibri" panose="020F0502020204030204" pitchFamily="34" charset="0"/>
                <a:cs typeface="Calibri"/>
              </a:rPr>
              <a:t>	</a:t>
            </a:r>
            <a:r>
              <a:rPr lang="en-US" sz="1900" spc="-11" dirty="0">
                <a:solidFill>
                  <a:srgbClr val="004875"/>
                </a:solidFill>
                <a:latin typeface="Calibri" panose="020F0502020204030204" pitchFamily="34" charset="0"/>
                <a:cs typeface="Calibri"/>
              </a:rPr>
              <a:t>The proviso requires the department to develop one or more Requests for Proposals, to provide for 	Personal Emergency Response Systems (PERS) to be issued to Medicaid recipients pursuant to the 	department’s Medicaid Home and Community-based waiver. The proviso also gives guidance regarding 	required system capability and service. The Executive Budget recommends the deletion of this proviso 	in accordance with the governor’s vetoes in the FY 2019-20 Appropriations Bill.</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2100" spc="-11" dirty="0">
                <a:solidFill>
                  <a:srgbClr val="004875"/>
                </a:solidFill>
                <a:latin typeface="Calibri" panose="020F0502020204030204" pitchFamily="34" charset="0"/>
                <a:cs typeface="Calibri"/>
              </a:rPr>
              <a:t>33.26 – Medical Contract Grants – New</a:t>
            </a:r>
          </a:p>
          <a:p>
            <a:pPr marL="351949" lvl="1">
              <a:lnSpc>
                <a:spcPct val="120000"/>
              </a:lnSpc>
              <a:spcBef>
                <a:spcPts val="0"/>
              </a:spcBef>
              <a:buClr>
                <a:srgbClr val="003862"/>
              </a:buClr>
              <a:buSzPct val="70000"/>
              <a:tabLst>
                <a:tab pos="266224" algn="l"/>
              </a:tabLst>
            </a:pPr>
            <a:r>
              <a:rPr lang="en-US" sz="2000" spc="-11" dirty="0">
                <a:solidFill>
                  <a:srgbClr val="004875"/>
                </a:solidFill>
                <a:latin typeface="Calibri" panose="020F0502020204030204" pitchFamily="34" charset="0"/>
                <a:cs typeface="Calibri"/>
              </a:rPr>
              <a:t>	</a:t>
            </a:r>
            <a:r>
              <a:rPr lang="en-US" sz="1900" spc="-11" dirty="0">
                <a:solidFill>
                  <a:srgbClr val="004875"/>
                </a:solidFill>
                <a:latin typeface="Calibri" panose="020F0502020204030204" pitchFamily="34" charset="0"/>
                <a:cs typeface="Calibri"/>
              </a:rPr>
              <a:t>The Executive Budget recommends adding this proviso creating a grants committee at the</a:t>
            </a:r>
          </a:p>
          <a:p>
            <a:pPr marL="351949" lvl="1">
              <a:lnSpc>
                <a:spcPct val="120000"/>
              </a:lnSpc>
              <a:spcBef>
                <a:spcPts val="0"/>
              </a:spcBef>
              <a:buClr>
                <a:srgbClr val="003862"/>
              </a:buClr>
              <a:buSzPct val="70000"/>
              <a:tabLst>
                <a:tab pos="266224" algn="l"/>
              </a:tabLst>
            </a:pPr>
            <a:r>
              <a:rPr lang="en-US" sz="1900" spc="-11" dirty="0">
                <a:solidFill>
                  <a:srgbClr val="004875"/>
                </a:solidFill>
                <a:latin typeface="Calibri" panose="020F0502020204030204" pitchFamily="34" charset="0"/>
                <a:cs typeface="Calibri"/>
              </a:rPr>
              <a:t>	Department of Health and Human Services, setting criteria for grant awards, and requiring external</a:t>
            </a:r>
          </a:p>
          <a:p>
            <a:pPr marL="351949" lvl="1">
              <a:lnSpc>
                <a:spcPct val="120000"/>
              </a:lnSpc>
              <a:spcBef>
                <a:spcPts val="0"/>
              </a:spcBef>
              <a:spcAft>
                <a:spcPts val="450"/>
              </a:spcAft>
              <a:buClr>
                <a:srgbClr val="003862"/>
              </a:buClr>
              <a:buSzPct val="70000"/>
              <a:tabLst>
                <a:tab pos="266224" algn="l"/>
              </a:tabLst>
            </a:pPr>
            <a:r>
              <a:rPr lang="en-US" sz="1900" spc="-11" dirty="0">
                <a:solidFill>
                  <a:srgbClr val="004875"/>
                </a:solidFill>
                <a:latin typeface="Calibri" panose="020F0502020204030204" pitchFamily="34" charset="0"/>
                <a:cs typeface="Calibri"/>
              </a:rPr>
              <a:t>	evaluation of grantees. </a:t>
            </a:r>
          </a:p>
          <a:p>
            <a:pPr marL="694849" lvl="1" indent="-342900">
              <a:lnSpc>
                <a:spcPct val="120000"/>
              </a:lnSpc>
              <a:spcBef>
                <a:spcPts val="0"/>
              </a:spcBef>
              <a:spcAft>
                <a:spcPts val="450"/>
              </a:spcAft>
              <a:buClr>
                <a:srgbClr val="003862"/>
              </a:buClr>
              <a:buSzPct val="70000"/>
              <a:buFont typeface="Wingdings" panose="05000000000000000000" pitchFamily="2" charset="2"/>
              <a:buChar char="Ø"/>
              <a:tabLst>
                <a:tab pos="266224" algn="l"/>
              </a:tabLst>
            </a:pPr>
            <a:r>
              <a:rPr lang="en-US" sz="2100" spc="-11" dirty="0">
                <a:solidFill>
                  <a:srgbClr val="004875"/>
                </a:solidFill>
                <a:latin typeface="Calibri" panose="020F0502020204030204" pitchFamily="34" charset="0"/>
                <a:cs typeface="Calibri"/>
              </a:rPr>
              <a:t>33.27 Defunding Planned Parenthood - New</a:t>
            </a:r>
          </a:p>
          <a:p>
            <a:pPr marL="351949" lvl="1">
              <a:lnSpc>
                <a:spcPct val="120000"/>
              </a:lnSpc>
              <a:spcBef>
                <a:spcPts val="0"/>
              </a:spcBef>
              <a:spcAft>
                <a:spcPts val="450"/>
              </a:spcAft>
              <a:buClr>
                <a:srgbClr val="003862"/>
              </a:buClr>
              <a:buSzPct val="70000"/>
              <a:tabLst>
                <a:tab pos="266224" algn="l"/>
              </a:tabLst>
            </a:pPr>
            <a:r>
              <a:rPr lang="en-US" sz="2800" dirty="0"/>
              <a:t>	</a:t>
            </a:r>
            <a:r>
              <a:rPr lang="en-US" sz="1900" spc="-11" dirty="0">
                <a:solidFill>
                  <a:srgbClr val="004875"/>
                </a:solidFill>
                <a:latin typeface="Calibri" panose="020F0502020204030204" pitchFamily="34" charset="0"/>
                <a:cs typeface="Calibri"/>
              </a:rPr>
              <a:t>This proviso prohibits the Department of Health and Human Services from accepting federal funding for 	family planning. The agency is also given guidance regarding the prohibition of appropriating state funds 	for family planning that directly or indirectly subsidizes abortion services, procedures, or administrative 	functions. An otherwise qualified organization may not be disqualified from receipt of these funds 	because of its affiliation with an organization that provides abortion services, provided that the affiliated 	organization that provides abortion services is independent of the qualified organization. The Executive 	Budget recommends the establishment of this proviso. </a:t>
            </a:r>
          </a:p>
          <a:p>
            <a:pPr marL="351949" lvl="1">
              <a:lnSpc>
                <a:spcPct val="120000"/>
              </a:lnSpc>
              <a:spcBef>
                <a:spcPts val="0"/>
              </a:spcBef>
              <a:spcAft>
                <a:spcPts val="450"/>
              </a:spcAft>
              <a:buClr>
                <a:srgbClr val="003862"/>
              </a:buClr>
              <a:buSzPct val="70000"/>
              <a:tabLst>
                <a:tab pos="266224" algn="l"/>
              </a:tabLst>
            </a:pPr>
            <a:r>
              <a:rPr lang="en-US" sz="2000" spc="-11" dirty="0">
                <a:solidFill>
                  <a:srgbClr val="004875"/>
                </a:solidFill>
                <a:latin typeface="Calibri" panose="020F0502020204030204" pitchFamily="34" charset="0"/>
                <a:cs typeface="Calibri"/>
              </a:rPr>
              <a:t>	</a:t>
            </a:r>
            <a:endParaRPr lang="en-US" sz="2900" spc="-11" dirty="0">
              <a:solidFill>
                <a:srgbClr val="004875"/>
              </a:solidFill>
              <a:latin typeface="Calibri" panose="020F0502020204030204" pitchFamily="34" charset="0"/>
              <a:cs typeface="Calibri"/>
            </a:endParaRPr>
          </a:p>
        </p:txBody>
      </p:sp>
    </p:spTree>
    <p:extLst>
      <p:ext uri="{BB962C8B-B14F-4D97-AF65-F5344CB8AC3E}">
        <p14:creationId xmlns:p14="http://schemas.microsoft.com/office/powerpoint/2010/main" val="182003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2739" y="898614"/>
            <a:ext cx="8238522" cy="5184007"/>
          </a:xfrm>
        </p:spPr>
        <p:txBody>
          <a:bodyPr>
            <a:noAutofit/>
          </a:bodyPr>
          <a:lstStyle/>
          <a:p>
            <a:pPr marL="199668" lvl="1" indent="-192881">
              <a:lnSpc>
                <a:spcPct val="100000"/>
              </a:lnSpc>
              <a:spcBef>
                <a:spcPts val="0"/>
              </a:spcBef>
              <a:spcAft>
                <a:spcPts val="338"/>
              </a:spcAft>
              <a:buClr>
                <a:srgbClr val="003862"/>
              </a:buClr>
              <a:buSzPct val="100000"/>
              <a:buFont typeface="Arial"/>
              <a:buChar char="•"/>
              <a:tabLst>
                <a:tab pos="199668" algn="l"/>
              </a:tabLst>
            </a:pPr>
            <a:r>
              <a:rPr lang="en-US" sz="2400" spc="-8" dirty="0">
                <a:solidFill>
                  <a:srgbClr val="004875"/>
                </a:solidFill>
                <a:latin typeface="Calibri" panose="020F0502020204030204" pitchFamily="34" charset="0"/>
                <a:cs typeface="Calibri"/>
              </a:rPr>
              <a:t>  Phase I - Effective July 1, 2019</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8" dirty="0">
                <a:solidFill>
                  <a:srgbClr val="004875"/>
                </a:solidFill>
                <a:latin typeface="Calibri" panose="020F0502020204030204" pitchFamily="34" charset="0"/>
                <a:cs typeface="Calibri"/>
              </a:rPr>
              <a:t>Professional provider types</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8" dirty="0">
                <a:solidFill>
                  <a:srgbClr val="004875"/>
                </a:solidFill>
                <a:latin typeface="Calibri" panose="020F0502020204030204" pitchFamily="34" charset="0"/>
                <a:cs typeface="Calibri"/>
              </a:rPr>
              <a:t>Projected impact = $26.2 million total funds</a:t>
            </a:r>
          </a:p>
          <a:p>
            <a:pPr marL="6787" indent="-342900">
              <a:lnSpc>
                <a:spcPct val="100000"/>
              </a:lnSpc>
              <a:spcBef>
                <a:spcPts val="0"/>
              </a:spcBef>
              <a:spcAft>
                <a:spcPts val="338"/>
              </a:spcAft>
              <a:buClr>
                <a:srgbClr val="003862"/>
              </a:buClr>
              <a:buSzPct val="100000"/>
              <a:buFont typeface="Arial" panose="020B0604020202020204" pitchFamily="34" charset="0"/>
              <a:buChar char="•"/>
              <a:tabLst>
                <a:tab pos="199668" algn="l"/>
              </a:tabLst>
            </a:pPr>
            <a:r>
              <a:rPr lang="en-US" sz="2400" spc="-11" dirty="0">
                <a:solidFill>
                  <a:srgbClr val="004875"/>
                </a:solidFill>
                <a:latin typeface="Calibri" panose="020F0502020204030204" pitchFamily="34" charset="0"/>
                <a:cs typeface="Calibri"/>
              </a:rPr>
              <a:t>Phase II – Some effective Jan. 1, 2020; others July 1, 2020</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11" dirty="0">
                <a:solidFill>
                  <a:srgbClr val="004875"/>
                </a:solidFill>
                <a:latin typeface="Calibri" panose="020F0502020204030204" pitchFamily="34" charset="0"/>
                <a:cs typeface="Calibri"/>
              </a:rPr>
              <a:t>January 2020 – Private duty nursing received a 5% rate increase</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11" dirty="0">
                <a:solidFill>
                  <a:srgbClr val="004875"/>
                </a:solidFill>
                <a:latin typeface="Calibri" panose="020F0502020204030204" pitchFamily="34" charset="0"/>
                <a:cs typeface="Calibri"/>
              </a:rPr>
              <a:t>July 2020 – vision, ambulatory surgical centers, anesthesia, attendant care, adult day health care transportation, pediatric day care, private duty nursing</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11" dirty="0">
                <a:solidFill>
                  <a:srgbClr val="004875"/>
                </a:solidFill>
                <a:latin typeface="Calibri" panose="020F0502020204030204" pitchFamily="34" charset="0"/>
                <a:cs typeface="Calibri"/>
              </a:rPr>
              <a:t>Projected impact = $49.3 million total funds</a:t>
            </a:r>
          </a:p>
          <a:p>
            <a:pPr marL="6787" indent="-342900">
              <a:lnSpc>
                <a:spcPct val="100000"/>
              </a:lnSpc>
              <a:spcBef>
                <a:spcPts val="0"/>
              </a:spcBef>
              <a:spcAft>
                <a:spcPts val="338"/>
              </a:spcAft>
              <a:buClr>
                <a:srgbClr val="003862"/>
              </a:buClr>
              <a:buSzPct val="100000"/>
              <a:buFont typeface="Arial" panose="020B0604020202020204" pitchFamily="34" charset="0"/>
              <a:buChar char="•"/>
              <a:tabLst>
                <a:tab pos="199668" algn="l"/>
              </a:tabLst>
            </a:pPr>
            <a:r>
              <a:rPr lang="en-US" sz="2400" spc="-11" dirty="0">
                <a:solidFill>
                  <a:srgbClr val="004875"/>
                </a:solidFill>
                <a:latin typeface="Calibri" panose="020F0502020204030204" pitchFamily="34" charset="0"/>
                <a:cs typeface="Calibri"/>
              </a:rPr>
              <a:t>Phase III – TBD</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11" dirty="0">
                <a:solidFill>
                  <a:srgbClr val="004875"/>
                </a:solidFill>
                <a:latin typeface="Calibri" panose="020F0502020204030204" pitchFamily="34" charset="0"/>
                <a:cs typeface="Calibri"/>
              </a:rPr>
              <a:t>Impacted groups include </a:t>
            </a:r>
          </a:p>
          <a:p>
            <a:pPr marL="1035487" lvl="3" indent="-342900">
              <a:lnSpc>
                <a:spcPct val="100000"/>
              </a:lnSpc>
              <a:spcBef>
                <a:spcPts val="0"/>
              </a:spcBef>
              <a:spcAft>
                <a:spcPts val="338"/>
              </a:spcAft>
              <a:buClr>
                <a:srgbClr val="003862"/>
              </a:buClr>
              <a:buSzPct val="100000"/>
              <a:buFont typeface="Courier New" panose="02070309020205020404" pitchFamily="49" charset="0"/>
              <a:buChar char="o"/>
              <a:tabLst>
                <a:tab pos="199668" algn="l"/>
              </a:tabLst>
            </a:pPr>
            <a:r>
              <a:rPr lang="en-US" sz="1600" spc="-11" dirty="0">
                <a:solidFill>
                  <a:srgbClr val="004875"/>
                </a:solidFill>
                <a:latin typeface="Calibri" panose="020F0502020204030204" pitchFamily="34" charset="0"/>
                <a:cs typeface="Calibri"/>
              </a:rPr>
              <a:t>Institutional providers, including hospitals and inpatient psychiatric units</a:t>
            </a:r>
          </a:p>
          <a:p>
            <a:pPr marL="1035487" lvl="3" indent="-342900">
              <a:lnSpc>
                <a:spcPct val="100000"/>
              </a:lnSpc>
              <a:spcBef>
                <a:spcPts val="0"/>
              </a:spcBef>
              <a:spcAft>
                <a:spcPts val="338"/>
              </a:spcAft>
              <a:buClr>
                <a:srgbClr val="003862"/>
              </a:buClr>
              <a:buSzPct val="100000"/>
              <a:buFont typeface="Courier New" panose="02070309020205020404" pitchFamily="49" charset="0"/>
              <a:buChar char="o"/>
              <a:tabLst>
                <a:tab pos="199668" algn="l"/>
              </a:tabLst>
            </a:pPr>
            <a:r>
              <a:rPr lang="en-US" sz="1600" spc="-11" dirty="0">
                <a:solidFill>
                  <a:srgbClr val="004875"/>
                </a:solidFill>
                <a:latin typeface="Calibri" panose="020F0502020204030204" pitchFamily="34" charset="0"/>
                <a:cs typeface="Calibri"/>
              </a:rPr>
              <a:t>Skilled nursing facilities for two years of rate re-baselining (FY21 &amp; FY22)</a:t>
            </a:r>
          </a:p>
          <a:p>
            <a:pPr marL="1035487" lvl="3" indent="-342900">
              <a:lnSpc>
                <a:spcPct val="100000"/>
              </a:lnSpc>
              <a:spcBef>
                <a:spcPts val="0"/>
              </a:spcBef>
              <a:spcAft>
                <a:spcPts val="338"/>
              </a:spcAft>
              <a:buClr>
                <a:srgbClr val="003862"/>
              </a:buClr>
              <a:buSzPct val="100000"/>
              <a:buFont typeface="Courier New" panose="02070309020205020404" pitchFamily="49" charset="0"/>
              <a:buChar char="o"/>
              <a:tabLst>
                <a:tab pos="199668" algn="l"/>
              </a:tabLst>
            </a:pPr>
            <a:r>
              <a:rPr lang="en-US" sz="1600" spc="-11" dirty="0">
                <a:solidFill>
                  <a:srgbClr val="004875"/>
                </a:solidFill>
                <a:latin typeface="Calibri" panose="020F0502020204030204" pitchFamily="34" charset="0"/>
                <a:cs typeface="Calibri"/>
              </a:rPr>
              <a:t>Dental services</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r>
              <a:rPr lang="en-US" sz="1800" spc="-11" dirty="0">
                <a:solidFill>
                  <a:srgbClr val="004875"/>
                </a:solidFill>
                <a:latin typeface="Calibri" panose="020F0502020204030204" pitchFamily="34" charset="0"/>
                <a:cs typeface="Calibri"/>
              </a:rPr>
              <a:t>Projected Impact = $122 million total funds</a:t>
            </a:r>
          </a:p>
          <a:p>
            <a:pPr marL="692587" lvl="2" indent="-342900">
              <a:lnSpc>
                <a:spcPct val="100000"/>
              </a:lnSpc>
              <a:spcBef>
                <a:spcPts val="0"/>
              </a:spcBef>
              <a:spcAft>
                <a:spcPts val="338"/>
              </a:spcAft>
              <a:buClr>
                <a:srgbClr val="003862"/>
              </a:buClr>
              <a:buSzPct val="100000"/>
              <a:buFont typeface="Wingdings" panose="05000000000000000000" pitchFamily="2" charset="2"/>
              <a:buChar char="Ø"/>
              <a:tabLst>
                <a:tab pos="199668" algn="l"/>
              </a:tabLst>
            </a:pPr>
            <a:endParaRPr lang="en-US" sz="1600" spc="-11" dirty="0">
              <a:solidFill>
                <a:srgbClr val="004875"/>
              </a:solidFill>
              <a:latin typeface="Calibri" panose="020F0502020204030204" pitchFamily="34" charset="0"/>
              <a:cs typeface="Calibri"/>
            </a:endParaRPr>
          </a:p>
          <a:p>
            <a:pPr marL="351949" lvl="1" algn="just">
              <a:lnSpc>
                <a:spcPct val="100000"/>
              </a:lnSpc>
              <a:spcBef>
                <a:spcPts val="0"/>
              </a:spcBef>
              <a:spcAft>
                <a:spcPts val="450"/>
              </a:spcAft>
              <a:buClr>
                <a:srgbClr val="003862"/>
              </a:buClr>
              <a:buSzPct val="70000"/>
              <a:tabLst>
                <a:tab pos="266224" algn="l"/>
              </a:tabLst>
            </a:pPr>
            <a:endParaRPr lang="en-US" sz="2400" spc="-11" dirty="0">
              <a:solidFill>
                <a:srgbClr val="004875"/>
              </a:solidFill>
              <a:latin typeface="Calibri" panose="020F0502020204030204" pitchFamily="34" charset="0"/>
              <a:cs typeface="Calibri"/>
            </a:endParaRPr>
          </a:p>
          <a:p>
            <a:pPr marL="351949" lvl="1" algn="just">
              <a:lnSpc>
                <a:spcPct val="100000"/>
              </a:lnSpc>
              <a:spcBef>
                <a:spcPts val="0"/>
              </a:spcBef>
              <a:spcAft>
                <a:spcPts val="450"/>
              </a:spcAft>
              <a:buClr>
                <a:srgbClr val="003862"/>
              </a:buClr>
              <a:buSzPct val="70000"/>
              <a:tabLst>
                <a:tab pos="266224" algn="l"/>
              </a:tabLst>
            </a:pPr>
            <a:endParaRPr lang="en-US" sz="2200" spc="-11" dirty="0">
              <a:solidFill>
                <a:srgbClr val="004875"/>
              </a:solidFill>
              <a:latin typeface="Calibri" panose="020F0502020204030204" pitchFamily="34" charset="0"/>
              <a:cs typeface="Calibri"/>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13</a:t>
            </a:fld>
            <a:endParaRPr lang="en-US" sz="1600" b="1" dirty="0">
              <a:solidFill>
                <a:srgbClr val="004875"/>
              </a:solidFill>
            </a:endParaRPr>
          </a:p>
        </p:txBody>
      </p:sp>
      <p:sp>
        <p:nvSpPr>
          <p:cNvPr id="10" name="Rectangle 9"/>
          <p:cNvSpPr/>
          <p:nvPr/>
        </p:nvSpPr>
        <p:spPr>
          <a:xfrm>
            <a:off x="0" y="0"/>
            <a:ext cx="9144000" cy="765673"/>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Pricing Project</a:t>
            </a:r>
          </a:p>
        </p:txBody>
      </p:sp>
    </p:spTree>
    <p:extLst>
      <p:ext uri="{BB962C8B-B14F-4D97-AF65-F5344CB8AC3E}">
        <p14:creationId xmlns:p14="http://schemas.microsoft.com/office/powerpoint/2010/main" val="393118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7310" y="1076326"/>
            <a:ext cx="8066267" cy="4848224"/>
          </a:xfrm>
        </p:spPr>
        <p:txBody>
          <a:bodyPr>
            <a:normAutofit/>
          </a:bodyPr>
          <a:lstStyle/>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gn="ctr">
              <a:lnSpc>
                <a:spcPct val="100000"/>
              </a:lnSpc>
              <a:spcBef>
                <a:spcPts val="0"/>
              </a:spcBef>
              <a:spcAft>
                <a:spcPts val="450"/>
              </a:spcAft>
              <a:buClr>
                <a:srgbClr val="003862"/>
              </a:buClr>
              <a:tabLst>
                <a:tab pos="266224" algn="l"/>
              </a:tabLst>
            </a:pPr>
            <a:r>
              <a:rPr lang="en-US" sz="3600" b="1" spc="-11" dirty="0">
                <a:solidFill>
                  <a:srgbClr val="004875"/>
                </a:solidFill>
                <a:latin typeface="Calibri" panose="020F0502020204030204" pitchFamily="34" charset="0"/>
                <a:cs typeface="Calibri"/>
              </a:rPr>
              <a:t>Eligibility and Enrollment Update</a:t>
            </a:r>
          </a:p>
          <a:p>
            <a:endParaRPr lang="en-US" dirty="0"/>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14</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p>
        </p:txBody>
      </p:sp>
    </p:spTree>
    <p:extLst>
      <p:ext uri="{BB962C8B-B14F-4D97-AF65-F5344CB8AC3E}">
        <p14:creationId xmlns:p14="http://schemas.microsoft.com/office/powerpoint/2010/main" val="393636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8865" y="5292274"/>
            <a:ext cx="8066267" cy="820007"/>
          </a:xfrm>
        </p:spPr>
        <p:txBody>
          <a:bodyPr>
            <a:noAutofit/>
          </a:bodyPr>
          <a:lstStyle/>
          <a:p>
            <a:pPr marL="266224"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During the public health emergency, full-benefit membership has increased to around 1.15 million.</a:t>
            </a: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12"/>
          </p:nvPr>
        </p:nvSpPr>
        <p:spPr>
          <a:xfrm>
            <a:off x="6540634" y="6247867"/>
            <a:ext cx="2132215" cy="365125"/>
          </a:xfrm>
          <a:prstGeom prst="rect">
            <a:avLst/>
          </a:prstGeom>
        </p:spPr>
        <p:txBody>
          <a:bodyPr vert="horz" lIns="91440" tIns="45720" rIns="91440" bIns="45720" rtlCol="0" anchor="ctr"/>
          <a:lstStyle>
            <a:defPPr>
              <a:defRPr lang="en-US"/>
            </a:defPPr>
            <a:lvl1pPr marL="0" algn="r" defTabSz="457200" rtl="0" eaLnBrk="1" latinLnBrk="0" hangingPunct="1">
              <a:defRPr sz="82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DA77E80-BC59-4EFC-81E0-1A1482821DBA}" type="slidenum">
              <a:rPr lang="en-US" sz="1600" b="1" smtClean="0">
                <a:solidFill>
                  <a:srgbClr val="004875"/>
                </a:solidFill>
              </a:rPr>
              <a:pPr/>
              <a:t>15</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srgbClr val="FFFFFF"/>
                </a:solidFill>
              </a:rPr>
              <a:t>Full-Benefit Membership</a:t>
            </a:r>
          </a:p>
        </p:txBody>
      </p:sp>
      <p:graphicFrame>
        <p:nvGraphicFramePr>
          <p:cNvPr id="13" name="Chart 12">
            <a:extLst>
              <a:ext uri="{FF2B5EF4-FFF2-40B4-BE49-F238E27FC236}">
                <a16:creationId xmlns:a16="http://schemas.microsoft.com/office/drawing/2014/main" id="{3B35DF5A-FD96-4B92-8722-81DEAEADA671}"/>
              </a:ext>
            </a:extLst>
          </p:cNvPr>
          <p:cNvGraphicFramePr>
            <a:graphicFrameLocks/>
          </p:cNvGraphicFramePr>
          <p:nvPr>
            <p:extLst>
              <p:ext uri="{D42A27DB-BD31-4B8C-83A1-F6EECF244321}">
                <p14:modId xmlns:p14="http://schemas.microsoft.com/office/powerpoint/2010/main" val="1834095207"/>
              </p:ext>
            </p:extLst>
          </p:nvPr>
        </p:nvGraphicFramePr>
        <p:xfrm>
          <a:off x="321013" y="1108954"/>
          <a:ext cx="8351835" cy="41583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560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12"/>
          </p:nvPr>
        </p:nvSpPr>
        <p:spPr>
          <a:xfrm>
            <a:off x="6540635" y="6232369"/>
            <a:ext cx="2132216" cy="365125"/>
          </a:xfrm>
          <a:prstGeom prst="rect">
            <a:avLst/>
          </a:prstGeom>
        </p:spPr>
        <p:txBody>
          <a:bodyPr vert="horz" lIns="91440" tIns="45720" rIns="91440" bIns="45720" rtlCol="0" anchor="ctr"/>
          <a:lstStyle>
            <a:defPPr>
              <a:defRPr lang="en-US"/>
            </a:defPPr>
            <a:lvl1pPr marL="0" algn="r" defTabSz="457200" rtl="0" eaLnBrk="1" latinLnBrk="0" hangingPunct="1">
              <a:defRPr sz="82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A77E80-BC59-4EFC-81E0-1A1482821DBA}" type="slidenum">
              <a:rPr kumimoji="0" lang="en-US" sz="1600" b="1" i="0" u="none" strike="noStrike" kern="1200" cap="none" spc="0" normalizeH="0" baseline="0" noProof="0" smtClean="0">
                <a:ln>
                  <a:noFill/>
                </a:ln>
                <a:solidFill>
                  <a:srgbClr val="004875"/>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004875"/>
              </a:solidFill>
              <a:effectLst/>
              <a:uLnTx/>
              <a:uFillTx/>
              <a:latin typeface="Calibri"/>
              <a:ea typeface="+mn-ea"/>
              <a:cs typeface="+mn-cs"/>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Full-Benefit Membership </a:t>
            </a:r>
            <a:r>
              <a:rPr kumimoji="0" lang="en-US" b="1" i="1" u="none" strike="noStrike" kern="1200" cap="none" spc="0" normalizeH="0" baseline="0" noProof="0" dirty="0">
                <a:ln>
                  <a:noFill/>
                </a:ln>
                <a:solidFill>
                  <a:srgbClr val="FFFFFF"/>
                </a:solidFill>
                <a:effectLst/>
                <a:uLnTx/>
                <a:uFillTx/>
                <a:latin typeface="Calibri"/>
                <a:ea typeface="+mn-ea"/>
                <a:cs typeface="+mn-cs"/>
              </a:rPr>
              <a:t>(cont.)</a:t>
            </a:r>
            <a:endParaRPr kumimoji="0" lang="en-US" sz="3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7B5A83C-69E9-4B94-91A4-24BF384090B8}"/>
              </a:ext>
            </a:extLst>
          </p:cNvPr>
          <p:cNvSpPr txBox="1"/>
          <p:nvPr/>
        </p:nvSpPr>
        <p:spPr>
          <a:xfrm>
            <a:off x="548640" y="5758190"/>
            <a:ext cx="8418286"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Estimated actuals based on 6-month completion factor </a:t>
            </a:r>
          </a:p>
        </p:txBody>
      </p:sp>
      <p:graphicFrame>
        <p:nvGraphicFramePr>
          <p:cNvPr id="9" name="Chart 8">
            <a:extLst>
              <a:ext uri="{FF2B5EF4-FFF2-40B4-BE49-F238E27FC236}">
                <a16:creationId xmlns:a16="http://schemas.microsoft.com/office/drawing/2014/main" id="{941C58DC-465F-4BEE-8D39-37F97E84A03C}"/>
              </a:ext>
            </a:extLst>
          </p:cNvPr>
          <p:cNvGraphicFramePr>
            <a:graphicFrameLocks/>
          </p:cNvGraphicFramePr>
          <p:nvPr/>
        </p:nvGraphicFramePr>
        <p:xfrm>
          <a:off x="290512" y="1681163"/>
          <a:ext cx="8562975" cy="3495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424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540635" y="6232369"/>
            <a:ext cx="2057400" cy="365125"/>
          </a:xfrm>
        </p:spPr>
        <p:txBody>
          <a:bodyPr/>
          <a:lstStyle/>
          <a:p>
            <a:fld id="{BDA77E80-BC59-4EFC-81E0-1A1482821DBA}" type="slidenum">
              <a:rPr lang="en-US" sz="1600" b="1" smtClean="0">
                <a:solidFill>
                  <a:srgbClr val="004875"/>
                </a:solidFill>
              </a:rPr>
              <a:pPr/>
              <a:t>17</a:t>
            </a:fld>
            <a:endParaRPr lang="en-US" sz="1600" b="1" dirty="0">
              <a:solidFill>
                <a:srgbClr val="004875"/>
              </a:solidFill>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Asymmetric Resource Utilization</a:t>
            </a:r>
          </a:p>
        </p:txBody>
      </p:sp>
      <p:pic>
        <p:nvPicPr>
          <p:cNvPr id="2" name="Picture 1">
            <a:extLst>
              <a:ext uri="{FF2B5EF4-FFF2-40B4-BE49-F238E27FC236}">
                <a16:creationId xmlns:a16="http://schemas.microsoft.com/office/drawing/2014/main" id="{1110B622-2D01-4983-95E7-9A298483FE6C}"/>
              </a:ext>
            </a:extLst>
          </p:cNvPr>
          <p:cNvPicPr>
            <a:picLocks noChangeAspect="1"/>
          </p:cNvPicPr>
          <p:nvPr/>
        </p:nvPicPr>
        <p:blipFill rotWithShape="1">
          <a:blip r:embed="rId4"/>
          <a:srcRect l="68719" t="41173" b="49068"/>
          <a:stretch/>
        </p:blipFill>
        <p:spPr>
          <a:xfrm>
            <a:off x="5734060" y="2563758"/>
            <a:ext cx="2275139" cy="471846"/>
          </a:xfrm>
          <a:prstGeom prst="rect">
            <a:avLst/>
          </a:prstGeom>
        </p:spPr>
      </p:pic>
      <p:pic>
        <p:nvPicPr>
          <p:cNvPr id="18" name="Picture 17">
            <a:extLst>
              <a:ext uri="{FF2B5EF4-FFF2-40B4-BE49-F238E27FC236}">
                <a16:creationId xmlns:a16="http://schemas.microsoft.com/office/drawing/2014/main" id="{AA9C52F4-6754-4AFC-9EEA-C23629059CF5}"/>
              </a:ext>
            </a:extLst>
          </p:cNvPr>
          <p:cNvPicPr>
            <a:picLocks noChangeAspect="1"/>
          </p:cNvPicPr>
          <p:nvPr/>
        </p:nvPicPr>
        <p:blipFill rotWithShape="1">
          <a:blip r:embed="rId4"/>
          <a:srcRect l="68719" t="57665" b="31507"/>
          <a:stretch/>
        </p:blipFill>
        <p:spPr>
          <a:xfrm>
            <a:off x="5734060" y="4632959"/>
            <a:ext cx="2275139" cy="523507"/>
          </a:xfrm>
          <a:prstGeom prst="rect">
            <a:avLst/>
          </a:prstGeom>
        </p:spPr>
      </p:pic>
      <p:pic>
        <p:nvPicPr>
          <p:cNvPr id="19" name="Picture 18">
            <a:extLst>
              <a:ext uri="{FF2B5EF4-FFF2-40B4-BE49-F238E27FC236}">
                <a16:creationId xmlns:a16="http://schemas.microsoft.com/office/drawing/2014/main" id="{045ABD4F-1E32-48DC-A0C5-C25618A14DF2}"/>
              </a:ext>
            </a:extLst>
          </p:cNvPr>
          <p:cNvPicPr>
            <a:picLocks noChangeAspect="1"/>
          </p:cNvPicPr>
          <p:nvPr/>
        </p:nvPicPr>
        <p:blipFill rotWithShape="1">
          <a:blip r:embed="rId4"/>
          <a:srcRect l="68719" t="32591" b="57649"/>
          <a:stretch/>
        </p:blipFill>
        <p:spPr>
          <a:xfrm>
            <a:off x="5734060" y="1367108"/>
            <a:ext cx="2275139" cy="471845"/>
          </a:xfrm>
          <a:prstGeom prst="rect">
            <a:avLst/>
          </a:prstGeom>
        </p:spPr>
      </p:pic>
      <p:pic>
        <p:nvPicPr>
          <p:cNvPr id="20" name="Picture 19">
            <a:extLst>
              <a:ext uri="{FF2B5EF4-FFF2-40B4-BE49-F238E27FC236}">
                <a16:creationId xmlns:a16="http://schemas.microsoft.com/office/drawing/2014/main" id="{AD1A3153-AEC8-44D9-94FC-E53FFB420694}"/>
              </a:ext>
            </a:extLst>
          </p:cNvPr>
          <p:cNvPicPr>
            <a:picLocks noChangeAspect="1"/>
          </p:cNvPicPr>
          <p:nvPr/>
        </p:nvPicPr>
        <p:blipFill rotWithShape="1">
          <a:blip r:embed="rId4"/>
          <a:srcRect l="68719" t="50285" b="43512"/>
          <a:stretch/>
        </p:blipFill>
        <p:spPr>
          <a:xfrm>
            <a:off x="5734060" y="3574671"/>
            <a:ext cx="2275139" cy="299931"/>
          </a:xfrm>
          <a:prstGeom prst="rect">
            <a:avLst/>
          </a:prstGeom>
        </p:spPr>
      </p:pic>
      <p:graphicFrame>
        <p:nvGraphicFramePr>
          <p:cNvPr id="11" name="Chart 10">
            <a:extLst>
              <a:ext uri="{FF2B5EF4-FFF2-40B4-BE49-F238E27FC236}">
                <a16:creationId xmlns:a16="http://schemas.microsoft.com/office/drawing/2014/main" id="{A9E64C5B-6118-4982-A6B4-3D3EA7FE0586}"/>
              </a:ext>
            </a:extLst>
          </p:cNvPr>
          <p:cNvGraphicFramePr>
            <a:graphicFrameLocks/>
          </p:cNvGraphicFramePr>
          <p:nvPr>
            <p:extLst>
              <p:ext uri="{D42A27DB-BD31-4B8C-83A1-F6EECF244321}">
                <p14:modId xmlns:p14="http://schemas.microsoft.com/office/powerpoint/2010/main" val="417819169"/>
              </p:ext>
            </p:extLst>
          </p:nvPr>
        </p:nvGraphicFramePr>
        <p:xfrm>
          <a:off x="638283" y="1092699"/>
          <a:ext cx="5185420" cy="4856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095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664619" y="6185872"/>
            <a:ext cx="2057400" cy="365125"/>
          </a:xfrm>
        </p:spPr>
        <p:txBody>
          <a:bodyPr/>
          <a:lstStyle/>
          <a:p>
            <a:fld id="{BDA77E80-BC59-4EFC-81E0-1A1482821DBA}" type="slidenum">
              <a:rPr lang="en-US" sz="1600" b="1" smtClean="0">
                <a:solidFill>
                  <a:srgbClr val="004875"/>
                </a:solidFill>
              </a:rPr>
              <a:pPr/>
              <a:t>18</a:t>
            </a:fld>
            <a:endParaRPr lang="en-US" sz="1600" b="1" dirty="0">
              <a:solidFill>
                <a:srgbClr val="004875"/>
              </a:solidFill>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Budgeting for Aging… on the Margins</a:t>
            </a:r>
          </a:p>
        </p:txBody>
      </p:sp>
      <p:graphicFrame>
        <p:nvGraphicFramePr>
          <p:cNvPr id="2" name="Table 1">
            <a:extLst>
              <a:ext uri="{FF2B5EF4-FFF2-40B4-BE49-F238E27FC236}">
                <a16:creationId xmlns:a16="http://schemas.microsoft.com/office/drawing/2014/main" id="{936BA962-DE91-4F2E-9936-19711AF04880}"/>
              </a:ext>
            </a:extLst>
          </p:cNvPr>
          <p:cNvGraphicFramePr>
            <a:graphicFrameLocks noGrp="1"/>
          </p:cNvGraphicFramePr>
          <p:nvPr>
            <p:extLst>
              <p:ext uri="{D42A27DB-BD31-4B8C-83A1-F6EECF244321}">
                <p14:modId xmlns:p14="http://schemas.microsoft.com/office/powerpoint/2010/main" val="3400467507"/>
              </p:ext>
            </p:extLst>
          </p:nvPr>
        </p:nvGraphicFramePr>
        <p:xfrm>
          <a:off x="276115" y="1202256"/>
          <a:ext cx="8319245" cy="4491252"/>
        </p:xfrm>
        <a:graphic>
          <a:graphicData uri="http://schemas.openxmlformats.org/drawingml/2006/table">
            <a:tbl>
              <a:tblPr firstRow="1">
                <a:tableStyleId>{5C22544A-7EE6-4342-B048-85BDC9FD1C3A}</a:tableStyleId>
              </a:tblPr>
              <a:tblGrid>
                <a:gridCol w="1435239">
                  <a:extLst>
                    <a:ext uri="{9D8B030D-6E8A-4147-A177-3AD203B41FA5}">
                      <a16:colId xmlns:a16="http://schemas.microsoft.com/office/drawing/2014/main" val="3133169808"/>
                    </a:ext>
                  </a:extLst>
                </a:gridCol>
                <a:gridCol w="1639655">
                  <a:extLst>
                    <a:ext uri="{9D8B030D-6E8A-4147-A177-3AD203B41FA5}">
                      <a16:colId xmlns:a16="http://schemas.microsoft.com/office/drawing/2014/main" val="1430593824"/>
                    </a:ext>
                  </a:extLst>
                </a:gridCol>
                <a:gridCol w="1712259">
                  <a:extLst>
                    <a:ext uri="{9D8B030D-6E8A-4147-A177-3AD203B41FA5}">
                      <a16:colId xmlns:a16="http://schemas.microsoft.com/office/drawing/2014/main" val="2900861063"/>
                    </a:ext>
                  </a:extLst>
                </a:gridCol>
                <a:gridCol w="1640541">
                  <a:extLst>
                    <a:ext uri="{9D8B030D-6E8A-4147-A177-3AD203B41FA5}">
                      <a16:colId xmlns:a16="http://schemas.microsoft.com/office/drawing/2014/main" val="2983413465"/>
                    </a:ext>
                  </a:extLst>
                </a:gridCol>
                <a:gridCol w="1891551">
                  <a:extLst>
                    <a:ext uri="{9D8B030D-6E8A-4147-A177-3AD203B41FA5}">
                      <a16:colId xmlns:a16="http://schemas.microsoft.com/office/drawing/2014/main" val="4292402239"/>
                    </a:ext>
                  </a:extLst>
                </a:gridCol>
              </a:tblGrid>
              <a:tr h="733396">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Calibri" panose="020F0502020204030204" pitchFamily="34" charset="0"/>
                        </a:rPr>
                        <a:t>Cat</a:t>
                      </a:r>
                    </a:p>
                  </a:txBody>
                  <a:tcPr marL="6350" marR="6350" marT="6350" marB="0" anchor="ctr"/>
                </a:tc>
                <a:tc>
                  <a:txBody>
                    <a:bodyPr/>
                    <a:lstStyle/>
                    <a:p>
                      <a:pPr algn="ctr" fontAlgn="b"/>
                      <a:r>
                        <a:rPr lang="en-US" sz="2400" u="none" strike="noStrike" dirty="0">
                          <a:effectLst/>
                        </a:rPr>
                        <a:t>Child</a:t>
                      </a:r>
                      <a:endParaRPr lang="en-US"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effectLst/>
                        </a:rPr>
                        <a:t>Parent</a:t>
                      </a:r>
                      <a:endParaRPr lang="en-US"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effectLst/>
                        </a:rPr>
                        <a:t>Elderly</a:t>
                      </a:r>
                      <a:endParaRPr lang="en-US"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effectLst/>
                        </a:rPr>
                        <a:t>Disabled </a:t>
                      </a:r>
                    </a:p>
                    <a:p>
                      <a:pPr algn="ctr" fontAlgn="b"/>
                      <a:r>
                        <a:rPr lang="en-US" sz="2400" u="none" strike="noStrike" dirty="0">
                          <a:effectLst/>
                        </a:rPr>
                        <a:t>Dual</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45903714"/>
                  </a:ext>
                </a:extLst>
              </a:tr>
              <a:tr h="576334">
                <a:tc>
                  <a:txBody>
                    <a:bodyPr/>
                    <a:lstStyle/>
                    <a:p>
                      <a:pPr algn="r" fontAlgn="b"/>
                      <a:r>
                        <a:rPr lang="en-US" sz="2400" b="1" u="none" strike="noStrike" dirty="0">
                          <a:effectLst/>
                        </a:rPr>
                        <a:t>Per Member Per Month</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$200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$400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$1,200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$900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543263789"/>
                  </a:ext>
                </a:extLst>
              </a:tr>
              <a:tr h="576334">
                <a:tc>
                  <a:txBody>
                    <a:bodyPr/>
                    <a:lstStyle/>
                    <a:p>
                      <a:pPr algn="r" fontAlgn="b"/>
                      <a:r>
                        <a:rPr lang="en-US" sz="2400" b="1" i="0" u="none" strike="noStrike" dirty="0">
                          <a:solidFill>
                            <a:srgbClr val="000000"/>
                          </a:solidFill>
                          <a:effectLst/>
                          <a:latin typeface="Calibri" panose="020F0502020204030204" pitchFamily="34" charset="0"/>
                        </a:rPr>
                        <a:t>Members</a:t>
                      </a:r>
                    </a:p>
                  </a:txBody>
                  <a:tcPr marL="6350" marR="6350" marT="6350" marB="0" anchor="b">
                    <a:noFill/>
                  </a:tcPr>
                </a:tc>
                <a:tc>
                  <a:txBody>
                    <a:bodyPr/>
                    <a:lstStyle/>
                    <a:p>
                      <a:pPr algn="ctr" fontAlgn="b"/>
                      <a:r>
                        <a:rPr lang="en-US" sz="2400" b="1" u="none" strike="noStrike" dirty="0">
                          <a:effectLst/>
                        </a:rPr>
                        <a:t>-1,000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i="0" u="none" strike="noStrike" dirty="0">
                          <a:solidFill>
                            <a:srgbClr val="000000"/>
                          </a:solidFill>
                          <a:effectLst/>
                          <a:latin typeface="Calibri" panose="020F0502020204030204" pitchFamily="34" charset="0"/>
                        </a:rPr>
                        <a:t>0</a:t>
                      </a:r>
                    </a:p>
                  </a:txBody>
                  <a:tcPr marL="6350" marR="6350" marT="6350" marB="0" anchor="b">
                    <a:noFill/>
                  </a:tcPr>
                </a:tc>
                <a:tc>
                  <a:txBody>
                    <a:bodyPr/>
                    <a:lstStyle/>
                    <a:p>
                      <a:pPr algn="ctr" fontAlgn="b"/>
                      <a:r>
                        <a:rPr lang="en-US" sz="2400" b="1" u="none" strike="noStrike" dirty="0">
                          <a:effectLst/>
                        </a:rPr>
                        <a:t>1,000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1,000</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620761000"/>
                  </a:ext>
                </a:extLst>
              </a:tr>
              <a:tr h="576334">
                <a:tc>
                  <a:txBody>
                    <a:bodyPr/>
                    <a:lstStyle/>
                    <a:p>
                      <a:pPr algn="r" fontAlgn="b"/>
                      <a:endParaRPr lang="en-US" sz="1200" b="1" u="none" strike="noStrike" dirty="0">
                        <a:effectLst/>
                      </a:endParaRPr>
                    </a:p>
                    <a:p>
                      <a:pPr algn="r" fontAlgn="b"/>
                      <a:r>
                        <a:rPr lang="en-US" sz="2400" b="1" u="none" strike="noStrike" dirty="0">
                          <a:effectLst/>
                        </a:rPr>
                        <a:t>Annual Cost</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2400" b="1" u="none" strike="noStrike" dirty="0">
                          <a:effectLst/>
                        </a:rPr>
                        <a:t>    $(2.4M)</a:t>
                      </a:r>
                      <a:endParaRPr lang="en-US" sz="24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l" fontAlgn="b"/>
                      <a:r>
                        <a:rPr lang="en-US" sz="2400" b="1" u="none" strike="noStrike" dirty="0">
                          <a:effectLst/>
                        </a:rPr>
                        <a:t>          $0</a:t>
                      </a:r>
                      <a:endParaRPr lang="en-US" sz="24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l" fontAlgn="b"/>
                      <a:r>
                        <a:rPr lang="en-US" sz="2400" b="1" u="none" strike="noStrike" dirty="0">
                          <a:effectLst/>
                        </a:rPr>
                        <a:t>      $14.4M</a:t>
                      </a:r>
                      <a:endParaRPr lang="en-US" sz="24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en-US" sz="2400" b="1" u="none" strike="noStrike" dirty="0">
                          <a:effectLst/>
                        </a:rPr>
                        <a:t> $10.8M </a:t>
                      </a:r>
                      <a:endParaRPr lang="en-US" sz="2400" b="1" i="0" u="none" strike="noStrike" dirty="0">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91755838"/>
                  </a:ext>
                </a:extLst>
              </a:tr>
              <a:tr h="576334">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2400" b="1" u="none" strike="noStrike" dirty="0">
                          <a:effectLst/>
                        </a:rPr>
                        <a:t> Net </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 $ 22.8M </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898848043"/>
                  </a:ext>
                </a:extLst>
              </a:tr>
              <a:tr h="576334">
                <a:tc>
                  <a:txBody>
                    <a:bodyPr/>
                    <a:lstStyle/>
                    <a:p>
                      <a:pPr algn="l" fontAlgn="b"/>
                      <a:endParaRPr lang="en-US" sz="2400" b="1"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2400" b="1" u="none" strike="noStrike" dirty="0">
                          <a:effectLst/>
                        </a:rPr>
                        <a:t> State </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2400" b="1" u="none" strike="noStrike" dirty="0">
                          <a:effectLst/>
                        </a:rPr>
                        <a:t> $  6.8M </a:t>
                      </a:r>
                      <a:endParaRPr lang="en-US" sz="2400" b="1"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97703420"/>
                  </a:ext>
                </a:extLst>
              </a:tr>
            </a:tbl>
          </a:graphicData>
        </a:graphic>
      </p:graphicFrame>
      <p:sp>
        <p:nvSpPr>
          <p:cNvPr id="17" name="Rectangle 16">
            <a:extLst>
              <a:ext uri="{FF2B5EF4-FFF2-40B4-BE49-F238E27FC236}">
                <a16:creationId xmlns:a16="http://schemas.microsoft.com/office/drawing/2014/main" id="{ED5D1F00-920F-427E-B953-216A6B920782}"/>
              </a:ext>
            </a:extLst>
          </p:cNvPr>
          <p:cNvSpPr/>
          <p:nvPr/>
        </p:nvSpPr>
        <p:spPr>
          <a:xfrm>
            <a:off x="4582781" y="4736264"/>
            <a:ext cx="4163676" cy="103321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6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4315" y="871538"/>
            <a:ext cx="8155369" cy="5016000"/>
          </a:xfrm>
        </p:spPr>
        <p:txBody>
          <a:bodyPr>
            <a:noAutofit/>
          </a:bodyPr>
          <a:lstStyle/>
          <a:p>
            <a:pPr marL="266224" lvl="0" indent="-257175" algn="just" defTabSz="914400">
              <a:lnSpc>
                <a:spcPct val="100000"/>
              </a:lnSpc>
              <a:spcBef>
                <a:spcPts val="0"/>
              </a:spcBef>
              <a:spcAft>
                <a:spcPts val="45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Operations</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Opened a statewide processing center (PC) in Florence in July 2020</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18,781 customers served in local eligibility offices prior to emergency period with average wait time of 24 minutes</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34,390 customers served in local eligibility offices since re-opening amid new COVID-19 protocols with average transaction time of 5 minutes</a:t>
            </a:r>
          </a:p>
          <a:p>
            <a:pPr marL="266224" lvl="0" indent="-257175" defTabSz="914400">
              <a:lnSpc>
                <a:spcPct val="100000"/>
              </a:lnSpc>
              <a:spcBef>
                <a:spcPts val="0"/>
              </a:spcBef>
              <a:spcAft>
                <a:spcPts val="20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Workload and Productivity since January 2020</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Reduced pending total applications by 14%</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Reduced pending total reviews by 19%</a:t>
            </a:r>
          </a:p>
          <a:p>
            <a:pPr marL="694849" lvl="1" indent="-342900">
              <a:lnSpc>
                <a:spcPct val="100000"/>
              </a:lnSpc>
              <a:spcBef>
                <a:spcPts val="0"/>
              </a:spcBef>
              <a:spcAft>
                <a:spcPts val="60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Reviewed 69,472 eligibility determinations with 93% worker accuracy confirmed</a:t>
            </a:r>
          </a:p>
          <a:p>
            <a:pPr marL="266224" indent="-257175" defTabSz="914400">
              <a:lnSpc>
                <a:spcPct val="100000"/>
              </a:lnSpc>
              <a:spcBef>
                <a:spcPts val="0"/>
              </a:spcBef>
              <a:spcAft>
                <a:spcPts val="20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Hiring</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Additional PC staff hired include 1 PMII, 1 PMIs, 3 supervisors and 63 eligibility workers </a:t>
            </a:r>
          </a:p>
          <a:p>
            <a:pPr marL="694849" lvl="1" indent="-3429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Flexed eligibility staffing by 29% to match change in incoming applications and reviews</a:t>
            </a:r>
          </a:p>
          <a:p>
            <a:pPr marL="266224" indent="-257175" defTabSz="914400">
              <a:lnSpc>
                <a:spcPct val="100000"/>
              </a:lnSpc>
              <a:spcBef>
                <a:spcPts val="0"/>
              </a:spcBef>
              <a:spcAft>
                <a:spcPts val="20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Training</a:t>
            </a:r>
          </a:p>
          <a:p>
            <a:pPr marL="694849" lvl="1" indent="-342900" defTabSz="9144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Offered 420 classes (78 classroom and 345 webinars) with over 12,000 attendees</a:t>
            </a:r>
          </a:p>
          <a:p>
            <a:pPr marL="694849" lvl="1" indent="-342900" defTabSz="9144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Launched Curam Global Income Support (CGIS) Non-Modified Adjusted Gross Income (MAGI) pilot Nov 2020 with training scheduled for completion August 2021</a:t>
            </a: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19</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Eligibility and Enrollment – Continuing Efforts</a:t>
            </a:r>
          </a:p>
        </p:txBody>
      </p:sp>
    </p:spTree>
    <p:extLst>
      <p:ext uri="{BB962C8B-B14F-4D97-AF65-F5344CB8AC3E}">
        <p14:creationId xmlns:p14="http://schemas.microsoft.com/office/powerpoint/2010/main" val="200071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612930" y="621686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1078A0-A37C-4FCA-A56F-4C00B5E78223}" type="slidenum">
              <a:rPr lang="en-US" sz="1600" b="1" smtClean="0">
                <a:solidFill>
                  <a:srgbClr val="004875"/>
                </a:solidFill>
              </a:rPr>
              <a:pPr/>
              <a:t>2</a:t>
            </a:fld>
            <a:endParaRPr lang="en-US" sz="1600" b="1" dirty="0">
              <a:solidFill>
                <a:srgbClr val="004875"/>
              </a:solidFill>
            </a:endParaRPr>
          </a:p>
        </p:txBody>
      </p:sp>
      <p:cxnSp>
        <p:nvCxnSpPr>
          <p:cNvPr id="6" name="Straight Connector 5"/>
          <p:cNvCxnSpPr/>
          <p:nvPr/>
        </p:nvCxnSpPr>
        <p:spPr>
          <a:xfrm>
            <a:off x="548640" y="6092327"/>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6"/>
            <a:ext cx="2134584" cy="363137"/>
          </a:xfrm>
          <a:prstGeom prst="rect">
            <a:avLst/>
          </a:prstGeom>
        </p:spPr>
      </p:pic>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Coronavirus Disease 2019 (COVID-19) Update</a:t>
            </a:r>
          </a:p>
        </p:txBody>
      </p:sp>
      <p:sp>
        <p:nvSpPr>
          <p:cNvPr id="9" name="Text Placeholder 1">
            <a:extLst>
              <a:ext uri="{FF2B5EF4-FFF2-40B4-BE49-F238E27FC236}">
                <a16:creationId xmlns:a16="http://schemas.microsoft.com/office/drawing/2014/main" id="{270F9601-9BA2-4E9B-8A5D-8575E788B997}"/>
              </a:ext>
            </a:extLst>
          </p:cNvPr>
          <p:cNvSpPr txBox="1">
            <a:spLocks/>
          </p:cNvSpPr>
          <p:nvPr/>
        </p:nvSpPr>
        <p:spPr>
          <a:xfrm>
            <a:off x="372966" y="1029638"/>
            <a:ext cx="8297364" cy="50626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049" marR="0" lvl="0" algn="l" defTabSz="914400" rtl="0" eaLnBrk="1" fontAlgn="auto" latinLnBrk="0" hangingPunct="1">
              <a:lnSpc>
                <a:spcPct val="90000"/>
              </a:lnSpc>
              <a:spcBef>
                <a:spcPts val="0"/>
              </a:spcBef>
              <a:spcAft>
                <a:spcPts val="451"/>
              </a:spcAft>
              <a:buClr>
                <a:srgbClr val="003862"/>
              </a:buClr>
              <a:buSzTx/>
              <a:tabLst>
                <a:tab pos="266217" algn="l"/>
              </a:tabLst>
              <a:defRPr/>
            </a:pPr>
            <a:endParaRPr kumimoji="0" lang="en-US" sz="2100" b="0" i="0" u="none" strike="noStrike" kern="1200" cap="none" spc="-11" normalizeH="0" baseline="0" noProof="0" dirty="0">
              <a:ln>
                <a:noFill/>
              </a:ln>
              <a:solidFill>
                <a:srgbClr val="004875"/>
              </a:solidFill>
              <a:effectLst/>
              <a:uLnTx/>
              <a:uFillTx/>
              <a:latin typeface="Calibri" panose="020F0502020204030204" pitchFamily="34" charset="0"/>
              <a:ea typeface="+mn-ea"/>
              <a:cs typeface="Calibri"/>
            </a:endParaRPr>
          </a:p>
        </p:txBody>
      </p:sp>
      <p:sp>
        <p:nvSpPr>
          <p:cNvPr id="3" name="TextBox 2">
            <a:extLst>
              <a:ext uri="{FF2B5EF4-FFF2-40B4-BE49-F238E27FC236}">
                <a16:creationId xmlns:a16="http://schemas.microsoft.com/office/drawing/2014/main" id="{E9A902C9-0B21-4CDA-9A5F-D7EB6A47BD41}"/>
              </a:ext>
            </a:extLst>
          </p:cNvPr>
          <p:cNvSpPr txBox="1"/>
          <p:nvPr/>
        </p:nvSpPr>
        <p:spPr>
          <a:xfrm>
            <a:off x="507492" y="905098"/>
            <a:ext cx="8129016"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875"/>
                </a:solidFill>
              </a:rPr>
              <a:t>Reserves, temporary enhanced F</a:t>
            </a:r>
            <a:r>
              <a:rPr lang="en-US" sz="2400" spc="-11" dirty="0">
                <a:solidFill>
                  <a:srgbClr val="004875"/>
                </a:solidFill>
                <a:latin typeface="Calibri" panose="020F0502020204030204" pitchFamily="34" charset="0"/>
                <a:cs typeface="Calibri"/>
              </a:rPr>
              <a:t>ederal Medical Assistance Percentage (</a:t>
            </a:r>
            <a:r>
              <a:rPr lang="en-US" sz="2400" dirty="0">
                <a:solidFill>
                  <a:srgbClr val="004875"/>
                </a:solidFill>
              </a:rPr>
              <a:t>FMAP) and agency policy changes have helped mitigate the uncertainty of medical costs </a:t>
            </a:r>
            <a:r>
              <a:rPr lang="en-US" sz="2400" dirty="0">
                <a:solidFill>
                  <a:srgbClr val="004875"/>
                </a:solidFill>
                <a:effectLst/>
                <a:latin typeface="Calibri" panose="020F0502020204030204" pitchFamily="34" charset="0"/>
                <a:ea typeface="Calibri" panose="020F0502020204030204" pitchFamily="34" charset="0"/>
                <a:cs typeface="Times New Roman" panose="02020603050405020304" pitchFamily="18" charset="0"/>
              </a:rPr>
              <a:t>related to COVID-19 and the public health </a:t>
            </a:r>
            <a:r>
              <a:rPr lang="en-US" sz="2400" dirty="0">
                <a:solidFill>
                  <a:srgbClr val="004875"/>
                </a:solidFill>
                <a:latin typeface="Calibri" panose="020F0502020204030204" pitchFamily="34" charset="0"/>
                <a:ea typeface="Calibri" panose="020F0502020204030204" pitchFamily="34" charset="0"/>
                <a:cs typeface="Times New Roman" panose="02020603050405020304" pitchFamily="18" charset="0"/>
              </a:rPr>
              <a:t>e</a:t>
            </a:r>
            <a:r>
              <a:rPr lang="en-US" sz="2400" dirty="0">
                <a:solidFill>
                  <a:srgbClr val="004875"/>
                </a:solidFill>
                <a:effectLst/>
                <a:latin typeface="Calibri" panose="020F0502020204030204" pitchFamily="34" charset="0"/>
                <a:ea typeface="Calibri" panose="020F0502020204030204" pitchFamily="34" charset="0"/>
                <a:cs typeface="Times New Roman" panose="02020603050405020304" pitchFamily="18" charset="0"/>
              </a:rPr>
              <a:t>mergency</a:t>
            </a:r>
          </a:p>
          <a:p>
            <a:pPr marL="285750" indent="-285750">
              <a:buFont typeface="Arial" panose="020B0604020202020204" pitchFamily="34" charset="0"/>
              <a:buChar char="•"/>
            </a:pPr>
            <a:r>
              <a:rPr lang="en-US" sz="2400" dirty="0">
                <a:solidFill>
                  <a:srgbClr val="004875"/>
                </a:solidFill>
              </a:rPr>
              <a:t>Healthcare delivery flexibility (including expansion of existing telehealth benefit)</a:t>
            </a:r>
          </a:p>
          <a:p>
            <a:pPr marL="285750" indent="-285750">
              <a:buFont typeface="Arial" panose="020B0604020202020204" pitchFamily="34" charset="0"/>
              <a:buChar char="•"/>
            </a:pPr>
            <a:r>
              <a:rPr lang="en-US" sz="2400" dirty="0">
                <a:solidFill>
                  <a:srgbClr val="004875"/>
                </a:solidFill>
              </a:rPr>
              <a:t>Increase in enrollment</a:t>
            </a:r>
          </a:p>
          <a:p>
            <a:pPr marL="285750" indent="-285750">
              <a:buFont typeface="Arial" panose="020B0604020202020204" pitchFamily="34" charset="0"/>
              <a:buChar char="•"/>
            </a:pPr>
            <a:r>
              <a:rPr lang="en-US" sz="2400" dirty="0">
                <a:solidFill>
                  <a:srgbClr val="004875"/>
                </a:solidFill>
              </a:rPr>
              <a:t>Creation of new limited benefit program to cover cost of COVID-19 tests and vaccination administration</a:t>
            </a:r>
          </a:p>
          <a:p>
            <a:pPr marL="285750" indent="-285750">
              <a:buFont typeface="Arial" panose="020B0604020202020204" pitchFamily="34" charset="0"/>
              <a:buChar char="•"/>
            </a:pPr>
            <a:r>
              <a:rPr lang="en-US" sz="2400" dirty="0">
                <a:solidFill>
                  <a:srgbClr val="004875"/>
                </a:solidFill>
              </a:rPr>
              <a:t>No current plans to reduce provider reimbursement rates</a:t>
            </a:r>
          </a:p>
          <a:p>
            <a:pPr marL="285750" indent="-285750">
              <a:buFont typeface="Arial" panose="020B0604020202020204" pitchFamily="34" charset="0"/>
              <a:buChar char="•"/>
            </a:pPr>
            <a:r>
              <a:rPr lang="en-US" sz="2400" dirty="0">
                <a:solidFill>
                  <a:srgbClr val="004875"/>
                </a:solidFill>
              </a:rPr>
              <a:t>No current plans to drop optional services</a:t>
            </a:r>
          </a:p>
          <a:p>
            <a:pPr marL="285750" indent="-285750">
              <a:buFont typeface="Arial" panose="020B0604020202020204" pitchFamily="34" charset="0"/>
              <a:buChar char="•"/>
            </a:pPr>
            <a:endParaRPr lang="en-US" dirty="0">
              <a:solidFill>
                <a:srgbClr val="004875"/>
              </a:solidFill>
            </a:endParaRPr>
          </a:p>
        </p:txBody>
      </p:sp>
    </p:spTree>
    <p:extLst>
      <p:ext uri="{BB962C8B-B14F-4D97-AF65-F5344CB8AC3E}">
        <p14:creationId xmlns:p14="http://schemas.microsoft.com/office/powerpoint/2010/main" val="6503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20</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p>
        </p:txBody>
      </p:sp>
      <p:pic>
        <p:nvPicPr>
          <p:cNvPr id="1026" name="Picture 2"/>
          <p:cNvPicPr>
            <a:picLocks noChangeAspect="1" noChangeArrowheads="1"/>
          </p:cNvPicPr>
          <p:nvPr/>
        </p:nvPicPr>
        <p:blipFill>
          <a:blip r:embed="rId4" cstate="print"/>
          <a:srcRect/>
          <a:stretch>
            <a:fillRect/>
          </a:stretch>
        </p:blipFill>
        <p:spPr bwMode="auto">
          <a:xfrm>
            <a:off x="3448328" y="2306871"/>
            <a:ext cx="2247345" cy="2244258"/>
          </a:xfrm>
          <a:prstGeom prst="rect">
            <a:avLst/>
          </a:prstGeom>
          <a:noFill/>
          <a:ln w="9525">
            <a:noFill/>
            <a:miter lim="800000"/>
            <a:headEnd/>
            <a:tailEnd/>
          </a:ln>
        </p:spPr>
      </p:pic>
    </p:spTree>
    <p:extLst>
      <p:ext uri="{BB962C8B-B14F-4D97-AF65-F5344CB8AC3E}">
        <p14:creationId xmlns:p14="http://schemas.microsoft.com/office/powerpoint/2010/main" val="393636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7310" y="1076326"/>
            <a:ext cx="8066267" cy="4848224"/>
          </a:xfrm>
        </p:spPr>
        <p:txBody>
          <a:bodyPr>
            <a:normAutofit/>
          </a:bodyPr>
          <a:lstStyle/>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gn="ctr">
              <a:lnSpc>
                <a:spcPct val="100000"/>
              </a:lnSpc>
              <a:spcBef>
                <a:spcPts val="0"/>
              </a:spcBef>
              <a:spcAft>
                <a:spcPts val="450"/>
              </a:spcAft>
              <a:buClr>
                <a:srgbClr val="003862"/>
              </a:buClr>
              <a:tabLst>
                <a:tab pos="266224" algn="l"/>
              </a:tabLst>
            </a:pPr>
            <a:r>
              <a:rPr lang="en-US" sz="3200" b="1" spc="-11" dirty="0">
                <a:solidFill>
                  <a:srgbClr val="004875"/>
                </a:solidFill>
                <a:latin typeface="Calibri" panose="020F0502020204030204" pitchFamily="34" charset="0"/>
                <a:cs typeface="Calibri"/>
              </a:rPr>
              <a:t>FY 2019-20 Year-End</a:t>
            </a:r>
          </a:p>
          <a:p>
            <a:pPr marL="266224" indent="-257175" algn="ctr">
              <a:lnSpc>
                <a:spcPct val="100000"/>
              </a:lnSpc>
              <a:spcBef>
                <a:spcPts val="0"/>
              </a:spcBef>
              <a:spcAft>
                <a:spcPts val="450"/>
              </a:spcAft>
              <a:buClr>
                <a:srgbClr val="003862"/>
              </a:buClr>
              <a:tabLst>
                <a:tab pos="266224" algn="l"/>
              </a:tabLst>
            </a:pPr>
            <a:r>
              <a:rPr lang="en-US" sz="3200" b="1" spc="-11" dirty="0">
                <a:solidFill>
                  <a:srgbClr val="004875"/>
                </a:solidFill>
                <a:latin typeface="Calibri" panose="020F0502020204030204" pitchFamily="34" charset="0"/>
                <a:cs typeface="Calibri"/>
              </a:rPr>
              <a:t>&amp;</a:t>
            </a:r>
          </a:p>
          <a:p>
            <a:pPr marL="266224" indent="-257175" algn="ctr">
              <a:lnSpc>
                <a:spcPct val="100000"/>
              </a:lnSpc>
              <a:spcBef>
                <a:spcPts val="0"/>
              </a:spcBef>
              <a:spcAft>
                <a:spcPts val="450"/>
              </a:spcAft>
              <a:buClr>
                <a:srgbClr val="003862"/>
              </a:buClr>
              <a:tabLst>
                <a:tab pos="266224" algn="l"/>
              </a:tabLst>
            </a:pPr>
            <a:r>
              <a:rPr lang="en-US" sz="3200" b="1" spc="-11" dirty="0">
                <a:solidFill>
                  <a:srgbClr val="004875"/>
                </a:solidFill>
                <a:latin typeface="Calibri" panose="020F0502020204030204" pitchFamily="34" charset="0"/>
                <a:cs typeface="Calibri"/>
              </a:rPr>
              <a:t>FY 2020-21 Year-to-Date</a:t>
            </a:r>
          </a:p>
          <a:p>
            <a:endParaRPr lang="en-US" dirty="0"/>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3</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p>
        </p:txBody>
      </p:sp>
    </p:spTree>
    <p:extLst>
      <p:ext uri="{BB962C8B-B14F-4D97-AF65-F5344CB8AC3E}">
        <p14:creationId xmlns:p14="http://schemas.microsoft.com/office/powerpoint/2010/main" val="393636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9930" y="3826840"/>
            <a:ext cx="7456345" cy="2272810"/>
          </a:xfrm>
        </p:spPr>
        <p:txBody>
          <a:bodyPr>
            <a:noAutofit/>
          </a:bodyPr>
          <a:lstStyle/>
          <a:p>
            <a:pPr marL="266224" lvl="1"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Agency ended FY 2020 under budget, cash surplus was 7% of general/other funds revenue and 1% over total funds revenue</a:t>
            </a:r>
          </a:p>
          <a:p>
            <a:pPr marL="266224"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Much of the gap is associated with the following events:  </a:t>
            </a:r>
          </a:p>
          <a:p>
            <a:pPr marL="637699" lvl="1" indent="-285750">
              <a:lnSpc>
                <a:spcPct val="100000"/>
              </a:lnSpc>
              <a:spcBef>
                <a:spcPts val="0"/>
              </a:spcBef>
              <a:spcAft>
                <a:spcPts val="450"/>
              </a:spcAft>
              <a:buClr>
                <a:srgbClr val="003862"/>
              </a:buClr>
              <a:buFont typeface="Wingdings" panose="05000000000000000000" pitchFamily="2" charset="2"/>
              <a:buChar char="Ø"/>
              <a:tabLst>
                <a:tab pos="266224" algn="l"/>
              </a:tabLst>
            </a:pPr>
            <a:r>
              <a:rPr lang="en-US" sz="2000" spc="-11" dirty="0">
                <a:solidFill>
                  <a:srgbClr val="004875"/>
                </a:solidFill>
                <a:latin typeface="Calibri" panose="020F0502020204030204" pitchFamily="34" charset="0"/>
                <a:cs typeface="Calibri"/>
              </a:rPr>
              <a:t>Extension of the public health emergency (PHE) and enhanced FMAP rate</a:t>
            </a:r>
          </a:p>
          <a:p>
            <a:pPr marL="809149" lvl="1" indent="-457200">
              <a:lnSpc>
                <a:spcPct val="100000"/>
              </a:lnSpc>
              <a:spcBef>
                <a:spcPts val="0"/>
              </a:spcBef>
              <a:spcAft>
                <a:spcPts val="450"/>
              </a:spcAft>
              <a:buClr>
                <a:srgbClr val="003862"/>
              </a:buClr>
              <a:buSzPct val="70000"/>
              <a:buFont typeface="Wingdings" panose="05000000000000000000" pitchFamily="2" charset="2"/>
              <a:buChar char="Ø"/>
              <a:tabLst>
                <a:tab pos="266224" algn="l"/>
              </a:tabLst>
            </a:pPr>
            <a:endParaRPr lang="en-US" sz="1400" spc="-11" dirty="0">
              <a:solidFill>
                <a:srgbClr val="004875"/>
              </a:solidFill>
              <a:latin typeface="Calibri" panose="020F0502020204030204" pitchFamily="34" charset="0"/>
              <a:cs typeface="Calibri"/>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4</a:t>
            </a:fld>
            <a:endParaRPr lang="en-US" sz="1600" b="1" dirty="0">
              <a:solidFill>
                <a:srgbClr val="004875"/>
              </a:solidFill>
            </a:endParaRPr>
          </a:p>
        </p:txBody>
      </p:sp>
      <p:sp>
        <p:nvSpPr>
          <p:cNvPr id="10" name="Rectangle 9"/>
          <p:cNvSpPr/>
          <p:nvPr/>
        </p:nvSpPr>
        <p:spPr>
          <a:xfrm>
            <a:off x="0" y="-15221"/>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2019-20 Year-End</a:t>
            </a:r>
          </a:p>
        </p:txBody>
      </p:sp>
      <p:graphicFrame>
        <p:nvGraphicFramePr>
          <p:cNvPr id="2" name="Object 1">
            <a:extLst>
              <a:ext uri="{FF2B5EF4-FFF2-40B4-BE49-F238E27FC236}">
                <a16:creationId xmlns:a16="http://schemas.microsoft.com/office/drawing/2014/main" id="{F22F722D-6FA8-438C-BB74-1A2ACFE67264}"/>
              </a:ext>
            </a:extLst>
          </p:cNvPr>
          <p:cNvGraphicFramePr>
            <a:graphicFrameLocks noChangeAspect="1"/>
          </p:cNvGraphicFramePr>
          <p:nvPr>
            <p:extLst>
              <p:ext uri="{D42A27DB-BD31-4B8C-83A1-F6EECF244321}">
                <p14:modId xmlns:p14="http://schemas.microsoft.com/office/powerpoint/2010/main" val="2070990539"/>
              </p:ext>
            </p:extLst>
          </p:nvPr>
        </p:nvGraphicFramePr>
        <p:xfrm>
          <a:off x="1141487" y="920052"/>
          <a:ext cx="6533636" cy="2899465"/>
        </p:xfrm>
        <a:graphic>
          <a:graphicData uri="http://schemas.openxmlformats.org/presentationml/2006/ole">
            <mc:AlternateContent xmlns:mc="http://schemas.openxmlformats.org/markup-compatibility/2006">
              <mc:Choice xmlns:v="urn:schemas-microsoft-com:vml" Requires="v">
                <p:oleObj spid="_x0000_s1117" name="Worksheet" r:id="rId5" imgW="4743405" imgH="2105071" progId="Excel.Sheet.12">
                  <p:embed/>
                </p:oleObj>
              </mc:Choice>
              <mc:Fallback>
                <p:oleObj name="Worksheet" r:id="rId5" imgW="4743405" imgH="2105071" progId="Excel.Sheet.12">
                  <p:embed/>
                  <p:pic>
                    <p:nvPicPr>
                      <p:cNvPr id="0" name=""/>
                      <p:cNvPicPr/>
                      <p:nvPr/>
                    </p:nvPicPr>
                    <p:blipFill>
                      <a:blip r:embed="rId6"/>
                      <a:stretch>
                        <a:fillRect/>
                      </a:stretch>
                    </p:blipFill>
                    <p:spPr>
                      <a:xfrm>
                        <a:off x="1141487" y="920052"/>
                        <a:ext cx="6533636" cy="2899465"/>
                      </a:xfrm>
                      <a:prstGeom prst="rect">
                        <a:avLst/>
                      </a:prstGeom>
                    </p:spPr>
                  </p:pic>
                </p:oleObj>
              </mc:Fallback>
            </mc:AlternateContent>
          </a:graphicData>
        </a:graphic>
      </p:graphicFrame>
    </p:spTree>
    <p:extLst>
      <p:ext uri="{BB962C8B-B14F-4D97-AF65-F5344CB8AC3E}">
        <p14:creationId xmlns:p14="http://schemas.microsoft.com/office/powerpoint/2010/main" val="60231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8640" y="3429000"/>
            <a:ext cx="8066267" cy="2447223"/>
          </a:xfrm>
        </p:spPr>
        <p:txBody>
          <a:bodyPr>
            <a:noAutofit/>
          </a:bodyPr>
          <a:lstStyle/>
          <a:p>
            <a:pPr marL="266224" lvl="1"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Agency spent approximately 49% of its annual budget during the first six months of the fiscal year</a:t>
            </a:r>
          </a:p>
          <a:p>
            <a:pPr marL="809149" lvl="2" indent="-4572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2000" spc="-11" dirty="0">
                <a:solidFill>
                  <a:srgbClr val="004875"/>
                </a:solidFill>
                <a:latin typeface="Calibri" panose="020F0502020204030204" pitchFamily="34" charset="0"/>
                <a:cs typeface="Calibri"/>
              </a:rPr>
              <a:t>“Medical Contracts &amp; Operating” expenditures are traditionally lower in first half of fiscal year</a:t>
            </a:r>
          </a:p>
          <a:p>
            <a:pPr marL="809149" lvl="2" indent="-4572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2000" spc="-11" dirty="0">
                <a:solidFill>
                  <a:srgbClr val="004875"/>
                </a:solidFill>
                <a:latin typeface="Calibri" panose="020F0502020204030204" pitchFamily="34" charset="0"/>
                <a:cs typeface="Calibri"/>
              </a:rPr>
              <a:t>Large events such as supplemental teaching physician (STP) payments and graduate medical education (GME) payments will occur in second half of fiscal year</a:t>
            </a: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5</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2020-21 2</a:t>
            </a:r>
            <a:r>
              <a:rPr lang="en-US" sz="3600" b="1" baseline="30000" dirty="0"/>
              <a:t>nd</a:t>
            </a:r>
            <a:r>
              <a:rPr lang="en-US" sz="3600" b="1" dirty="0"/>
              <a:t> Quarter</a:t>
            </a:r>
          </a:p>
        </p:txBody>
      </p:sp>
      <p:graphicFrame>
        <p:nvGraphicFramePr>
          <p:cNvPr id="2" name="Object 1">
            <a:extLst>
              <a:ext uri="{FF2B5EF4-FFF2-40B4-BE49-F238E27FC236}">
                <a16:creationId xmlns:a16="http://schemas.microsoft.com/office/drawing/2014/main" id="{6EAC359B-18BB-4EA5-87B2-07F83D11B47D}"/>
              </a:ext>
            </a:extLst>
          </p:cNvPr>
          <p:cNvGraphicFramePr>
            <a:graphicFrameLocks noChangeAspect="1"/>
          </p:cNvGraphicFramePr>
          <p:nvPr>
            <p:extLst>
              <p:ext uri="{D42A27DB-BD31-4B8C-83A1-F6EECF244321}">
                <p14:modId xmlns:p14="http://schemas.microsoft.com/office/powerpoint/2010/main" val="1995702563"/>
              </p:ext>
            </p:extLst>
          </p:nvPr>
        </p:nvGraphicFramePr>
        <p:xfrm>
          <a:off x="417701" y="1126790"/>
          <a:ext cx="8297673" cy="2193726"/>
        </p:xfrm>
        <a:graphic>
          <a:graphicData uri="http://schemas.openxmlformats.org/presentationml/2006/ole">
            <mc:AlternateContent xmlns:mc="http://schemas.openxmlformats.org/markup-compatibility/2006">
              <mc:Choice xmlns:v="urn:schemas-microsoft-com:vml" Requires="v">
                <p:oleObj spid="_x0000_s3121" name="Worksheet" r:id="rId5" imgW="6781948" imgH="1819144" progId="Excel.Sheet.12">
                  <p:embed/>
                </p:oleObj>
              </mc:Choice>
              <mc:Fallback>
                <p:oleObj name="Worksheet" r:id="rId5" imgW="6781948" imgH="1819144" progId="Excel.Sheet.12">
                  <p:embed/>
                  <p:pic>
                    <p:nvPicPr>
                      <p:cNvPr id="0" name=""/>
                      <p:cNvPicPr/>
                      <p:nvPr/>
                    </p:nvPicPr>
                    <p:blipFill>
                      <a:blip r:embed="rId6"/>
                      <a:stretch>
                        <a:fillRect/>
                      </a:stretch>
                    </p:blipFill>
                    <p:spPr>
                      <a:xfrm>
                        <a:off x="417701" y="1126790"/>
                        <a:ext cx="8297673" cy="2193726"/>
                      </a:xfrm>
                      <a:prstGeom prst="rect">
                        <a:avLst/>
                      </a:prstGeom>
                    </p:spPr>
                  </p:pic>
                </p:oleObj>
              </mc:Fallback>
            </mc:AlternateContent>
          </a:graphicData>
        </a:graphic>
      </p:graphicFrame>
    </p:spTree>
    <p:extLst>
      <p:ext uri="{BB962C8B-B14F-4D97-AF65-F5344CB8AC3E}">
        <p14:creationId xmlns:p14="http://schemas.microsoft.com/office/powerpoint/2010/main" val="393636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7310" y="1076326"/>
            <a:ext cx="8066267" cy="4848224"/>
          </a:xfrm>
        </p:spPr>
        <p:txBody>
          <a:bodyPr>
            <a:normAutofit/>
          </a:bodyPr>
          <a:lstStyle/>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tabLst>
                <a:tab pos="266224" algn="l"/>
              </a:tabLst>
            </a:pPr>
            <a:endParaRPr lang="en-US" sz="2900" spc="-11" dirty="0">
              <a:solidFill>
                <a:srgbClr val="004875"/>
              </a:solidFill>
              <a:latin typeface="Calibri" panose="020F0502020204030204" pitchFamily="34" charset="0"/>
              <a:cs typeface="Calibri"/>
            </a:endParaRPr>
          </a:p>
          <a:p>
            <a:pPr marL="266224" indent="-257175" algn="ctr">
              <a:lnSpc>
                <a:spcPct val="100000"/>
              </a:lnSpc>
              <a:spcBef>
                <a:spcPts val="0"/>
              </a:spcBef>
              <a:spcAft>
                <a:spcPts val="450"/>
              </a:spcAft>
              <a:buClr>
                <a:srgbClr val="003862"/>
              </a:buClr>
              <a:tabLst>
                <a:tab pos="266224" algn="l"/>
              </a:tabLst>
            </a:pPr>
            <a:r>
              <a:rPr lang="en-US" sz="3600" b="1" spc="-11" dirty="0">
                <a:solidFill>
                  <a:srgbClr val="004875"/>
                </a:solidFill>
                <a:latin typeface="Calibri" panose="020F0502020204030204" pitchFamily="34" charset="0"/>
                <a:cs typeface="Calibri"/>
              </a:rPr>
              <a:t>FY 2021-22 Budget Request</a:t>
            </a:r>
          </a:p>
          <a:p>
            <a:endParaRPr lang="en-US" dirty="0"/>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6</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p>
        </p:txBody>
      </p:sp>
    </p:spTree>
    <p:extLst>
      <p:ext uri="{BB962C8B-B14F-4D97-AF65-F5344CB8AC3E}">
        <p14:creationId xmlns:p14="http://schemas.microsoft.com/office/powerpoint/2010/main" val="210313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7310" y="1076326"/>
            <a:ext cx="8066267" cy="4848224"/>
          </a:xfrm>
        </p:spPr>
        <p:txBody>
          <a:bodyPr>
            <a:normAutofit/>
          </a:bodyPr>
          <a:lstStyle/>
          <a:p>
            <a:pPr marL="9049" algn="just">
              <a:lnSpc>
                <a:spcPct val="100000"/>
              </a:lnSpc>
              <a:spcBef>
                <a:spcPts val="0"/>
              </a:spcBef>
              <a:spcAft>
                <a:spcPts val="450"/>
              </a:spcAft>
              <a:buClr>
                <a:srgbClr val="003862"/>
              </a:buClr>
              <a:tabLst>
                <a:tab pos="266224" algn="l"/>
              </a:tabLst>
            </a:pPr>
            <a:r>
              <a:rPr lang="en-US" sz="2800" b="1" i="1" spc="-11" dirty="0">
                <a:solidFill>
                  <a:srgbClr val="004875"/>
                </a:solidFill>
                <a:latin typeface="Calibri" panose="020F0502020204030204" pitchFamily="34" charset="0"/>
                <a:cs typeface="Calibri"/>
              </a:rPr>
              <a:t>Guiding principles for the request:</a:t>
            </a:r>
          </a:p>
          <a:p>
            <a:pPr marL="9049" algn="just">
              <a:lnSpc>
                <a:spcPct val="100000"/>
              </a:lnSpc>
              <a:spcBef>
                <a:spcPts val="0"/>
              </a:spcBef>
              <a:spcAft>
                <a:spcPts val="450"/>
              </a:spcAft>
              <a:buClr>
                <a:srgbClr val="003862"/>
              </a:buClr>
              <a:tabLst>
                <a:tab pos="266224" algn="l"/>
              </a:tabLst>
            </a:pPr>
            <a:endParaRPr lang="en-US" sz="1050" b="1" i="1" spc="-11" dirty="0">
              <a:solidFill>
                <a:srgbClr val="004875"/>
              </a:solidFill>
              <a:latin typeface="Calibri" panose="020F0502020204030204" pitchFamily="34" charset="0"/>
              <a:cs typeface="Calibri"/>
            </a:endParaRPr>
          </a:p>
          <a:p>
            <a:pPr marL="266224"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Preserves the same general principles as last year</a:t>
            </a: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r>
              <a:rPr lang="en-US" sz="2000" spc="-11" dirty="0">
                <a:solidFill>
                  <a:srgbClr val="004875"/>
                </a:solidFill>
                <a:latin typeface="Calibri" panose="020F0502020204030204" pitchFamily="34" charset="0"/>
                <a:cs typeface="Calibri"/>
              </a:rPr>
              <a:t>Keeps reserves above 3% through the planning horizon</a:t>
            </a: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r>
              <a:rPr lang="en-US" sz="2000" spc="-11" dirty="0">
                <a:solidFill>
                  <a:srgbClr val="004875"/>
                </a:solidFill>
                <a:latin typeface="Calibri" panose="020F0502020204030204" pitchFamily="34" charset="0"/>
                <a:cs typeface="Calibri"/>
              </a:rPr>
              <a:t>Funds annualizations</a:t>
            </a:r>
          </a:p>
          <a:p>
            <a:pPr marL="266224"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Updates financial baselines to reflect agency experience</a:t>
            </a:r>
          </a:p>
          <a:p>
            <a:pPr marL="266224" indent="-257175">
              <a:lnSpc>
                <a:spcPct val="100000"/>
              </a:lnSpc>
              <a:spcBef>
                <a:spcPts val="0"/>
              </a:spcBef>
              <a:spcAft>
                <a:spcPts val="450"/>
              </a:spcAft>
              <a:buClr>
                <a:srgbClr val="003862"/>
              </a:buClr>
              <a:buFont typeface="Arial"/>
              <a:buChar char="•"/>
              <a:tabLst>
                <a:tab pos="266224" algn="l"/>
              </a:tabLst>
            </a:pPr>
            <a:r>
              <a:rPr lang="en-US" sz="2400" spc="-11" dirty="0">
                <a:solidFill>
                  <a:srgbClr val="004875"/>
                </a:solidFill>
                <a:latin typeface="Calibri" panose="020F0502020204030204" pitchFamily="34" charset="0"/>
                <a:cs typeface="Calibri"/>
              </a:rPr>
              <a:t>Limited proposals for targeted rate and program changes</a:t>
            </a:r>
          </a:p>
          <a:p>
            <a:pPr marL="266224" indent="-257175" algn="just">
              <a:lnSpc>
                <a:spcPct val="100000"/>
              </a:lnSpc>
              <a:spcBef>
                <a:spcPts val="0"/>
              </a:spcBef>
              <a:spcAft>
                <a:spcPts val="450"/>
              </a:spcAft>
              <a:buClr>
                <a:srgbClr val="003862"/>
              </a:buClr>
              <a:buFont typeface="Arial"/>
              <a:buChar char="•"/>
              <a:tabLst>
                <a:tab pos="266224" algn="l"/>
              </a:tabLst>
            </a:pPr>
            <a:endParaRPr lang="en-US" sz="2500" spc="-11" dirty="0">
              <a:solidFill>
                <a:srgbClr val="004875"/>
              </a:solidFill>
              <a:latin typeface="Calibri" panose="020F0502020204030204" pitchFamily="34" charset="0"/>
              <a:cs typeface="Calibri"/>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7</a:t>
            </a:fld>
            <a:endParaRPr lang="en-US" sz="1600" b="1" dirty="0">
              <a:solidFill>
                <a:srgbClr val="004875"/>
              </a:solidFill>
            </a:endParaRPr>
          </a:p>
        </p:txBody>
      </p:sp>
      <p:sp>
        <p:nvSpPr>
          <p:cNvPr id="10" name="Rectangle 9"/>
          <p:cNvSpPr/>
          <p:nvPr/>
        </p:nvSpPr>
        <p:spPr>
          <a:xfrm>
            <a:off x="0" y="0"/>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Budget Request</a:t>
            </a:r>
          </a:p>
        </p:txBody>
      </p:sp>
    </p:spTree>
    <p:extLst>
      <p:ext uri="{BB962C8B-B14F-4D97-AF65-F5344CB8AC3E}">
        <p14:creationId xmlns:p14="http://schemas.microsoft.com/office/powerpoint/2010/main" val="393636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8</a:t>
            </a:fld>
            <a:endParaRPr lang="en-US" sz="1600" b="1" dirty="0">
              <a:solidFill>
                <a:srgbClr val="004875"/>
              </a:solidFill>
            </a:endParaRPr>
          </a:p>
        </p:txBody>
      </p:sp>
      <p:sp>
        <p:nvSpPr>
          <p:cNvPr id="10" name="Rectangle 9"/>
          <p:cNvSpPr/>
          <p:nvPr/>
        </p:nvSpPr>
        <p:spPr>
          <a:xfrm>
            <a:off x="0" y="-1"/>
            <a:ext cx="9144000" cy="841248"/>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Budget Request </a:t>
            </a:r>
            <a:r>
              <a:rPr lang="en-US" b="1" i="1" dirty="0"/>
              <a:t>(cont.)</a:t>
            </a:r>
            <a:endParaRPr lang="en-US" sz="3600" b="1" dirty="0"/>
          </a:p>
        </p:txBody>
      </p:sp>
      <p:sp>
        <p:nvSpPr>
          <p:cNvPr id="12" name="Text Placeholder 3"/>
          <p:cNvSpPr txBox="1">
            <a:spLocks/>
          </p:cNvSpPr>
          <p:nvPr/>
        </p:nvSpPr>
        <p:spPr>
          <a:xfrm>
            <a:off x="548640" y="3553451"/>
            <a:ext cx="8046720" cy="2538873"/>
          </a:xfrm>
          <a:prstGeom prst="rect">
            <a:avLst/>
          </a:prstGeom>
        </p:spPr>
        <p:txBody>
          <a:bodyPr vert="horz" lIns="91440" tIns="45720" rIns="91440" bIns="45720" rtlCol="0" anchor="t">
            <a:normAutofit fontScale="40000" lnSpcReduction="20000"/>
          </a:bodyPr>
          <a:lstStyle>
            <a:lvl1pPr marL="0" indent="0" algn="l"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Wingdings 2" pitchFamily="18" charset="2"/>
              <a:buNone/>
              <a:defRPr sz="135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Wingdings 2" pitchFamily="18" charset="2"/>
              <a:buNone/>
              <a:defRPr sz="120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Wingdings 2" pitchFamily="18" charset="2"/>
              <a:buNone/>
              <a:defRPr sz="105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Wingdings 2" pitchFamily="18" charset="2"/>
              <a:buNone/>
              <a:defRPr sz="1050" kern="1200">
                <a:solidFill>
                  <a:schemeClr val="tx1">
                    <a:tint val="75000"/>
                  </a:schemeClr>
                </a:solidFill>
                <a:latin typeface="+mn-lt"/>
                <a:ea typeface="+mn-ea"/>
                <a:cs typeface="+mn-cs"/>
              </a:defRPr>
            </a:lvl5pPr>
            <a:lvl6pPr marL="1714500" indent="0" algn="l" defTabSz="685800" rtl="0" eaLnBrk="1" latinLnBrk="0" hangingPunct="1">
              <a:spcBef>
                <a:spcPct val="20000"/>
              </a:spcBef>
              <a:buFont typeface="Wingdings 2" pitchFamily="18" charset="2"/>
              <a:buNone/>
              <a:defRPr sz="1050" kern="1200">
                <a:solidFill>
                  <a:schemeClr val="tx1">
                    <a:tint val="75000"/>
                  </a:schemeClr>
                </a:solidFill>
                <a:latin typeface="+mn-lt"/>
                <a:ea typeface="+mn-ea"/>
                <a:cs typeface="+mn-cs"/>
              </a:defRPr>
            </a:lvl6pPr>
            <a:lvl7pPr marL="2057400" indent="0" algn="l" defTabSz="685800" rtl="0" eaLnBrk="1" latinLnBrk="0" hangingPunct="1">
              <a:spcBef>
                <a:spcPct val="20000"/>
              </a:spcBef>
              <a:buFont typeface="Wingdings 2" pitchFamily="18" charset="2"/>
              <a:buNone/>
              <a:defRPr sz="1050" kern="1200">
                <a:solidFill>
                  <a:schemeClr val="tx1">
                    <a:tint val="75000"/>
                  </a:schemeClr>
                </a:solidFill>
                <a:latin typeface="+mn-lt"/>
                <a:ea typeface="+mn-ea"/>
                <a:cs typeface="+mn-cs"/>
              </a:defRPr>
            </a:lvl7pPr>
            <a:lvl8pPr marL="2400300" indent="0" algn="l" defTabSz="685800" rtl="0" eaLnBrk="1" latinLnBrk="0" hangingPunct="1">
              <a:spcBef>
                <a:spcPct val="20000"/>
              </a:spcBef>
              <a:buFont typeface="Wingdings 2" pitchFamily="18" charset="2"/>
              <a:buNone/>
              <a:defRPr sz="1050" kern="1200">
                <a:solidFill>
                  <a:schemeClr val="tx1">
                    <a:tint val="75000"/>
                  </a:schemeClr>
                </a:solidFill>
                <a:latin typeface="+mn-lt"/>
                <a:ea typeface="+mn-ea"/>
                <a:cs typeface="+mn-cs"/>
              </a:defRPr>
            </a:lvl8pPr>
            <a:lvl9pPr marL="2743200" indent="0" algn="l" defTabSz="685800" rtl="0" eaLnBrk="1" latinLnBrk="0" hangingPunct="1">
              <a:spcBef>
                <a:spcPct val="20000"/>
              </a:spcBef>
              <a:buFont typeface="Wingdings 2" pitchFamily="18" charset="2"/>
              <a:buNone/>
              <a:defRPr sz="1050" kern="1200">
                <a:solidFill>
                  <a:schemeClr val="tx1">
                    <a:tint val="75000"/>
                  </a:schemeClr>
                </a:solidFill>
                <a:latin typeface="+mn-lt"/>
                <a:ea typeface="+mn-ea"/>
                <a:cs typeface="+mn-cs"/>
              </a:defRPr>
            </a:lvl9pPr>
          </a:lstStyle>
          <a:p>
            <a:pPr marL="266224" lvl="1" indent="-257175" algn="just">
              <a:lnSpc>
                <a:spcPct val="100000"/>
              </a:lnSpc>
              <a:spcBef>
                <a:spcPts val="0"/>
              </a:spcBef>
              <a:spcAft>
                <a:spcPts val="450"/>
              </a:spcAft>
              <a:buClr>
                <a:srgbClr val="003862"/>
              </a:buClr>
              <a:buFont typeface="Arial"/>
              <a:buChar char="•"/>
              <a:tabLst>
                <a:tab pos="266224" algn="l"/>
              </a:tabLst>
            </a:pPr>
            <a:r>
              <a:rPr lang="en-US" sz="4000" spc="-11" dirty="0">
                <a:solidFill>
                  <a:schemeClr val="tx2"/>
                </a:solidFill>
                <a:latin typeface="Calibri" panose="020F0502020204030204" pitchFamily="34" charset="0"/>
                <a:cs typeface="Calibri"/>
              </a:rPr>
              <a:t>77% of general fund recurring request is to maintain current level of services</a:t>
            </a:r>
          </a:p>
          <a:p>
            <a:pPr marL="266224" lvl="1" indent="-257175" algn="just">
              <a:lnSpc>
                <a:spcPct val="100000"/>
              </a:lnSpc>
              <a:spcBef>
                <a:spcPts val="0"/>
              </a:spcBef>
              <a:spcAft>
                <a:spcPts val="450"/>
              </a:spcAft>
              <a:buClr>
                <a:srgbClr val="003862"/>
              </a:buClr>
              <a:buFont typeface="Arial"/>
              <a:buChar char="•"/>
              <a:tabLst>
                <a:tab pos="266224" algn="l"/>
              </a:tabLst>
            </a:pPr>
            <a:r>
              <a:rPr lang="en-US" sz="4000" spc="-11" dirty="0">
                <a:solidFill>
                  <a:schemeClr val="tx2"/>
                </a:solidFill>
                <a:latin typeface="Calibri" panose="020F0502020204030204" pitchFamily="34" charset="0"/>
                <a:cs typeface="Calibri"/>
              </a:rPr>
              <a:t>FMAP annualizations requested in the entirety</a:t>
            </a:r>
          </a:p>
          <a:p>
            <a:pPr marL="266224" lvl="1" indent="-257175" algn="just">
              <a:lnSpc>
                <a:spcPct val="100000"/>
              </a:lnSpc>
              <a:spcBef>
                <a:spcPts val="0"/>
              </a:spcBef>
              <a:spcAft>
                <a:spcPts val="450"/>
              </a:spcAft>
              <a:buClr>
                <a:srgbClr val="003862"/>
              </a:buClr>
              <a:buFont typeface="Arial"/>
              <a:buChar char="•"/>
              <a:tabLst>
                <a:tab pos="266224" algn="l"/>
              </a:tabLst>
            </a:pPr>
            <a:r>
              <a:rPr lang="en-US" sz="4000" spc="-11" dirty="0">
                <a:solidFill>
                  <a:schemeClr val="tx2"/>
                </a:solidFill>
                <a:latin typeface="Calibri" panose="020F0502020204030204" pitchFamily="34" charset="0"/>
                <a:cs typeface="Calibri"/>
              </a:rPr>
              <a:t>Full Children’s Health Insurance Program (CHIP) FMAP reduction was effective October 2020</a:t>
            </a:r>
          </a:p>
          <a:p>
            <a:pPr marL="266224" lvl="1" indent="-257175" algn="just">
              <a:lnSpc>
                <a:spcPct val="100000"/>
              </a:lnSpc>
              <a:spcBef>
                <a:spcPts val="0"/>
              </a:spcBef>
              <a:spcAft>
                <a:spcPts val="450"/>
              </a:spcAft>
              <a:buClr>
                <a:srgbClr val="003862"/>
              </a:buClr>
              <a:buFont typeface="Arial"/>
              <a:buChar char="•"/>
              <a:tabLst>
                <a:tab pos="266224" algn="l"/>
              </a:tabLst>
            </a:pPr>
            <a:r>
              <a:rPr lang="en-US" sz="4000" spc="-11" dirty="0">
                <a:solidFill>
                  <a:schemeClr val="tx2"/>
                </a:solidFill>
                <a:latin typeface="Calibri" panose="020F0502020204030204" pitchFamily="34" charset="0"/>
                <a:cs typeface="Calibri"/>
              </a:rPr>
              <a:t>Governor’s Executive Budget did not include funding for the following decision packages:</a:t>
            </a:r>
          </a:p>
          <a:p>
            <a:pPr marL="694849" lvl="2" indent="-342900" algn="just">
              <a:lnSpc>
                <a:spcPct val="100000"/>
              </a:lnSpc>
              <a:spcBef>
                <a:spcPts val="0"/>
              </a:spcBef>
              <a:spcAft>
                <a:spcPts val="450"/>
              </a:spcAft>
              <a:buClr>
                <a:srgbClr val="003862"/>
              </a:buClr>
              <a:buFont typeface="Wingdings" panose="05000000000000000000" pitchFamily="2" charset="2"/>
              <a:buChar char="Ø"/>
              <a:tabLst>
                <a:tab pos="266224" algn="l"/>
              </a:tabLst>
            </a:pPr>
            <a:r>
              <a:rPr lang="en-US" sz="4000" spc="-11" dirty="0">
                <a:solidFill>
                  <a:schemeClr val="tx2"/>
                </a:solidFill>
                <a:latin typeface="Calibri" panose="020F0502020204030204" pitchFamily="34" charset="0"/>
                <a:cs typeface="Calibri"/>
              </a:rPr>
              <a:t>$84 million general funds for MOE annualization</a:t>
            </a:r>
          </a:p>
          <a:p>
            <a:pPr marL="694849" lvl="2" indent="-342900" algn="just">
              <a:lnSpc>
                <a:spcPct val="100000"/>
              </a:lnSpc>
              <a:spcBef>
                <a:spcPts val="0"/>
              </a:spcBef>
              <a:spcAft>
                <a:spcPts val="450"/>
              </a:spcAft>
              <a:buClr>
                <a:srgbClr val="003862"/>
              </a:buClr>
              <a:buFont typeface="Wingdings" panose="05000000000000000000" pitchFamily="2" charset="2"/>
              <a:buChar char="Ø"/>
              <a:tabLst>
                <a:tab pos="266224" algn="l"/>
              </a:tabLst>
            </a:pPr>
            <a:r>
              <a:rPr lang="en-US" sz="4000" spc="-11" dirty="0">
                <a:solidFill>
                  <a:schemeClr val="tx2"/>
                </a:solidFill>
                <a:latin typeface="Calibri" panose="020F0502020204030204" pitchFamily="34" charset="0"/>
                <a:cs typeface="Calibri"/>
              </a:rPr>
              <a:t>Recurring general/federal/earmarked funds for initiatives, CLTC, DSH, or state-funded contracts for non-covered populations </a:t>
            </a:r>
          </a:p>
          <a:p>
            <a:pPr marL="694849" lvl="2" indent="-342900" algn="just">
              <a:lnSpc>
                <a:spcPct val="100000"/>
              </a:lnSpc>
              <a:spcBef>
                <a:spcPts val="0"/>
              </a:spcBef>
              <a:spcAft>
                <a:spcPts val="450"/>
              </a:spcAft>
              <a:buClr>
                <a:srgbClr val="003862"/>
              </a:buClr>
              <a:buFont typeface="Wingdings" panose="05000000000000000000" pitchFamily="2" charset="2"/>
              <a:buChar char="Ø"/>
              <a:tabLst>
                <a:tab pos="266224" algn="l"/>
              </a:tabLst>
            </a:pPr>
            <a:r>
              <a:rPr lang="en-US" sz="4000" spc="-11" dirty="0">
                <a:solidFill>
                  <a:schemeClr val="tx2"/>
                </a:solidFill>
                <a:latin typeface="Calibri" panose="020F0502020204030204" pitchFamily="34" charset="0"/>
                <a:cs typeface="Calibri"/>
              </a:rPr>
              <a:t>Non-recurring general/federal funds for Medicaid Management Information System project decision package</a:t>
            </a:r>
          </a:p>
          <a:p>
            <a:pPr marL="694849" lvl="2" indent="-342900" algn="just">
              <a:lnSpc>
                <a:spcPct val="100000"/>
              </a:lnSpc>
              <a:spcBef>
                <a:spcPts val="0"/>
              </a:spcBef>
              <a:spcAft>
                <a:spcPts val="450"/>
              </a:spcAft>
              <a:buClr>
                <a:srgbClr val="003862"/>
              </a:buClr>
              <a:buFont typeface="Wingdings" panose="05000000000000000000" pitchFamily="2" charset="2"/>
              <a:buChar char="Ø"/>
              <a:tabLst>
                <a:tab pos="266224" algn="l"/>
              </a:tabLst>
            </a:pPr>
            <a:endParaRPr lang="en-US" sz="2450" spc="-11" dirty="0">
              <a:solidFill>
                <a:schemeClr val="tx2"/>
              </a:solidFill>
              <a:latin typeface="Calibri" panose="020F0502020204030204" pitchFamily="34" charset="0"/>
              <a:cs typeface="Calibri"/>
            </a:endParaRPr>
          </a:p>
        </p:txBody>
      </p:sp>
      <p:graphicFrame>
        <p:nvGraphicFramePr>
          <p:cNvPr id="2" name="Object 1">
            <a:extLst>
              <a:ext uri="{FF2B5EF4-FFF2-40B4-BE49-F238E27FC236}">
                <a16:creationId xmlns:a16="http://schemas.microsoft.com/office/drawing/2014/main" id="{B338BEF2-982D-4C72-9FF1-64FE503761C2}"/>
              </a:ext>
            </a:extLst>
          </p:cNvPr>
          <p:cNvGraphicFramePr>
            <a:graphicFrameLocks noChangeAspect="1"/>
          </p:cNvGraphicFramePr>
          <p:nvPr>
            <p:extLst>
              <p:ext uri="{D42A27DB-BD31-4B8C-83A1-F6EECF244321}">
                <p14:modId xmlns:p14="http://schemas.microsoft.com/office/powerpoint/2010/main" val="886633356"/>
              </p:ext>
            </p:extLst>
          </p:nvPr>
        </p:nvGraphicFramePr>
        <p:xfrm>
          <a:off x="614868" y="823242"/>
          <a:ext cx="7681407" cy="2719512"/>
        </p:xfrm>
        <a:graphic>
          <a:graphicData uri="http://schemas.openxmlformats.org/presentationml/2006/ole">
            <mc:AlternateContent xmlns:mc="http://schemas.openxmlformats.org/markup-compatibility/2006">
              <mc:Choice xmlns:v="urn:schemas-microsoft-com:vml" Requires="v">
                <p:oleObj spid="_x0000_s2147" name="Worksheet" r:id="rId5" imgW="5810139" imgH="2400300" progId="Excel.Sheet.12">
                  <p:embed/>
                </p:oleObj>
              </mc:Choice>
              <mc:Fallback>
                <p:oleObj name="Worksheet" r:id="rId5" imgW="5810139" imgH="2400300" progId="Excel.Sheet.12">
                  <p:embed/>
                  <p:pic>
                    <p:nvPicPr>
                      <p:cNvPr id="0" name=""/>
                      <p:cNvPicPr/>
                      <p:nvPr/>
                    </p:nvPicPr>
                    <p:blipFill>
                      <a:blip r:embed="rId6"/>
                      <a:stretch>
                        <a:fillRect/>
                      </a:stretch>
                    </p:blipFill>
                    <p:spPr>
                      <a:xfrm>
                        <a:off x="614868" y="823242"/>
                        <a:ext cx="7681407" cy="2719512"/>
                      </a:xfrm>
                      <a:prstGeom prst="rect">
                        <a:avLst/>
                      </a:prstGeom>
                    </p:spPr>
                  </p:pic>
                </p:oleObj>
              </mc:Fallback>
            </mc:AlternateContent>
          </a:graphicData>
        </a:graphic>
      </p:graphicFrame>
    </p:spTree>
    <p:extLst>
      <p:ext uri="{BB962C8B-B14F-4D97-AF65-F5344CB8AC3E}">
        <p14:creationId xmlns:p14="http://schemas.microsoft.com/office/powerpoint/2010/main" val="393636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body" idx="1"/>
          </p:nvPr>
        </p:nvSpPr>
        <p:spPr>
          <a:xfrm>
            <a:off x="509847" y="908716"/>
            <a:ext cx="8124305" cy="5040567"/>
          </a:xfrm>
        </p:spPr>
        <p:txBody>
          <a:bodyPr>
            <a:noAutofit/>
          </a:bodyPr>
          <a:lstStyle/>
          <a:p>
            <a:pPr marL="266224" indent="-257175">
              <a:lnSpc>
                <a:spcPct val="100000"/>
              </a:lnSpc>
              <a:spcBef>
                <a:spcPts val="0"/>
              </a:spcBef>
              <a:spcAft>
                <a:spcPts val="450"/>
              </a:spcAft>
              <a:buClr>
                <a:srgbClr val="003862"/>
              </a:buClr>
              <a:tabLst>
                <a:tab pos="266224" algn="l"/>
              </a:tabLst>
            </a:pPr>
            <a:r>
              <a:rPr lang="en-US" sz="2400" b="1" i="1" spc="-11" dirty="0">
                <a:solidFill>
                  <a:srgbClr val="004875"/>
                </a:solidFill>
                <a:latin typeface="Calibri" panose="020F0502020204030204" pitchFamily="34" charset="0"/>
                <a:cs typeface="Calibri"/>
              </a:rPr>
              <a:t>Most funding is for annualizations, but these would be new</a:t>
            </a:r>
          </a:p>
          <a:p>
            <a:pPr marL="266224" indent="-257175">
              <a:lnSpc>
                <a:spcPct val="100000"/>
              </a:lnSpc>
              <a:spcBef>
                <a:spcPts val="0"/>
              </a:spcBef>
              <a:spcAft>
                <a:spcPts val="450"/>
              </a:spcAft>
              <a:buClr>
                <a:srgbClr val="003862"/>
              </a:buClr>
              <a:tabLst>
                <a:tab pos="266224" algn="l"/>
              </a:tabLst>
            </a:pPr>
            <a:r>
              <a:rPr lang="en-US" sz="2400" b="1" i="1" spc="-11" dirty="0">
                <a:solidFill>
                  <a:srgbClr val="004875"/>
                </a:solidFill>
                <a:latin typeface="Calibri" panose="020F0502020204030204" pitchFamily="34" charset="0"/>
                <a:cs typeface="Calibri"/>
              </a:rPr>
              <a:t>items:</a:t>
            </a:r>
          </a:p>
          <a:p>
            <a:pPr marL="266224" indent="-257175">
              <a:lnSpc>
                <a:spcPct val="100000"/>
              </a:lnSpc>
              <a:spcBef>
                <a:spcPts val="0"/>
              </a:spcBef>
              <a:spcAft>
                <a:spcPts val="45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Initiatives - Provider reimbursement rate increase – year 3 ($37 million general funds)</a:t>
            </a: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r>
              <a:rPr lang="en-US" sz="1600" spc="-11" dirty="0">
                <a:solidFill>
                  <a:srgbClr val="004875"/>
                </a:solidFill>
                <a:latin typeface="Calibri" panose="020F0502020204030204" pitchFamily="34" charset="0"/>
                <a:cs typeface="Calibri"/>
              </a:rPr>
              <a:t>Impacted groups include:</a:t>
            </a:r>
          </a:p>
          <a:p>
            <a:pPr marL="980599" lvl="2" indent="-285750">
              <a:lnSpc>
                <a:spcPct val="100000"/>
              </a:lnSpc>
              <a:spcBef>
                <a:spcPts val="0"/>
              </a:spcBef>
              <a:spcAft>
                <a:spcPts val="450"/>
              </a:spcAft>
              <a:buClr>
                <a:srgbClr val="003862"/>
              </a:buClr>
              <a:buSzPct val="70000"/>
              <a:buFont typeface="Courier New" panose="02070309020205020404" pitchFamily="49" charset="0"/>
              <a:buChar char="o"/>
              <a:tabLst>
                <a:tab pos="266224" algn="l"/>
              </a:tabLst>
            </a:pPr>
            <a:r>
              <a:rPr lang="en-US" sz="1400" spc="-11" dirty="0">
                <a:solidFill>
                  <a:srgbClr val="004875"/>
                </a:solidFill>
                <a:latin typeface="Calibri" panose="020F0502020204030204" pitchFamily="34" charset="0"/>
                <a:cs typeface="Calibri"/>
              </a:rPr>
              <a:t>Institutional providers, including hospitals and inpatient psychiatric units</a:t>
            </a:r>
          </a:p>
          <a:p>
            <a:pPr marL="980599" lvl="2" indent="-285750">
              <a:lnSpc>
                <a:spcPct val="100000"/>
              </a:lnSpc>
              <a:spcBef>
                <a:spcPts val="0"/>
              </a:spcBef>
              <a:spcAft>
                <a:spcPts val="450"/>
              </a:spcAft>
              <a:buClr>
                <a:srgbClr val="003862"/>
              </a:buClr>
              <a:buSzPct val="70000"/>
              <a:buFont typeface="Courier New" panose="02070309020205020404" pitchFamily="49" charset="0"/>
              <a:buChar char="o"/>
              <a:tabLst>
                <a:tab pos="266224" algn="l"/>
              </a:tabLst>
            </a:pPr>
            <a:r>
              <a:rPr lang="en-US" sz="1400" spc="-11" dirty="0">
                <a:solidFill>
                  <a:srgbClr val="004875"/>
                </a:solidFill>
                <a:latin typeface="Calibri" panose="020F0502020204030204" pitchFamily="34" charset="0"/>
                <a:cs typeface="Calibri"/>
              </a:rPr>
              <a:t>Skilled nursing facilities for two years of rate re-baselining (FY21 &amp; FY22)</a:t>
            </a:r>
          </a:p>
          <a:p>
            <a:pPr marL="980599" lvl="2" indent="-285750">
              <a:lnSpc>
                <a:spcPct val="100000"/>
              </a:lnSpc>
              <a:spcBef>
                <a:spcPts val="0"/>
              </a:spcBef>
              <a:spcAft>
                <a:spcPts val="450"/>
              </a:spcAft>
              <a:buClr>
                <a:srgbClr val="003862"/>
              </a:buClr>
              <a:buSzPct val="70000"/>
              <a:buFont typeface="Courier New" panose="02070309020205020404" pitchFamily="49" charset="0"/>
              <a:buChar char="o"/>
              <a:tabLst>
                <a:tab pos="266224" algn="l"/>
              </a:tabLst>
            </a:pPr>
            <a:r>
              <a:rPr lang="en-US" sz="1400" spc="-11" dirty="0">
                <a:solidFill>
                  <a:srgbClr val="004875"/>
                </a:solidFill>
                <a:latin typeface="Calibri" panose="020F0502020204030204" pitchFamily="34" charset="0"/>
                <a:cs typeface="Calibri"/>
              </a:rPr>
              <a:t>Dental services</a:t>
            </a:r>
          </a:p>
          <a:p>
            <a:pPr marL="266224" indent="-257175">
              <a:lnSpc>
                <a:spcPct val="100000"/>
              </a:lnSpc>
              <a:spcBef>
                <a:spcPts val="0"/>
              </a:spcBef>
              <a:spcAft>
                <a:spcPts val="450"/>
              </a:spcAft>
              <a:buClr>
                <a:srgbClr val="003862"/>
              </a:buClr>
              <a:buFont typeface="Arial"/>
              <a:buChar char="•"/>
              <a:tabLst>
                <a:tab pos="266224" algn="l"/>
              </a:tabLst>
            </a:pPr>
            <a:r>
              <a:rPr lang="en-US" sz="2000" spc="-11" dirty="0">
                <a:solidFill>
                  <a:srgbClr val="004875"/>
                </a:solidFill>
                <a:latin typeface="Calibri" panose="020F0502020204030204" pitchFamily="34" charset="0"/>
                <a:cs typeface="Calibri"/>
              </a:rPr>
              <a:t>CLTC funding ($22.7 million general funds)</a:t>
            </a:r>
          </a:p>
          <a:p>
            <a:pPr marL="809149" lvl="1" indent="-457200">
              <a:lnSpc>
                <a:spcPct val="100000"/>
              </a:lnSpc>
              <a:spcBef>
                <a:spcPts val="0"/>
              </a:spcBef>
              <a:spcAft>
                <a:spcPts val="45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CLTC waivers have realized a 50% growth in census/utilization over the last five years</a:t>
            </a:r>
          </a:p>
          <a:p>
            <a:pPr marL="809149" lvl="1" indent="-457200">
              <a:lnSpc>
                <a:spcPct val="100000"/>
              </a:lnSpc>
              <a:spcBef>
                <a:spcPts val="0"/>
              </a:spcBef>
              <a:spcAft>
                <a:spcPts val="1200"/>
              </a:spcAft>
              <a:buClr>
                <a:srgbClr val="003862"/>
              </a:buClr>
              <a:buSzPct val="70000"/>
              <a:buFont typeface="Wingdings" panose="05000000000000000000" pitchFamily="2" charset="2"/>
              <a:buChar char="Ø"/>
              <a:tabLst>
                <a:tab pos="266224" algn="l"/>
              </a:tabLst>
            </a:pPr>
            <a:r>
              <a:rPr lang="en-US" sz="1600" spc="-11" dirty="0">
                <a:solidFill>
                  <a:srgbClr val="004875"/>
                </a:solidFill>
                <a:latin typeface="Calibri" panose="020F0502020204030204" pitchFamily="34" charset="0"/>
                <a:cs typeface="Calibri"/>
              </a:rPr>
              <a:t>Requesting $22.7 million in general funds to continue to provide current services to CLTC waiver-eligible beneficiaries</a:t>
            </a:r>
          </a:p>
          <a:p>
            <a:pPr marL="266224" lvl="1" indent="-257175">
              <a:lnSpc>
                <a:spcPct val="100000"/>
              </a:lnSpc>
              <a:spcBef>
                <a:spcPts val="0"/>
              </a:spcBef>
              <a:spcAft>
                <a:spcPts val="450"/>
              </a:spcAft>
              <a:buClr>
                <a:srgbClr val="003862"/>
              </a:buClr>
              <a:buSzPct val="100000"/>
              <a:buFont typeface="Arial"/>
              <a:buChar char="•"/>
              <a:tabLst>
                <a:tab pos="266224" algn="l"/>
              </a:tabLst>
            </a:pPr>
            <a:r>
              <a:rPr lang="en-US" sz="2000" spc="-11" dirty="0">
                <a:solidFill>
                  <a:srgbClr val="004875"/>
                </a:solidFill>
                <a:latin typeface="Calibri" panose="020F0502020204030204" pitchFamily="34" charset="0"/>
                <a:cs typeface="Calibri"/>
              </a:rPr>
              <a:t>DSH allotment increase ($8.8 million general funds)</a:t>
            </a:r>
          </a:p>
          <a:p>
            <a:pPr marL="609124" lvl="1" indent="-257175">
              <a:lnSpc>
                <a:spcPct val="100000"/>
              </a:lnSpc>
              <a:spcBef>
                <a:spcPts val="0"/>
              </a:spcBef>
              <a:spcAft>
                <a:spcPts val="1200"/>
              </a:spcAft>
              <a:buClr>
                <a:srgbClr val="003862"/>
              </a:buClr>
              <a:buSzPct val="70000"/>
              <a:buFont typeface="Wingdings" pitchFamily="2" charset="2"/>
              <a:buChar char="Ø"/>
              <a:tabLst>
                <a:tab pos="266224" algn="l"/>
              </a:tabLst>
            </a:pPr>
            <a:r>
              <a:rPr lang="en-US" sz="1600" spc="-11" dirty="0">
                <a:solidFill>
                  <a:srgbClr val="004875"/>
                </a:solidFill>
                <a:latin typeface="Calibri" panose="020F0502020204030204" pitchFamily="34" charset="0"/>
                <a:cs typeface="Calibri"/>
              </a:rPr>
              <a:t>Represents the aggregate limit on the federal share amount of the state's DSH payments to DSH hospitals in the state set by the Centers for Medicare and Medicaid Services (CMS)</a:t>
            </a:r>
          </a:p>
          <a:p>
            <a:pPr marL="694849" lvl="2">
              <a:lnSpc>
                <a:spcPct val="100000"/>
              </a:lnSpc>
              <a:spcBef>
                <a:spcPts val="0"/>
              </a:spcBef>
              <a:spcAft>
                <a:spcPts val="450"/>
              </a:spcAft>
              <a:buClr>
                <a:srgbClr val="003862"/>
              </a:buClr>
              <a:buSzPct val="70000"/>
              <a:tabLst>
                <a:tab pos="266224" algn="l"/>
              </a:tabLst>
            </a:pPr>
            <a:endParaRPr lang="en-US" sz="1450" spc="-11" dirty="0">
              <a:solidFill>
                <a:srgbClr val="004875"/>
              </a:solidFill>
              <a:latin typeface="Calibri" panose="020F0502020204030204" pitchFamily="34" charset="0"/>
              <a:cs typeface="Calibri"/>
            </a:endParaRPr>
          </a:p>
          <a:p>
            <a:pPr marL="351949" lvl="1" algn="just">
              <a:lnSpc>
                <a:spcPct val="100000"/>
              </a:lnSpc>
              <a:spcBef>
                <a:spcPts val="0"/>
              </a:spcBef>
              <a:spcAft>
                <a:spcPts val="450"/>
              </a:spcAft>
              <a:buClr>
                <a:srgbClr val="003862"/>
              </a:buClr>
              <a:buSzPct val="70000"/>
              <a:tabLst>
                <a:tab pos="266224" algn="l"/>
              </a:tabLst>
            </a:pPr>
            <a:endParaRPr lang="en-US" sz="2900" spc="-11" dirty="0">
              <a:solidFill>
                <a:srgbClr val="004875"/>
              </a:solidFill>
              <a:latin typeface="Calibri" panose="020F0502020204030204" pitchFamily="34" charset="0"/>
              <a:cs typeface="Calibri"/>
            </a:endParaRPr>
          </a:p>
          <a:p>
            <a:pPr marL="609124" lvl="1" indent="-257175">
              <a:lnSpc>
                <a:spcPct val="100000"/>
              </a:lnSpc>
              <a:spcBef>
                <a:spcPts val="0"/>
              </a:spcBef>
              <a:spcAft>
                <a:spcPts val="450"/>
              </a:spcAft>
              <a:buClr>
                <a:srgbClr val="003862"/>
              </a:buClr>
              <a:buSzPct val="70000"/>
              <a:buFont typeface="Wingdings" pitchFamily="2" charset="2"/>
              <a:buChar char="Ø"/>
              <a:tabLst>
                <a:tab pos="266224" algn="l"/>
              </a:tabLst>
            </a:pPr>
            <a:endParaRPr lang="en-US" sz="2450" spc="-11" dirty="0">
              <a:solidFill>
                <a:srgbClr val="004875"/>
              </a:solidFill>
              <a:latin typeface="Calibri" panose="020F0502020204030204" pitchFamily="34" charset="0"/>
              <a:cs typeface="Calibri"/>
            </a:endParaRPr>
          </a:p>
        </p:txBody>
      </p:sp>
      <p:cxnSp>
        <p:nvCxnSpPr>
          <p:cNvPr id="6" name="Straight Connector 5"/>
          <p:cNvCxnSpPr/>
          <p:nvPr/>
        </p:nvCxnSpPr>
        <p:spPr>
          <a:xfrm>
            <a:off x="548640" y="6092326"/>
            <a:ext cx="8046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244262"/>
            <a:ext cx="2134584" cy="363137"/>
          </a:xfrm>
          <a:prstGeom prst="rect">
            <a:avLst/>
          </a:prstGeom>
        </p:spPr>
      </p:pic>
      <p:sp>
        <p:nvSpPr>
          <p:cNvPr id="8" name="Slide Number Placeholder 7"/>
          <p:cNvSpPr>
            <a:spLocks noGrp="1"/>
          </p:cNvSpPr>
          <p:nvPr>
            <p:ph type="sldNum" sz="quarter" idx="4294967295"/>
          </p:nvPr>
        </p:nvSpPr>
        <p:spPr>
          <a:xfrm>
            <a:off x="7877175" y="6272963"/>
            <a:ext cx="838200" cy="274324"/>
          </a:xfrm>
        </p:spPr>
        <p:txBody>
          <a:bodyPr/>
          <a:lstStyle/>
          <a:p>
            <a:fld id="{BDA77E80-BC59-4EFC-81E0-1A1482821DBA}" type="slidenum">
              <a:rPr lang="en-US" sz="1600" b="1" smtClean="0">
                <a:solidFill>
                  <a:srgbClr val="004875"/>
                </a:solidFill>
              </a:rPr>
              <a:pPr/>
              <a:t>9</a:t>
            </a:fld>
            <a:endParaRPr lang="en-US" sz="1600" b="1" dirty="0">
              <a:solidFill>
                <a:srgbClr val="004875"/>
              </a:solidFill>
            </a:endParaRPr>
          </a:p>
        </p:txBody>
      </p:sp>
      <p:sp>
        <p:nvSpPr>
          <p:cNvPr id="10" name="Rectangle 9"/>
          <p:cNvSpPr/>
          <p:nvPr/>
        </p:nvSpPr>
        <p:spPr>
          <a:xfrm>
            <a:off x="0" y="-12526"/>
            <a:ext cx="9144000" cy="838200"/>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FY 2021-22 Budget Request </a:t>
            </a:r>
            <a:r>
              <a:rPr lang="en-US" b="1" i="1" dirty="0"/>
              <a:t>(cont.)</a:t>
            </a:r>
            <a:endParaRPr lang="en-US" sz="3600" b="1" dirty="0"/>
          </a:p>
        </p:txBody>
      </p:sp>
    </p:spTree>
    <p:extLst>
      <p:ext uri="{BB962C8B-B14F-4D97-AF65-F5344CB8AC3E}">
        <p14:creationId xmlns:p14="http://schemas.microsoft.com/office/powerpoint/2010/main" val="3138454689"/>
      </p:ext>
    </p:extLst>
  </p:cSld>
  <p:clrMapOvr>
    <a:masterClrMapping/>
  </p:clrMapOvr>
</p:sld>
</file>

<file path=ppt/theme/theme1.xml><?xml version="1.0" encoding="utf-8"?>
<a:theme xmlns:a="http://schemas.openxmlformats.org/drawingml/2006/main" name="HDOfficeLightV0">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27229</TotalTime>
  <Words>1696</Words>
  <Application>Microsoft Office PowerPoint</Application>
  <PresentationFormat>On-screen Show (4:3)</PresentationFormat>
  <Paragraphs>200</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Courier New</vt:lpstr>
      <vt:lpstr>Wingdings</vt:lpstr>
      <vt:lpstr>Wingdings 2</vt:lpstr>
      <vt:lpstr>HDOfficeLightV0</vt:lpstr>
      <vt:lpstr>Worksheet</vt:lpstr>
      <vt:lpstr>House Ways &amp; Means Committee / HHS Subcommittee  FY 2021-22 Budget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Jeff Leieritz</cp:lastModifiedBy>
  <cp:revision>938</cp:revision>
  <cp:lastPrinted>2021-02-01T20:52:34Z</cp:lastPrinted>
  <dcterms:created xsi:type="dcterms:W3CDTF">2015-09-09T19:43:47Z</dcterms:created>
  <dcterms:modified xsi:type="dcterms:W3CDTF">2021-02-01T20:53:20Z</dcterms:modified>
</cp:coreProperties>
</file>