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5" r:id="rId17"/>
    <p:sldId id="273" r:id="rId18"/>
    <p:sldId id="276" r:id="rId19"/>
    <p:sldId id="274" r:id="rId20"/>
    <p:sldId id="262" r:id="rId21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1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A6B54-C66D-48E4-8D49-368082534FF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FA2A8-AE45-474E-9450-EAEE774789C6}">
      <dgm:prSet/>
      <dgm:spPr/>
      <dgm:t>
        <a:bodyPr/>
        <a:lstStyle/>
        <a:p>
          <a:pPr rtl="0"/>
          <a:r>
            <a:rPr lang="en-US" i="0" dirty="0" smtClean="0"/>
            <a:t>Adequate reimbursement</a:t>
          </a:r>
          <a:endParaRPr lang="en-US" dirty="0"/>
        </a:p>
      </dgm:t>
    </dgm:pt>
    <dgm:pt modelId="{1A652DD5-340E-480E-9063-C8ADCD75E78E}" type="parTrans" cxnId="{F1ADF8C3-595F-4328-B7A1-C9E42B990A46}">
      <dgm:prSet/>
      <dgm:spPr/>
      <dgm:t>
        <a:bodyPr/>
        <a:lstStyle/>
        <a:p>
          <a:endParaRPr lang="en-US"/>
        </a:p>
      </dgm:t>
    </dgm:pt>
    <dgm:pt modelId="{B479894B-EF27-43DD-B5AB-1596FE0848C8}" type="sibTrans" cxnId="{F1ADF8C3-595F-4328-B7A1-C9E42B990A46}">
      <dgm:prSet/>
      <dgm:spPr/>
      <dgm:t>
        <a:bodyPr/>
        <a:lstStyle/>
        <a:p>
          <a:endParaRPr lang="en-US"/>
        </a:p>
      </dgm:t>
    </dgm:pt>
    <dgm:pt modelId="{4F9E06F1-12BD-4586-B346-619EB8D821FF}">
      <dgm:prSet custT="1"/>
      <dgm:spPr/>
      <dgm:t>
        <a:bodyPr/>
        <a:lstStyle/>
        <a:p>
          <a:pPr rtl="0">
            <a:spcAft>
              <a:spcPct val="15000"/>
            </a:spcAft>
          </a:pPr>
          <a:r>
            <a:rPr lang="en-US" sz="1100" i="0" dirty="0" smtClean="0"/>
            <a:t>DHHS should set a standard minimum rate taking into consideration avg. cost of running </a:t>
          </a:r>
          <a:br>
            <a:rPr lang="en-US" sz="1100" i="0" dirty="0" smtClean="0"/>
          </a:br>
          <a:r>
            <a:rPr lang="en-US" sz="1100" i="0" dirty="0" smtClean="0"/>
            <a:t>a vehicle per day; make broker pay fuel reimbursements as </a:t>
          </a:r>
          <a:r>
            <a:rPr lang="en-US" sz="1100" i="0" dirty="0" smtClean="0"/>
            <a:t>promised</a:t>
          </a:r>
          <a:endParaRPr lang="en-US" sz="1100" dirty="0"/>
        </a:p>
      </dgm:t>
    </dgm:pt>
    <dgm:pt modelId="{1E7CC062-64D8-447F-B94A-30E9B16D4244}" type="parTrans" cxnId="{CFC47C06-C4D7-420A-807D-61B36D57AEC1}">
      <dgm:prSet/>
      <dgm:spPr/>
      <dgm:t>
        <a:bodyPr/>
        <a:lstStyle/>
        <a:p>
          <a:endParaRPr lang="en-US"/>
        </a:p>
      </dgm:t>
    </dgm:pt>
    <dgm:pt modelId="{B7F25368-81E4-4ADD-B838-55FED0C0750F}" type="sibTrans" cxnId="{CFC47C06-C4D7-420A-807D-61B36D57AEC1}">
      <dgm:prSet/>
      <dgm:spPr/>
      <dgm:t>
        <a:bodyPr/>
        <a:lstStyle/>
        <a:p>
          <a:endParaRPr lang="en-US"/>
        </a:p>
      </dgm:t>
    </dgm:pt>
    <dgm:pt modelId="{88ED24DC-B60F-42A7-AA3A-0E5CC1B03333}">
      <dgm:prSet/>
      <dgm:spPr/>
      <dgm:t>
        <a:bodyPr/>
        <a:lstStyle/>
        <a:p>
          <a:pPr rtl="0"/>
          <a:r>
            <a:rPr lang="en-US" i="0" dirty="0" smtClean="0"/>
            <a:t>Improve broker IT/other systems</a:t>
          </a:r>
          <a:endParaRPr lang="en-US" dirty="0"/>
        </a:p>
      </dgm:t>
    </dgm:pt>
    <dgm:pt modelId="{2C5B73CF-BAA7-4F28-943D-686484463D71}" type="parTrans" cxnId="{99F3277D-C0E9-4821-BFC0-1AEC3DBB6B86}">
      <dgm:prSet/>
      <dgm:spPr/>
      <dgm:t>
        <a:bodyPr/>
        <a:lstStyle/>
        <a:p>
          <a:endParaRPr lang="en-US"/>
        </a:p>
      </dgm:t>
    </dgm:pt>
    <dgm:pt modelId="{551934B4-873B-47B3-85DC-D1C1DB62AA34}" type="sibTrans" cxnId="{99F3277D-C0E9-4821-BFC0-1AEC3DBB6B86}">
      <dgm:prSet/>
      <dgm:spPr/>
      <dgm:t>
        <a:bodyPr/>
        <a:lstStyle/>
        <a:p>
          <a:endParaRPr lang="en-US"/>
        </a:p>
      </dgm:t>
    </dgm:pt>
    <dgm:pt modelId="{3B6740B1-2B64-41B6-B5E4-EC502BE00DCC}">
      <dgm:prSet custT="1"/>
      <dgm:spPr/>
      <dgm:t>
        <a:bodyPr/>
        <a:lstStyle/>
        <a:p>
          <a:pPr rtl="0"/>
          <a:r>
            <a:rPr lang="en-US" sz="1100" i="0" dirty="0" smtClean="0"/>
            <a:t>Require better IT </a:t>
          </a:r>
          <a:r>
            <a:rPr lang="en-US" sz="1100" i="0" dirty="0" smtClean="0"/>
            <a:t>system </a:t>
          </a:r>
          <a:endParaRPr lang="en-US" sz="1100" dirty="0"/>
        </a:p>
      </dgm:t>
    </dgm:pt>
    <dgm:pt modelId="{9E1A1C12-19C8-4AB0-B4C6-95A9B4634C12}" type="parTrans" cxnId="{363F90F4-20AB-4A0E-A798-0648388DF3EF}">
      <dgm:prSet/>
      <dgm:spPr/>
      <dgm:t>
        <a:bodyPr/>
        <a:lstStyle/>
        <a:p>
          <a:endParaRPr lang="en-US"/>
        </a:p>
      </dgm:t>
    </dgm:pt>
    <dgm:pt modelId="{BE2EAC8E-E4DC-48ED-8A52-42669BBF6F03}" type="sibTrans" cxnId="{363F90F4-20AB-4A0E-A798-0648388DF3EF}">
      <dgm:prSet/>
      <dgm:spPr/>
      <dgm:t>
        <a:bodyPr/>
        <a:lstStyle/>
        <a:p>
          <a:endParaRPr lang="en-US"/>
        </a:p>
      </dgm:t>
    </dgm:pt>
    <dgm:pt modelId="{D36C74DC-0DDD-4DCF-B20B-156E1B1BD065}">
      <dgm:prSet/>
      <dgm:spPr/>
      <dgm:t>
        <a:bodyPr/>
        <a:lstStyle/>
        <a:p>
          <a:pPr rtl="0"/>
          <a:r>
            <a:rPr lang="en-US" i="0" dirty="0" smtClean="0"/>
            <a:t>Improve communication between broker and provider/facilities</a:t>
          </a:r>
          <a:endParaRPr lang="en-US" dirty="0"/>
        </a:p>
      </dgm:t>
    </dgm:pt>
    <dgm:pt modelId="{C55D17F9-3963-412D-95BD-2F1CE760E637}" type="parTrans" cxnId="{650C03BC-87EC-412E-892C-DA60377CE725}">
      <dgm:prSet/>
      <dgm:spPr/>
      <dgm:t>
        <a:bodyPr/>
        <a:lstStyle/>
        <a:p>
          <a:endParaRPr lang="en-US"/>
        </a:p>
      </dgm:t>
    </dgm:pt>
    <dgm:pt modelId="{7BAD2FC8-E191-4433-952E-67180DF01928}" type="sibTrans" cxnId="{650C03BC-87EC-412E-892C-DA60377CE725}">
      <dgm:prSet/>
      <dgm:spPr/>
      <dgm:t>
        <a:bodyPr/>
        <a:lstStyle/>
        <a:p>
          <a:endParaRPr lang="en-US"/>
        </a:p>
      </dgm:t>
    </dgm:pt>
    <dgm:pt modelId="{D23CC571-41E3-46B3-A681-8BB1C6D47D72}">
      <dgm:prSet/>
      <dgm:spPr/>
      <dgm:t>
        <a:bodyPr/>
        <a:lstStyle/>
        <a:p>
          <a:pPr rtl="0"/>
          <a:r>
            <a:rPr lang="en-US" i="0" dirty="0" smtClean="0"/>
            <a:t>More 2-way communication to promotes systematic approach for allocating work flow and </a:t>
          </a:r>
          <a:r>
            <a:rPr lang="en-US" i="0" dirty="0" smtClean="0"/>
            <a:t>volume </a:t>
          </a:r>
          <a:endParaRPr lang="en-US" dirty="0"/>
        </a:p>
      </dgm:t>
    </dgm:pt>
    <dgm:pt modelId="{22B8A5EF-6CC0-4752-9326-D93218018A33}" type="parTrans" cxnId="{6B434F65-9C0A-4497-B9C1-3D54013F7CDF}">
      <dgm:prSet/>
      <dgm:spPr/>
      <dgm:t>
        <a:bodyPr/>
        <a:lstStyle/>
        <a:p>
          <a:endParaRPr lang="en-US"/>
        </a:p>
      </dgm:t>
    </dgm:pt>
    <dgm:pt modelId="{6E2866A0-2C8E-4659-AA8B-79BE5DFB4A9E}" type="sibTrans" cxnId="{6B434F65-9C0A-4497-B9C1-3D54013F7CDF}">
      <dgm:prSet/>
      <dgm:spPr/>
      <dgm:t>
        <a:bodyPr/>
        <a:lstStyle/>
        <a:p>
          <a:endParaRPr lang="en-US"/>
        </a:p>
      </dgm:t>
    </dgm:pt>
    <dgm:pt modelId="{3EFF9821-2637-4818-9510-DFFAA3ED4087}">
      <dgm:prSet/>
      <dgm:spPr/>
      <dgm:t>
        <a:bodyPr/>
        <a:lstStyle/>
        <a:p>
          <a:pPr rtl="0"/>
          <a:r>
            <a:rPr lang="en-US" i="0" dirty="0" smtClean="0"/>
            <a:t>Scheduling and efficiencies of scale </a:t>
          </a:r>
          <a:endParaRPr lang="en-US" dirty="0"/>
        </a:p>
      </dgm:t>
    </dgm:pt>
    <dgm:pt modelId="{28CCA374-391E-498C-814E-82CEA0D6C709}" type="parTrans" cxnId="{555B29B3-9932-436B-8A7C-BBDD36D1F7DE}">
      <dgm:prSet/>
      <dgm:spPr/>
      <dgm:t>
        <a:bodyPr/>
        <a:lstStyle/>
        <a:p>
          <a:endParaRPr lang="en-US"/>
        </a:p>
      </dgm:t>
    </dgm:pt>
    <dgm:pt modelId="{7DAB703D-E5A8-4D1D-84B4-A75A7A356A5A}" type="sibTrans" cxnId="{555B29B3-9932-436B-8A7C-BBDD36D1F7DE}">
      <dgm:prSet/>
      <dgm:spPr/>
      <dgm:t>
        <a:bodyPr/>
        <a:lstStyle/>
        <a:p>
          <a:endParaRPr lang="en-US"/>
        </a:p>
      </dgm:t>
    </dgm:pt>
    <dgm:pt modelId="{201C04F0-6924-4361-AECC-D8C98102D3C7}">
      <dgm:prSet/>
      <dgm:spPr/>
      <dgm:t>
        <a:bodyPr/>
        <a:lstStyle/>
        <a:p>
          <a:pPr rtl="0"/>
          <a:r>
            <a:rPr lang="en-US" i="0" dirty="0" smtClean="0"/>
            <a:t>More flexibility to </a:t>
          </a:r>
          <a:r>
            <a:rPr lang="en-US" i="0" dirty="0" smtClean="0">
              <a:solidFill>
                <a:srgbClr val="30313C"/>
              </a:solidFill>
            </a:rPr>
            <a:t>multi-load, </a:t>
          </a:r>
          <a:r>
            <a:rPr lang="en-US" i="0" dirty="0" smtClean="0"/>
            <a:t>assign multiple trips from same area going in same </a:t>
          </a:r>
          <a:r>
            <a:rPr lang="en-US" i="0" dirty="0" smtClean="0"/>
            <a:t>direction </a:t>
          </a:r>
          <a:endParaRPr lang="en-US" dirty="0"/>
        </a:p>
      </dgm:t>
    </dgm:pt>
    <dgm:pt modelId="{5A07A259-2FDA-469E-A4B6-A7B37809564B}" type="parTrans" cxnId="{28E2F649-E58B-498B-8CDD-0D1BF1EC5930}">
      <dgm:prSet/>
      <dgm:spPr/>
      <dgm:t>
        <a:bodyPr/>
        <a:lstStyle/>
        <a:p>
          <a:endParaRPr lang="en-US"/>
        </a:p>
      </dgm:t>
    </dgm:pt>
    <dgm:pt modelId="{DCA5E0F5-219E-4782-9D4B-F3467A91B842}" type="sibTrans" cxnId="{28E2F649-E58B-498B-8CDD-0D1BF1EC5930}">
      <dgm:prSet/>
      <dgm:spPr/>
      <dgm:t>
        <a:bodyPr/>
        <a:lstStyle/>
        <a:p>
          <a:endParaRPr lang="en-US"/>
        </a:p>
      </dgm:t>
    </dgm:pt>
    <dgm:pt modelId="{D58C675A-AA36-4049-8F40-0755EEC3747B}">
      <dgm:prSet/>
      <dgm:spPr/>
      <dgm:t>
        <a:bodyPr/>
        <a:lstStyle/>
        <a:p>
          <a:pPr rtl="0"/>
          <a:r>
            <a:rPr lang="en-US" i="0" dirty="0" smtClean="0"/>
            <a:t>Better </a:t>
          </a:r>
          <a:r>
            <a:rPr lang="en-US" i="0" dirty="0" smtClean="0"/>
            <a:t>system to schedule and route trips to have volume and make trips more </a:t>
          </a:r>
          <a:r>
            <a:rPr lang="en-US" i="0" dirty="0" smtClean="0"/>
            <a:t>comfortable </a:t>
          </a:r>
          <a:endParaRPr lang="en-US" dirty="0"/>
        </a:p>
      </dgm:t>
    </dgm:pt>
    <dgm:pt modelId="{0795F64A-B236-442A-B800-C831DD9DCF8F}" type="parTrans" cxnId="{01909C37-2766-4566-A30E-068DE52F9EDD}">
      <dgm:prSet/>
      <dgm:spPr/>
      <dgm:t>
        <a:bodyPr/>
        <a:lstStyle/>
        <a:p>
          <a:endParaRPr lang="en-US"/>
        </a:p>
      </dgm:t>
    </dgm:pt>
    <dgm:pt modelId="{7AAF5D72-A37F-4754-906D-CD07E9E07355}" type="sibTrans" cxnId="{01909C37-2766-4566-A30E-068DE52F9EDD}">
      <dgm:prSet/>
      <dgm:spPr/>
      <dgm:t>
        <a:bodyPr/>
        <a:lstStyle/>
        <a:p>
          <a:endParaRPr lang="en-US"/>
        </a:p>
      </dgm:t>
    </dgm:pt>
    <dgm:pt modelId="{DA633A45-F393-42AD-9BE2-1FFB0475F253}">
      <dgm:prSet/>
      <dgm:spPr/>
      <dgm:t>
        <a:bodyPr/>
        <a:lstStyle/>
        <a:p>
          <a:pPr rtl="0"/>
          <a:r>
            <a:rPr lang="en-US" i="0" dirty="0" smtClean="0"/>
            <a:t>Allow </a:t>
          </a:r>
          <a:r>
            <a:rPr lang="en-US" i="0" dirty="0" smtClean="0"/>
            <a:t>providers flexibility in </a:t>
          </a:r>
          <a:r>
            <a:rPr lang="en-US" i="0" dirty="0" smtClean="0"/>
            <a:t>scheduling </a:t>
          </a:r>
          <a:endParaRPr lang="en-US" dirty="0"/>
        </a:p>
      </dgm:t>
    </dgm:pt>
    <dgm:pt modelId="{A826408E-2AC0-4D55-8F81-4A90DA5EF4B1}" type="parTrans" cxnId="{1F9B89EB-C698-4C76-95C2-1A3B98AA13F7}">
      <dgm:prSet/>
      <dgm:spPr/>
      <dgm:t>
        <a:bodyPr/>
        <a:lstStyle/>
        <a:p>
          <a:endParaRPr lang="en-US"/>
        </a:p>
      </dgm:t>
    </dgm:pt>
    <dgm:pt modelId="{C8FCF5DE-650B-4012-AFA0-F834FEAF75B6}" type="sibTrans" cxnId="{1F9B89EB-C698-4C76-95C2-1A3B98AA13F7}">
      <dgm:prSet/>
      <dgm:spPr/>
      <dgm:t>
        <a:bodyPr/>
        <a:lstStyle/>
        <a:p>
          <a:endParaRPr lang="en-US"/>
        </a:p>
      </dgm:t>
    </dgm:pt>
    <dgm:pt modelId="{A0806E41-9258-4673-8228-989933BF15B6}">
      <dgm:prSet/>
      <dgm:spPr/>
      <dgm:t>
        <a:bodyPr/>
        <a:lstStyle/>
        <a:p>
          <a:pPr rtl="0"/>
          <a:r>
            <a:rPr lang="en-US" i="0" dirty="0" smtClean="0"/>
            <a:t>Person </a:t>
          </a:r>
          <a:r>
            <a:rPr lang="en-US" i="0" dirty="0" smtClean="0"/>
            <a:t>responsible for scheduling trips should be educated on </a:t>
          </a:r>
          <a:r>
            <a:rPr lang="en-US" i="0" dirty="0" smtClean="0"/>
            <a:t>trip areas </a:t>
          </a:r>
          <a:r>
            <a:rPr lang="en-US" i="0" dirty="0" smtClean="0"/>
            <a:t>and needs of consumers </a:t>
          </a:r>
          <a:br>
            <a:rPr lang="en-US" i="0" dirty="0" smtClean="0"/>
          </a:br>
          <a:r>
            <a:rPr lang="en-US" i="0" dirty="0" smtClean="0"/>
            <a:t>(e.g., high medical need with appropriate provider)</a:t>
          </a:r>
          <a:endParaRPr lang="en-US" dirty="0"/>
        </a:p>
      </dgm:t>
    </dgm:pt>
    <dgm:pt modelId="{9491EDD5-9BE9-447F-B048-E1E5C8193603}" type="parTrans" cxnId="{1AEE6CBA-18FC-4567-B9BB-BACED369894E}">
      <dgm:prSet/>
      <dgm:spPr/>
      <dgm:t>
        <a:bodyPr/>
        <a:lstStyle/>
        <a:p>
          <a:endParaRPr lang="en-US"/>
        </a:p>
      </dgm:t>
    </dgm:pt>
    <dgm:pt modelId="{A0408A4F-F2FC-4C3C-B2B4-9A33FD8DEC16}" type="sibTrans" cxnId="{1AEE6CBA-18FC-4567-B9BB-BACED369894E}">
      <dgm:prSet/>
      <dgm:spPr/>
      <dgm:t>
        <a:bodyPr/>
        <a:lstStyle/>
        <a:p>
          <a:endParaRPr lang="en-US"/>
        </a:p>
      </dgm:t>
    </dgm:pt>
    <dgm:pt modelId="{A6373342-CD00-4E0E-8C87-063DC785EAD6}">
      <dgm:prSet/>
      <dgm:spPr/>
      <dgm:t>
        <a:bodyPr/>
        <a:lstStyle/>
        <a:p>
          <a:pPr rtl="0"/>
          <a:r>
            <a:rPr lang="en-US" i="0" dirty="0" smtClean="0"/>
            <a:t>Better </a:t>
          </a:r>
          <a:r>
            <a:rPr lang="en-US" i="0" dirty="0" smtClean="0"/>
            <a:t>communication and wider </a:t>
          </a:r>
          <a:r>
            <a:rPr lang="en-US" i="0" dirty="0" smtClean="0"/>
            <a:t>window of times available for provider to call</a:t>
          </a:r>
          <a:endParaRPr lang="en-US" dirty="0"/>
        </a:p>
      </dgm:t>
    </dgm:pt>
    <dgm:pt modelId="{891B6E38-7DA1-4A22-A9DF-CA2D26D767D3}" type="parTrans" cxnId="{032219CB-B781-46C2-AC70-43BE6B35F146}">
      <dgm:prSet/>
      <dgm:spPr/>
      <dgm:t>
        <a:bodyPr/>
        <a:lstStyle/>
        <a:p>
          <a:endParaRPr lang="en-US"/>
        </a:p>
      </dgm:t>
    </dgm:pt>
    <dgm:pt modelId="{D8B9D16F-D57A-47F7-907D-8D86C3DB3A93}" type="sibTrans" cxnId="{032219CB-B781-46C2-AC70-43BE6B35F146}">
      <dgm:prSet/>
      <dgm:spPr/>
      <dgm:t>
        <a:bodyPr/>
        <a:lstStyle/>
        <a:p>
          <a:endParaRPr lang="en-US"/>
        </a:p>
      </dgm:t>
    </dgm:pt>
    <dgm:pt modelId="{989FB7EA-79A9-4DD9-8E6E-C96EA5AE1AD0}">
      <dgm:prSet/>
      <dgm:spPr/>
      <dgm:t>
        <a:bodyPr/>
        <a:lstStyle/>
        <a:p>
          <a:pPr rtl="0"/>
          <a:r>
            <a:rPr lang="en-US" i="0" dirty="0" smtClean="0"/>
            <a:t>Better </a:t>
          </a:r>
          <a:r>
            <a:rPr lang="en-US" i="0" dirty="0" smtClean="0"/>
            <a:t>responsiveness to </a:t>
          </a:r>
          <a:r>
            <a:rPr lang="en-US" i="0" dirty="0" smtClean="0"/>
            <a:t>calls/questions </a:t>
          </a:r>
          <a:endParaRPr lang="en-US" dirty="0"/>
        </a:p>
      </dgm:t>
    </dgm:pt>
    <dgm:pt modelId="{6BDCE284-5AAA-4022-A259-BAEC75F6F8D1}" type="parTrans" cxnId="{DA23F81C-9CB0-43E9-9CB6-73214CB99826}">
      <dgm:prSet/>
      <dgm:spPr/>
      <dgm:t>
        <a:bodyPr/>
        <a:lstStyle/>
        <a:p>
          <a:endParaRPr lang="en-US"/>
        </a:p>
      </dgm:t>
    </dgm:pt>
    <dgm:pt modelId="{9E4B0243-4977-42ED-AD53-3BA8E6D4284B}" type="sibTrans" cxnId="{DA23F81C-9CB0-43E9-9CB6-73214CB99826}">
      <dgm:prSet/>
      <dgm:spPr/>
      <dgm:t>
        <a:bodyPr/>
        <a:lstStyle/>
        <a:p>
          <a:endParaRPr lang="en-US"/>
        </a:p>
      </dgm:t>
    </dgm:pt>
    <dgm:pt modelId="{D0564121-C8F9-4D78-9B8A-5C9258DB7AF9}">
      <dgm:prSet/>
      <dgm:spPr/>
      <dgm:t>
        <a:bodyPr/>
        <a:lstStyle/>
        <a:p>
          <a:pPr rtl="0"/>
          <a:r>
            <a:rPr lang="en-US" i="0" dirty="0" smtClean="0"/>
            <a:t>Monitor </a:t>
          </a:r>
          <a:r>
            <a:rPr lang="en-US" i="0" dirty="0" smtClean="0"/>
            <a:t>fax </a:t>
          </a:r>
          <a:r>
            <a:rPr lang="en-US" i="0" dirty="0" smtClean="0"/>
            <a:t>machine;</a:t>
          </a:r>
          <a:endParaRPr lang="en-US" dirty="0"/>
        </a:p>
      </dgm:t>
    </dgm:pt>
    <dgm:pt modelId="{E8CB4DAF-0BDB-4EC3-9CFB-568E72AB9AC4}" type="parTrans" cxnId="{8BED5195-DC21-4BD8-B6DF-E5347DCCA85C}">
      <dgm:prSet/>
      <dgm:spPr/>
      <dgm:t>
        <a:bodyPr/>
        <a:lstStyle/>
        <a:p>
          <a:endParaRPr lang="en-US"/>
        </a:p>
      </dgm:t>
    </dgm:pt>
    <dgm:pt modelId="{1A4B1DB5-9136-40E9-AD72-91352A42B1A0}" type="sibTrans" cxnId="{8BED5195-DC21-4BD8-B6DF-E5347DCCA85C}">
      <dgm:prSet/>
      <dgm:spPr/>
      <dgm:t>
        <a:bodyPr/>
        <a:lstStyle/>
        <a:p>
          <a:endParaRPr lang="en-US"/>
        </a:p>
      </dgm:t>
    </dgm:pt>
    <dgm:pt modelId="{A7ED9262-E8A6-494D-AB74-409AADD5307A}">
      <dgm:prSet custT="1"/>
      <dgm:spPr/>
      <dgm:t>
        <a:bodyPr/>
        <a:lstStyle/>
        <a:p>
          <a:pPr rtl="0"/>
          <a:r>
            <a:rPr lang="en-US" sz="1100" i="0" dirty="0" smtClean="0"/>
            <a:t>Provide </a:t>
          </a:r>
          <a:r>
            <a:rPr lang="en-US" sz="1100" i="0" dirty="0" smtClean="0"/>
            <a:t>user-friendly website allowing providers to accept/reject trips (to build own manifest</a:t>
          </a:r>
          <a:r>
            <a:rPr lang="en-US" sz="1100" i="0" dirty="0" smtClean="0"/>
            <a:t>)</a:t>
          </a:r>
          <a:endParaRPr lang="en-US" sz="1100" dirty="0"/>
        </a:p>
      </dgm:t>
    </dgm:pt>
    <dgm:pt modelId="{1F938654-E681-4FD9-B6A1-45C0ADBD72DC}" type="parTrans" cxnId="{C363CED5-33FC-4059-8231-7BCE2E9ACDBA}">
      <dgm:prSet/>
      <dgm:spPr/>
      <dgm:t>
        <a:bodyPr/>
        <a:lstStyle/>
        <a:p>
          <a:endParaRPr lang="en-US"/>
        </a:p>
      </dgm:t>
    </dgm:pt>
    <dgm:pt modelId="{8D8CF335-AB37-469B-AF16-F89254AC94EA}" type="sibTrans" cxnId="{C363CED5-33FC-4059-8231-7BCE2E9ACDBA}">
      <dgm:prSet/>
      <dgm:spPr/>
      <dgm:t>
        <a:bodyPr/>
        <a:lstStyle/>
        <a:p>
          <a:endParaRPr lang="en-US"/>
        </a:p>
      </dgm:t>
    </dgm:pt>
    <dgm:pt modelId="{427FB421-224C-4243-9C5E-55B43A63E50B}">
      <dgm:prSet custT="1"/>
      <dgm:spPr/>
      <dgm:t>
        <a:bodyPr/>
        <a:lstStyle/>
        <a:p>
          <a:pPr rtl="0"/>
          <a:r>
            <a:rPr lang="en-US" sz="1100" i="0" dirty="0" smtClean="0"/>
            <a:t>Better </a:t>
          </a:r>
          <a:r>
            <a:rPr lang="en-US" sz="1100" i="0" dirty="0" smtClean="0"/>
            <a:t>billing system; be able to electronically access pick-up times that broker puts in </a:t>
          </a:r>
          <a:r>
            <a:rPr lang="en-US" sz="1100" i="0" dirty="0" smtClean="0"/>
            <a:t>system</a:t>
          </a:r>
          <a:endParaRPr lang="en-US" sz="1100" dirty="0"/>
        </a:p>
      </dgm:t>
    </dgm:pt>
    <dgm:pt modelId="{426C9468-9C74-4FD8-8BB9-BF12A58672FE}" type="parTrans" cxnId="{F7E52F6C-0EA8-40E3-82E8-57E4B7D41244}">
      <dgm:prSet/>
      <dgm:spPr/>
      <dgm:t>
        <a:bodyPr/>
        <a:lstStyle/>
        <a:p>
          <a:endParaRPr lang="en-US"/>
        </a:p>
      </dgm:t>
    </dgm:pt>
    <dgm:pt modelId="{2FFEEC0B-45FA-48EF-81F4-BBFAD8B2736B}" type="sibTrans" cxnId="{F7E52F6C-0EA8-40E3-82E8-57E4B7D41244}">
      <dgm:prSet/>
      <dgm:spPr/>
      <dgm:t>
        <a:bodyPr/>
        <a:lstStyle/>
        <a:p>
          <a:endParaRPr lang="en-US"/>
        </a:p>
      </dgm:t>
    </dgm:pt>
    <dgm:pt modelId="{DA1376A4-D484-4B1A-BE3C-9EC89A6ADB5F}">
      <dgm:prSet custT="1"/>
      <dgm:spPr/>
      <dgm:t>
        <a:bodyPr/>
        <a:lstStyle/>
        <a:p>
          <a:pPr rtl="0">
            <a:spcAft>
              <a:spcPct val="15000"/>
            </a:spcAft>
          </a:pPr>
          <a:r>
            <a:rPr lang="en-US" sz="1100" i="0" dirty="0" smtClean="0"/>
            <a:t>Minimize </a:t>
          </a:r>
          <a:r>
            <a:rPr lang="en-US" sz="1100" i="0" dirty="0" smtClean="0"/>
            <a:t>distance traveled out of local area; pay all providers same rate for same level of </a:t>
          </a:r>
          <a:r>
            <a:rPr lang="en-US" sz="1100" i="0" dirty="0" smtClean="0"/>
            <a:t>service</a:t>
          </a:r>
          <a:endParaRPr lang="en-US" sz="1100" dirty="0"/>
        </a:p>
      </dgm:t>
    </dgm:pt>
    <dgm:pt modelId="{DA26A76D-9E0C-4B8C-8E7E-21684C1D6BE8}" type="parTrans" cxnId="{52E090B7-0012-41D9-82AC-58B845585A3A}">
      <dgm:prSet/>
      <dgm:spPr/>
      <dgm:t>
        <a:bodyPr/>
        <a:lstStyle/>
        <a:p>
          <a:endParaRPr lang="en-US"/>
        </a:p>
      </dgm:t>
    </dgm:pt>
    <dgm:pt modelId="{54D03BAE-234F-492B-9E81-7A894723DF4E}" type="sibTrans" cxnId="{52E090B7-0012-41D9-82AC-58B845585A3A}">
      <dgm:prSet/>
      <dgm:spPr/>
      <dgm:t>
        <a:bodyPr/>
        <a:lstStyle/>
        <a:p>
          <a:endParaRPr lang="en-US"/>
        </a:p>
      </dgm:t>
    </dgm:pt>
    <dgm:pt modelId="{9CB5D582-8F4F-4A3F-B71F-36F05CEBD51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1100" i="0" dirty="0" smtClean="0"/>
            <a:t>Increase </a:t>
          </a:r>
          <a:r>
            <a:rPr lang="en-US" sz="1100" i="0" dirty="0" smtClean="0"/>
            <a:t>trips; consider costs of operation adjustments (e.g., gas) </a:t>
          </a:r>
          <a:endParaRPr lang="en-US" sz="1100" dirty="0"/>
        </a:p>
      </dgm:t>
    </dgm:pt>
    <dgm:pt modelId="{4AB40AB8-B04E-4749-B59E-20951C3A3A77}" type="parTrans" cxnId="{95C532D2-0C78-49AF-B1F6-7EF51D0F7FAC}">
      <dgm:prSet/>
      <dgm:spPr/>
      <dgm:t>
        <a:bodyPr/>
        <a:lstStyle/>
        <a:p>
          <a:endParaRPr lang="en-US"/>
        </a:p>
      </dgm:t>
    </dgm:pt>
    <dgm:pt modelId="{5FB5F43B-D891-420D-AF6F-258FB3D7BF9D}" type="sibTrans" cxnId="{95C532D2-0C78-49AF-B1F6-7EF51D0F7FAC}">
      <dgm:prSet/>
      <dgm:spPr/>
      <dgm:t>
        <a:bodyPr/>
        <a:lstStyle/>
        <a:p>
          <a:endParaRPr lang="en-US"/>
        </a:p>
      </dgm:t>
    </dgm:pt>
    <dgm:pt modelId="{FEE1D009-5A86-421F-9AEE-67732B1419C2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1100" dirty="0" smtClean="0">
              <a:solidFill>
                <a:srgbClr val="30313C"/>
              </a:solidFill>
            </a:rPr>
            <a:t>Pay for A leg when consumer is “no show” especially on longer distance trip</a:t>
          </a:r>
          <a:endParaRPr lang="en-US" sz="1100" dirty="0">
            <a:solidFill>
              <a:srgbClr val="30313C"/>
            </a:solidFill>
          </a:endParaRPr>
        </a:p>
      </dgm:t>
    </dgm:pt>
    <dgm:pt modelId="{2F225EA9-50A2-4FF9-897D-02272248BAD4}" type="parTrans" cxnId="{A8315B71-008D-4AEE-B664-942E4C4BDC20}">
      <dgm:prSet/>
      <dgm:spPr/>
    </dgm:pt>
    <dgm:pt modelId="{23830560-3128-4CD6-8811-CE154DA0CD70}" type="sibTrans" cxnId="{A8315B71-008D-4AEE-B664-942E4C4BDC20}">
      <dgm:prSet/>
      <dgm:spPr/>
    </dgm:pt>
    <dgm:pt modelId="{AAD26FA5-7DAE-4941-A1AD-7F0A0F3CF118}">
      <dgm:prSet/>
      <dgm:spPr/>
      <dgm:t>
        <a:bodyPr/>
        <a:lstStyle/>
        <a:p>
          <a:pPr rtl="0"/>
          <a:r>
            <a:rPr lang="en-US" i="0" dirty="0" smtClean="0"/>
            <a:t>Have a contract </a:t>
          </a:r>
          <a:r>
            <a:rPr lang="en-US" i="0" dirty="0" smtClean="0"/>
            <a:t>with facilities so they know who to call, etc.</a:t>
          </a:r>
          <a:endParaRPr lang="en-US" dirty="0"/>
        </a:p>
      </dgm:t>
    </dgm:pt>
    <dgm:pt modelId="{F3146D48-A4BD-49ED-9B31-2536C51470D1}" type="parTrans" cxnId="{874B8971-8434-4513-84E9-00A7E7488592}">
      <dgm:prSet/>
      <dgm:spPr/>
    </dgm:pt>
    <dgm:pt modelId="{DB43B5EB-2AE9-4695-B7EA-8A5563059D3E}" type="sibTrans" cxnId="{874B8971-8434-4513-84E9-00A7E7488592}">
      <dgm:prSet/>
      <dgm:spPr/>
    </dgm:pt>
    <dgm:pt modelId="{59BCA6AB-6D0A-4283-B22D-128950E475CD}" type="pres">
      <dgm:prSet presAssocID="{357A6B54-C66D-48E4-8D49-368082534F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27CBB9-7E22-4B8F-A881-5F236DADA260}" type="pres">
      <dgm:prSet presAssocID="{953FA2A8-AE45-474E-9450-EAEE774789C6}" presName="linNode" presStyleCnt="0"/>
      <dgm:spPr/>
    </dgm:pt>
    <dgm:pt modelId="{7149A847-F91C-4D1D-9248-3CDFA35AE0A2}" type="pres">
      <dgm:prSet presAssocID="{953FA2A8-AE45-474E-9450-EAEE774789C6}" presName="parentText" presStyleLbl="node1" presStyleIdx="0" presStyleCnt="4" custScaleX="6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FF922-4F3F-445A-ACD1-D7994647103C}" type="pres">
      <dgm:prSet presAssocID="{953FA2A8-AE45-474E-9450-EAEE774789C6}" presName="descendantText" presStyleLbl="alignAccFollowNode1" presStyleIdx="0" presStyleCnt="4" custScaleX="111261" custScaleY="113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B112D-D3AA-4FF8-B53F-F5BE10E35540}" type="pres">
      <dgm:prSet presAssocID="{B479894B-EF27-43DD-B5AB-1596FE0848C8}" presName="sp" presStyleCnt="0"/>
      <dgm:spPr/>
    </dgm:pt>
    <dgm:pt modelId="{9650093F-E028-4270-A8EB-68F3121AC88D}" type="pres">
      <dgm:prSet presAssocID="{88ED24DC-B60F-42A7-AA3A-0E5CC1B03333}" presName="linNode" presStyleCnt="0"/>
      <dgm:spPr/>
    </dgm:pt>
    <dgm:pt modelId="{2C32F746-76DD-4724-A843-DCBE1A5621C4}" type="pres">
      <dgm:prSet presAssocID="{88ED24DC-B60F-42A7-AA3A-0E5CC1B03333}" presName="parentText" presStyleLbl="node1" presStyleIdx="1" presStyleCnt="4" custScaleX="6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BFA06-C137-4AD9-8241-4DBF12DF93AF}" type="pres">
      <dgm:prSet presAssocID="{88ED24DC-B60F-42A7-AA3A-0E5CC1B03333}" presName="descendantText" presStyleLbl="alignAccFollowNode1" presStyleIdx="1" presStyleCnt="4" custScaleX="112713" custScaleY="11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79C34-6975-41A9-AA9B-4FB53B53D7D0}" type="pres">
      <dgm:prSet presAssocID="{551934B4-873B-47B3-85DC-D1C1DB62AA34}" presName="sp" presStyleCnt="0"/>
      <dgm:spPr/>
    </dgm:pt>
    <dgm:pt modelId="{54AD58D5-085D-46AA-9BBA-18FFAEA39E93}" type="pres">
      <dgm:prSet presAssocID="{D36C74DC-0DDD-4DCF-B20B-156E1B1BD065}" presName="linNode" presStyleCnt="0"/>
      <dgm:spPr/>
    </dgm:pt>
    <dgm:pt modelId="{483858AC-F8A4-472C-BBFE-1D6D2E0CEC6D}" type="pres">
      <dgm:prSet presAssocID="{D36C74DC-0DDD-4DCF-B20B-156E1B1BD065}" presName="parentText" presStyleLbl="node1" presStyleIdx="2" presStyleCnt="4" custScaleX="649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76DD9-19CA-45C4-BE31-C2D948D8DF18}" type="pres">
      <dgm:prSet presAssocID="{D36C74DC-0DDD-4DCF-B20B-156E1B1BD065}" presName="descendantText" presStyleLbl="alignAccFollowNode1" presStyleIdx="2" presStyleCnt="4" custScaleX="112825" custScaleY="104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730A5-1765-4060-BA00-F74DC91613DA}" type="pres">
      <dgm:prSet presAssocID="{7BAD2FC8-E191-4433-952E-67180DF01928}" presName="sp" presStyleCnt="0"/>
      <dgm:spPr/>
    </dgm:pt>
    <dgm:pt modelId="{F3BDBF68-0B0D-4A0E-BB1D-8B6FD1A2782C}" type="pres">
      <dgm:prSet presAssocID="{3EFF9821-2637-4818-9510-DFFAA3ED4087}" presName="linNode" presStyleCnt="0"/>
      <dgm:spPr/>
    </dgm:pt>
    <dgm:pt modelId="{8C1F3941-A190-4583-B4B9-63B5F172B4E5}" type="pres">
      <dgm:prSet presAssocID="{3EFF9821-2637-4818-9510-DFFAA3ED4087}" presName="parentText" presStyleLbl="node1" presStyleIdx="3" presStyleCnt="4" custScaleX="6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D95F2-D646-4455-845D-A84AA76D7B4A}" type="pres">
      <dgm:prSet presAssocID="{3EFF9821-2637-4818-9510-DFFAA3ED4087}" presName="descendantText" presStyleLbl="alignAccFollowNode1" presStyleIdx="3" presStyleCnt="4" custScaleX="112713" custScaleY="125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CC9868-FB93-4595-A5BC-C657FDBCE7DC}" type="presOf" srcId="{D0564121-C8F9-4D78-9B8A-5C9258DB7AF9}" destId="{A3D76DD9-19CA-45C4-BE31-C2D948D8DF18}" srcOrd="0" destOrd="3" presId="urn:microsoft.com/office/officeart/2005/8/layout/vList5"/>
    <dgm:cxn modelId="{682FFB91-9481-49A4-9795-1C68398F183F}" type="presOf" srcId="{D23CC571-41E3-46B3-A681-8BB1C6D47D72}" destId="{A3D76DD9-19CA-45C4-BE31-C2D948D8DF18}" srcOrd="0" destOrd="0" presId="urn:microsoft.com/office/officeart/2005/8/layout/vList5"/>
    <dgm:cxn modelId="{A8315B71-008D-4AEE-B664-942E4C4BDC20}" srcId="{953FA2A8-AE45-474E-9450-EAEE774789C6}" destId="{FEE1D009-5A86-421F-9AEE-67732B1419C2}" srcOrd="3" destOrd="0" parTransId="{2F225EA9-50A2-4FF9-897D-02272248BAD4}" sibTransId="{23830560-3128-4CD6-8811-CE154DA0CD70}"/>
    <dgm:cxn modelId="{874B8971-8434-4513-84E9-00A7E7488592}" srcId="{D36C74DC-0DDD-4DCF-B20B-156E1B1BD065}" destId="{AAD26FA5-7DAE-4941-A1AD-7F0A0F3CF118}" srcOrd="4" destOrd="0" parTransId="{F3146D48-A4BD-49ED-9B31-2536C51470D1}" sibTransId="{DB43B5EB-2AE9-4695-B7EA-8A5563059D3E}"/>
    <dgm:cxn modelId="{D39A33A3-98C9-4D27-AE8F-2EBE7C20B486}" type="presOf" srcId="{A7ED9262-E8A6-494D-AB74-409AADD5307A}" destId="{3A9BFA06-C137-4AD9-8241-4DBF12DF93AF}" srcOrd="0" destOrd="1" presId="urn:microsoft.com/office/officeart/2005/8/layout/vList5"/>
    <dgm:cxn modelId="{E31AAB8B-7B4C-4580-891F-E9A14C72723C}" type="presOf" srcId="{AAD26FA5-7DAE-4941-A1AD-7F0A0F3CF118}" destId="{A3D76DD9-19CA-45C4-BE31-C2D948D8DF18}" srcOrd="0" destOrd="4" presId="urn:microsoft.com/office/officeart/2005/8/layout/vList5"/>
    <dgm:cxn modelId="{D214A919-2844-4831-9D90-5FD3E7887DA2}" type="presOf" srcId="{A0806E41-9258-4673-8228-989933BF15B6}" destId="{18DD95F2-D646-4455-845D-A84AA76D7B4A}" srcOrd="0" destOrd="3" presId="urn:microsoft.com/office/officeart/2005/8/layout/vList5"/>
    <dgm:cxn modelId="{F1ADF8C3-595F-4328-B7A1-C9E42B990A46}" srcId="{357A6B54-C66D-48E4-8D49-368082534FF2}" destId="{953FA2A8-AE45-474E-9450-EAEE774789C6}" srcOrd="0" destOrd="0" parTransId="{1A652DD5-340E-480E-9063-C8ADCD75E78E}" sibTransId="{B479894B-EF27-43DD-B5AB-1596FE0848C8}"/>
    <dgm:cxn modelId="{01909C37-2766-4566-A30E-068DE52F9EDD}" srcId="{3EFF9821-2637-4818-9510-DFFAA3ED4087}" destId="{D58C675A-AA36-4049-8F40-0755EEC3747B}" srcOrd="1" destOrd="0" parTransId="{0795F64A-B236-442A-B800-C831DD9DCF8F}" sibTransId="{7AAF5D72-A37F-4754-906D-CD07E9E07355}"/>
    <dgm:cxn modelId="{DA23F81C-9CB0-43E9-9CB6-73214CB99826}" srcId="{D36C74DC-0DDD-4DCF-B20B-156E1B1BD065}" destId="{989FB7EA-79A9-4DD9-8E6E-C96EA5AE1AD0}" srcOrd="2" destOrd="0" parTransId="{6BDCE284-5AAA-4022-A259-BAEC75F6F8D1}" sibTransId="{9E4B0243-4977-42ED-AD53-3BA8E6D4284B}"/>
    <dgm:cxn modelId="{1F9B89EB-C698-4C76-95C2-1A3B98AA13F7}" srcId="{3EFF9821-2637-4818-9510-DFFAA3ED4087}" destId="{DA633A45-F393-42AD-9BE2-1FFB0475F253}" srcOrd="2" destOrd="0" parTransId="{A826408E-2AC0-4D55-8F81-4A90DA5EF4B1}" sibTransId="{C8FCF5DE-650B-4012-AFA0-F834FEAF75B6}"/>
    <dgm:cxn modelId="{52E090B7-0012-41D9-82AC-58B845585A3A}" srcId="{953FA2A8-AE45-474E-9450-EAEE774789C6}" destId="{DA1376A4-D484-4B1A-BE3C-9EC89A6ADB5F}" srcOrd="1" destOrd="0" parTransId="{DA26A76D-9E0C-4B8C-8E7E-21684C1D6BE8}" sibTransId="{54D03BAE-234F-492B-9E81-7A894723DF4E}"/>
    <dgm:cxn modelId="{28E2F649-E58B-498B-8CDD-0D1BF1EC5930}" srcId="{3EFF9821-2637-4818-9510-DFFAA3ED4087}" destId="{201C04F0-6924-4361-AECC-D8C98102D3C7}" srcOrd="0" destOrd="0" parTransId="{5A07A259-2FDA-469E-A4B6-A7B37809564B}" sibTransId="{DCA5E0F5-219E-4782-9D4B-F3467A91B842}"/>
    <dgm:cxn modelId="{C363CED5-33FC-4059-8231-7BCE2E9ACDBA}" srcId="{88ED24DC-B60F-42A7-AA3A-0E5CC1B03333}" destId="{A7ED9262-E8A6-494D-AB74-409AADD5307A}" srcOrd="1" destOrd="0" parTransId="{1F938654-E681-4FD9-B6A1-45C0ADBD72DC}" sibTransId="{8D8CF335-AB37-469B-AF16-F89254AC94EA}"/>
    <dgm:cxn modelId="{6DBF7BBC-B3FC-4132-B6D2-4A0DF09C2603}" type="presOf" srcId="{D58C675A-AA36-4049-8F40-0755EEC3747B}" destId="{18DD95F2-D646-4455-845D-A84AA76D7B4A}" srcOrd="0" destOrd="1" presId="urn:microsoft.com/office/officeart/2005/8/layout/vList5"/>
    <dgm:cxn modelId="{95C532D2-0C78-49AF-B1F6-7EF51D0F7FAC}" srcId="{953FA2A8-AE45-474E-9450-EAEE774789C6}" destId="{9CB5D582-8F4F-4A3F-B71F-36F05CEBD515}" srcOrd="2" destOrd="0" parTransId="{4AB40AB8-B04E-4749-B59E-20951C3A3A77}" sibTransId="{5FB5F43B-D891-420D-AF6F-258FB3D7BF9D}"/>
    <dgm:cxn modelId="{16DA9E1D-205D-4393-8249-ADD12D7D9D84}" type="presOf" srcId="{201C04F0-6924-4361-AECC-D8C98102D3C7}" destId="{18DD95F2-D646-4455-845D-A84AA76D7B4A}" srcOrd="0" destOrd="0" presId="urn:microsoft.com/office/officeart/2005/8/layout/vList5"/>
    <dgm:cxn modelId="{4208B70E-C531-4C19-8E50-D1F4323EC04F}" type="presOf" srcId="{427FB421-224C-4243-9C5E-55B43A63E50B}" destId="{3A9BFA06-C137-4AD9-8241-4DBF12DF93AF}" srcOrd="0" destOrd="2" presId="urn:microsoft.com/office/officeart/2005/8/layout/vList5"/>
    <dgm:cxn modelId="{1AEE6CBA-18FC-4567-B9BB-BACED369894E}" srcId="{3EFF9821-2637-4818-9510-DFFAA3ED4087}" destId="{A0806E41-9258-4673-8228-989933BF15B6}" srcOrd="3" destOrd="0" parTransId="{9491EDD5-9BE9-447F-B048-E1E5C8193603}" sibTransId="{A0408A4F-F2FC-4C3C-B2B4-9A33FD8DEC16}"/>
    <dgm:cxn modelId="{363F90F4-20AB-4A0E-A798-0648388DF3EF}" srcId="{88ED24DC-B60F-42A7-AA3A-0E5CC1B03333}" destId="{3B6740B1-2B64-41B6-B5E4-EC502BE00DCC}" srcOrd="0" destOrd="0" parTransId="{9E1A1C12-19C8-4AB0-B4C6-95A9B4634C12}" sibTransId="{BE2EAC8E-E4DC-48ED-8A52-42669BBF6F03}"/>
    <dgm:cxn modelId="{F7E52F6C-0EA8-40E3-82E8-57E4B7D41244}" srcId="{88ED24DC-B60F-42A7-AA3A-0E5CC1B03333}" destId="{427FB421-224C-4243-9C5E-55B43A63E50B}" srcOrd="2" destOrd="0" parTransId="{426C9468-9C74-4FD8-8BB9-BF12A58672FE}" sibTransId="{2FFEEC0B-45FA-48EF-81F4-BBFAD8B2736B}"/>
    <dgm:cxn modelId="{650C03BC-87EC-412E-892C-DA60377CE725}" srcId="{357A6B54-C66D-48E4-8D49-368082534FF2}" destId="{D36C74DC-0DDD-4DCF-B20B-156E1B1BD065}" srcOrd="2" destOrd="0" parTransId="{C55D17F9-3963-412D-95BD-2F1CE760E637}" sibTransId="{7BAD2FC8-E191-4433-952E-67180DF01928}"/>
    <dgm:cxn modelId="{6B434F65-9C0A-4497-B9C1-3D54013F7CDF}" srcId="{D36C74DC-0DDD-4DCF-B20B-156E1B1BD065}" destId="{D23CC571-41E3-46B3-A681-8BB1C6D47D72}" srcOrd="0" destOrd="0" parTransId="{22B8A5EF-6CC0-4752-9326-D93218018A33}" sibTransId="{6E2866A0-2C8E-4659-AA8B-79BE5DFB4A9E}"/>
    <dgm:cxn modelId="{E564689E-9615-40C6-8DFA-240ACF7034EC}" type="presOf" srcId="{D36C74DC-0DDD-4DCF-B20B-156E1B1BD065}" destId="{483858AC-F8A4-472C-BBFE-1D6D2E0CEC6D}" srcOrd="0" destOrd="0" presId="urn:microsoft.com/office/officeart/2005/8/layout/vList5"/>
    <dgm:cxn modelId="{CFC47C06-C4D7-420A-807D-61B36D57AEC1}" srcId="{953FA2A8-AE45-474E-9450-EAEE774789C6}" destId="{4F9E06F1-12BD-4586-B346-619EB8D821FF}" srcOrd="0" destOrd="0" parTransId="{1E7CC062-64D8-447F-B94A-30E9B16D4244}" sibTransId="{B7F25368-81E4-4ADD-B838-55FED0C0750F}"/>
    <dgm:cxn modelId="{6B37F0F7-8C07-4D0A-A19A-36240ECDCDCF}" type="presOf" srcId="{4F9E06F1-12BD-4586-B346-619EB8D821FF}" destId="{81FFF922-4F3F-445A-ACD1-D7994647103C}" srcOrd="0" destOrd="0" presId="urn:microsoft.com/office/officeart/2005/8/layout/vList5"/>
    <dgm:cxn modelId="{99F3277D-C0E9-4821-BFC0-1AEC3DBB6B86}" srcId="{357A6B54-C66D-48E4-8D49-368082534FF2}" destId="{88ED24DC-B60F-42A7-AA3A-0E5CC1B03333}" srcOrd="1" destOrd="0" parTransId="{2C5B73CF-BAA7-4F28-943D-686484463D71}" sibTransId="{551934B4-873B-47B3-85DC-D1C1DB62AA34}"/>
    <dgm:cxn modelId="{555B29B3-9932-436B-8A7C-BBDD36D1F7DE}" srcId="{357A6B54-C66D-48E4-8D49-368082534FF2}" destId="{3EFF9821-2637-4818-9510-DFFAA3ED4087}" srcOrd="3" destOrd="0" parTransId="{28CCA374-391E-498C-814E-82CEA0D6C709}" sibTransId="{7DAB703D-E5A8-4D1D-84B4-A75A7A356A5A}"/>
    <dgm:cxn modelId="{8BED5195-DC21-4BD8-B6DF-E5347DCCA85C}" srcId="{D36C74DC-0DDD-4DCF-B20B-156E1B1BD065}" destId="{D0564121-C8F9-4D78-9B8A-5C9258DB7AF9}" srcOrd="3" destOrd="0" parTransId="{E8CB4DAF-0BDB-4EC3-9CFB-568E72AB9AC4}" sibTransId="{1A4B1DB5-9136-40E9-AD72-91352A42B1A0}"/>
    <dgm:cxn modelId="{243DDF31-3772-4DE6-9390-0825BA1CCCDC}" type="presOf" srcId="{DA1376A4-D484-4B1A-BE3C-9EC89A6ADB5F}" destId="{81FFF922-4F3F-445A-ACD1-D7994647103C}" srcOrd="0" destOrd="1" presId="urn:microsoft.com/office/officeart/2005/8/layout/vList5"/>
    <dgm:cxn modelId="{DA7FE71C-B2A8-4F58-BFF2-86D04FC7115A}" type="presOf" srcId="{9CB5D582-8F4F-4A3F-B71F-36F05CEBD515}" destId="{81FFF922-4F3F-445A-ACD1-D7994647103C}" srcOrd="0" destOrd="2" presId="urn:microsoft.com/office/officeart/2005/8/layout/vList5"/>
    <dgm:cxn modelId="{620B510D-9D23-4169-881C-FA1DBEF3A943}" type="presOf" srcId="{3B6740B1-2B64-41B6-B5E4-EC502BE00DCC}" destId="{3A9BFA06-C137-4AD9-8241-4DBF12DF93AF}" srcOrd="0" destOrd="0" presId="urn:microsoft.com/office/officeart/2005/8/layout/vList5"/>
    <dgm:cxn modelId="{89433FCC-2F9D-48A1-919B-3E3B88667863}" type="presOf" srcId="{88ED24DC-B60F-42A7-AA3A-0E5CC1B03333}" destId="{2C32F746-76DD-4724-A843-DCBE1A5621C4}" srcOrd="0" destOrd="0" presId="urn:microsoft.com/office/officeart/2005/8/layout/vList5"/>
    <dgm:cxn modelId="{C6496845-9BAA-4572-A23B-53E11193511F}" type="presOf" srcId="{357A6B54-C66D-48E4-8D49-368082534FF2}" destId="{59BCA6AB-6D0A-4283-B22D-128950E475CD}" srcOrd="0" destOrd="0" presId="urn:microsoft.com/office/officeart/2005/8/layout/vList5"/>
    <dgm:cxn modelId="{F4E8196D-4C28-4C96-88D1-10F2BF4658C8}" type="presOf" srcId="{FEE1D009-5A86-421F-9AEE-67732B1419C2}" destId="{81FFF922-4F3F-445A-ACD1-D7994647103C}" srcOrd="0" destOrd="3" presId="urn:microsoft.com/office/officeart/2005/8/layout/vList5"/>
    <dgm:cxn modelId="{792DF2F9-6201-466F-9927-EF56D218E4ED}" type="presOf" srcId="{3EFF9821-2637-4818-9510-DFFAA3ED4087}" destId="{8C1F3941-A190-4583-B4B9-63B5F172B4E5}" srcOrd="0" destOrd="0" presId="urn:microsoft.com/office/officeart/2005/8/layout/vList5"/>
    <dgm:cxn modelId="{35C73169-F9A8-456C-99A4-048E1C4147AE}" type="presOf" srcId="{A6373342-CD00-4E0E-8C87-063DC785EAD6}" destId="{A3D76DD9-19CA-45C4-BE31-C2D948D8DF18}" srcOrd="0" destOrd="1" presId="urn:microsoft.com/office/officeart/2005/8/layout/vList5"/>
    <dgm:cxn modelId="{032219CB-B781-46C2-AC70-43BE6B35F146}" srcId="{D36C74DC-0DDD-4DCF-B20B-156E1B1BD065}" destId="{A6373342-CD00-4E0E-8C87-063DC785EAD6}" srcOrd="1" destOrd="0" parTransId="{891B6E38-7DA1-4A22-A9DF-CA2D26D767D3}" sibTransId="{D8B9D16F-D57A-47F7-907D-8D86C3DB3A93}"/>
    <dgm:cxn modelId="{55617AAF-3F36-47C5-98DC-62DE0DBE54D3}" type="presOf" srcId="{953FA2A8-AE45-474E-9450-EAEE774789C6}" destId="{7149A847-F91C-4D1D-9248-3CDFA35AE0A2}" srcOrd="0" destOrd="0" presId="urn:microsoft.com/office/officeart/2005/8/layout/vList5"/>
    <dgm:cxn modelId="{7FEAAFEB-992C-465E-965C-C1E6AB6ED4B7}" type="presOf" srcId="{DA633A45-F393-42AD-9BE2-1FFB0475F253}" destId="{18DD95F2-D646-4455-845D-A84AA76D7B4A}" srcOrd="0" destOrd="2" presId="urn:microsoft.com/office/officeart/2005/8/layout/vList5"/>
    <dgm:cxn modelId="{BCC55455-E5EE-44CD-9372-71B2164DB860}" type="presOf" srcId="{989FB7EA-79A9-4DD9-8E6E-C96EA5AE1AD0}" destId="{A3D76DD9-19CA-45C4-BE31-C2D948D8DF18}" srcOrd="0" destOrd="2" presId="urn:microsoft.com/office/officeart/2005/8/layout/vList5"/>
    <dgm:cxn modelId="{A79F893D-8CF3-4A11-A89B-F2A932EBC47F}" type="presParOf" srcId="{59BCA6AB-6D0A-4283-B22D-128950E475CD}" destId="{4027CBB9-7E22-4B8F-A881-5F236DADA260}" srcOrd="0" destOrd="0" presId="urn:microsoft.com/office/officeart/2005/8/layout/vList5"/>
    <dgm:cxn modelId="{CEF219B8-0BDF-40F7-A290-B02D5A1A0327}" type="presParOf" srcId="{4027CBB9-7E22-4B8F-A881-5F236DADA260}" destId="{7149A847-F91C-4D1D-9248-3CDFA35AE0A2}" srcOrd="0" destOrd="0" presId="urn:microsoft.com/office/officeart/2005/8/layout/vList5"/>
    <dgm:cxn modelId="{28F6982B-A73B-48D0-AD83-8115CB51F11F}" type="presParOf" srcId="{4027CBB9-7E22-4B8F-A881-5F236DADA260}" destId="{81FFF922-4F3F-445A-ACD1-D7994647103C}" srcOrd="1" destOrd="0" presId="urn:microsoft.com/office/officeart/2005/8/layout/vList5"/>
    <dgm:cxn modelId="{5758D019-5A18-4F6C-84D2-390A13008CDE}" type="presParOf" srcId="{59BCA6AB-6D0A-4283-B22D-128950E475CD}" destId="{275B112D-D3AA-4FF8-B53F-F5BE10E35540}" srcOrd="1" destOrd="0" presId="urn:microsoft.com/office/officeart/2005/8/layout/vList5"/>
    <dgm:cxn modelId="{82F0F4A6-CB2A-4DDB-8DE7-4095AA3BAA1A}" type="presParOf" srcId="{59BCA6AB-6D0A-4283-B22D-128950E475CD}" destId="{9650093F-E028-4270-A8EB-68F3121AC88D}" srcOrd="2" destOrd="0" presId="urn:microsoft.com/office/officeart/2005/8/layout/vList5"/>
    <dgm:cxn modelId="{7A686567-8162-4174-A023-8371362542F2}" type="presParOf" srcId="{9650093F-E028-4270-A8EB-68F3121AC88D}" destId="{2C32F746-76DD-4724-A843-DCBE1A5621C4}" srcOrd="0" destOrd="0" presId="urn:microsoft.com/office/officeart/2005/8/layout/vList5"/>
    <dgm:cxn modelId="{F6BA1572-676D-487B-BDAD-7D9C6B7D4630}" type="presParOf" srcId="{9650093F-E028-4270-A8EB-68F3121AC88D}" destId="{3A9BFA06-C137-4AD9-8241-4DBF12DF93AF}" srcOrd="1" destOrd="0" presId="urn:microsoft.com/office/officeart/2005/8/layout/vList5"/>
    <dgm:cxn modelId="{81C86EF0-5ADE-4BE0-B290-D8682F5C33E8}" type="presParOf" srcId="{59BCA6AB-6D0A-4283-B22D-128950E475CD}" destId="{3D579C34-6975-41A9-AA9B-4FB53B53D7D0}" srcOrd="3" destOrd="0" presId="urn:microsoft.com/office/officeart/2005/8/layout/vList5"/>
    <dgm:cxn modelId="{BBE2C679-8774-42F5-A665-819DC04ABB16}" type="presParOf" srcId="{59BCA6AB-6D0A-4283-B22D-128950E475CD}" destId="{54AD58D5-085D-46AA-9BBA-18FFAEA39E93}" srcOrd="4" destOrd="0" presId="urn:microsoft.com/office/officeart/2005/8/layout/vList5"/>
    <dgm:cxn modelId="{0F78DBA6-F94E-406B-935F-BAD4D58592D0}" type="presParOf" srcId="{54AD58D5-085D-46AA-9BBA-18FFAEA39E93}" destId="{483858AC-F8A4-472C-BBFE-1D6D2E0CEC6D}" srcOrd="0" destOrd="0" presId="urn:microsoft.com/office/officeart/2005/8/layout/vList5"/>
    <dgm:cxn modelId="{9BB74D3E-8FB4-4D38-87C0-B21399349522}" type="presParOf" srcId="{54AD58D5-085D-46AA-9BBA-18FFAEA39E93}" destId="{A3D76DD9-19CA-45C4-BE31-C2D948D8DF18}" srcOrd="1" destOrd="0" presId="urn:microsoft.com/office/officeart/2005/8/layout/vList5"/>
    <dgm:cxn modelId="{A39D1C98-E357-4165-9ED0-1998A7E16371}" type="presParOf" srcId="{59BCA6AB-6D0A-4283-B22D-128950E475CD}" destId="{C26730A5-1765-4060-BA00-F74DC91613DA}" srcOrd="5" destOrd="0" presId="urn:microsoft.com/office/officeart/2005/8/layout/vList5"/>
    <dgm:cxn modelId="{7F479A77-6AED-42D7-B526-1DC8197FC541}" type="presParOf" srcId="{59BCA6AB-6D0A-4283-B22D-128950E475CD}" destId="{F3BDBF68-0B0D-4A0E-BB1D-8B6FD1A2782C}" srcOrd="6" destOrd="0" presId="urn:microsoft.com/office/officeart/2005/8/layout/vList5"/>
    <dgm:cxn modelId="{BB417F8A-FF73-4DF0-A675-13456BD655F0}" type="presParOf" srcId="{F3BDBF68-0B0D-4A0E-BB1D-8B6FD1A2782C}" destId="{8C1F3941-A190-4583-B4B9-63B5F172B4E5}" srcOrd="0" destOrd="0" presId="urn:microsoft.com/office/officeart/2005/8/layout/vList5"/>
    <dgm:cxn modelId="{A78F1A22-B438-47F0-9230-84481DB91F00}" type="presParOf" srcId="{F3BDBF68-0B0D-4A0E-BB1D-8B6FD1A2782C}" destId="{18DD95F2-D646-4455-845D-A84AA76D7B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FF922-4F3F-445A-ACD1-D7994647103C}">
      <dsp:nvSpPr>
        <dsp:cNvPr id="0" name=""/>
        <dsp:cNvSpPr/>
      </dsp:nvSpPr>
      <dsp:spPr>
        <a:xfrm rot="5400000">
          <a:off x="4665874" y="-2441540"/>
          <a:ext cx="1032093" cy="60228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i="0" kern="1200" dirty="0" smtClean="0"/>
            <a:t>DHHS should set a standard minimum rate taking into consideration avg. cost of running </a:t>
          </a:r>
          <a:br>
            <a:rPr lang="en-US" sz="1100" i="0" kern="1200" dirty="0" smtClean="0"/>
          </a:br>
          <a:r>
            <a:rPr lang="en-US" sz="1100" i="0" kern="1200" dirty="0" smtClean="0"/>
            <a:t>a vehicle per day; make broker pay fuel reimbursements as </a:t>
          </a:r>
          <a:r>
            <a:rPr lang="en-US" sz="1100" i="0" kern="1200" dirty="0" smtClean="0"/>
            <a:t>promised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i="0" kern="1200" dirty="0" smtClean="0"/>
            <a:t>Minimize </a:t>
          </a:r>
          <a:r>
            <a:rPr lang="en-US" sz="1100" i="0" kern="1200" dirty="0" smtClean="0"/>
            <a:t>distance traveled out of local area; pay all providers same rate for same level of </a:t>
          </a:r>
          <a:r>
            <a:rPr lang="en-US" sz="1100" i="0" kern="1200" dirty="0" smtClean="0"/>
            <a:t>service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100" i="0" kern="1200" dirty="0" smtClean="0"/>
            <a:t>Increase </a:t>
          </a:r>
          <a:r>
            <a:rPr lang="en-US" sz="1100" i="0" kern="1200" dirty="0" smtClean="0"/>
            <a:t>trips; consider costs of operation adjustments (e.g., gas) 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100" kern="1200" dirty="0" smtClean="0">
              <a:solidFill>
                <a:srgbClr val="30313C"/>
              </a:solidFill>
            </a:rPr>
            <a:t>Pay for A leg when consumer is “no show” especially on longer distance trip</a:t>
          </a:r>
          <a:endParaRPr lang="en-US" sz="1100" kern="1200" dirty="0">
            <a:solidFill>
              <a:srgbClr val="30313C"/>
            </a:solidFill>
          </a:endParaRPr>
        </a:p>
      </dsp:txBody>
      <dsp:txXfrm rot="-5400000">
        <a:off x="2170505" y="104212"/>
        <a:ext cx="5972450" cy="931327"/>
      </dsp:txXfrm>
    </dsp:sp>
    <dsp:sp modelId="{7149A847-F91C-4D1D-9248-3CDFA35AE0A2}">
      <dsp:nvSpPr>
        <dsp:cNvPr id="0" name=""/>
        <dsp:cNvSpPr/>
      </dsp:nvSpPr>
      <dsp:spPr>
        <a:xfrm>
          <a:off x="186261" y="1817"/>
          <a:ext cx="1984242" cy="11361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0" kern="1200" dirty="0" smtClean="0"/>
            <a:t>Adequate reimbursement</a:t>
          </a:r>
          <a:endParaRPr lang="en-US" sz="1500" kern="1200" dirty="0"/>
        </a:p>
      </dsp:txBody>
      <dsp:txXfrm>
        <a:off x="241722" y="57278"/>
        <a:ext cx="1873320" cy="1025194"/>
      </dsp:txXfrm>
    </dsp:sp>
    <dsp:sp modelId="{3A9BFA06-C137-4AD9-8241-4DBF12DF93AF}">
      <dsp:nvSpPr>
        <dsp:cNvPr id="0" name=""/>
        <dsp:cNvSpPr/>
      </dsp:nvSpPr>
      <dsp:spPr>
        <a:xfrm rot="5400000">
          <a:off x="4708364" y="-1287918"/>
          <a:ext cx="1025713" cy="61014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i="0" kern="1200" dirty="0" smtClean="0"/>
            <a:t>Require better IT </a:t>
          </a:r>
          <a:r>
            <a:rPr lang="en-US" sz="1100" i="0" kern="1200" dirty="0" smtClean="0"/>
            <a:t>system 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i="0" kern="1200" dirty="0" smtClean="0"/>
            <a:t>Provide </a:t>
          </a:r>
          <a:r>
            <a:rPr lang="en-US" sz="1100" i="0" kern="1200" dirty="0" smtClean="0"/>
            <a:t>user-friendly website allowing providers to accept/reject trips (to build own manifest</a:t>
          </a:r>
          <a:r>
            <a:rPr lang="en-US" sz="1100" i="0" kern="1200" dirty="0" smtClean="0"/>
            <a:t>)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i="0" kern="1200" dirty="0" smtClean="0"/>
            <a:t>Better </a:t>
          </a:r>
          <a:r>
            <a:rPr lang="en-US" sz="1100" i="0" kern="1200" dirty="0" smtClean="0"/>
            <a:t>billing system; be able to electronically access pick-up times that broker puts in </a:t>
          </a:r>
          <a:r>
            <a:rPr lang="en-US" sz="1100" i="0" kern="1200" dirty="0" smtClean="0"/>
            <a:t>system</a:t>
          </a:r>
          <a:endParaRPr lang="en-US" sz="1100" kern="1200" dirty="0"/>
        </a:p>
      </dsp:txBody>
      <dsp:txXfrm rot="-5400000">
        <a:off x="2170504" y="1300013"/>
        <a:ext cx="6051363" cy="925571"/>
      </dsp:txXfrm>
    </dsp:sp>
    <dsp:sp modelId="{2C32F746-76DD-4724-A843-DCBE1A5621C4}">
      <dsp:nvSpPr>
        <dsp:cNvPr id="0" name=""/>
        <dsp:cNvSpPr/>
      </dsp:nvSpPr>
      <dsp:spPr>
        <a:xfrm>
          <a:off x="186261" y="1194740"/>
          <a:ext cx="1984242" cy="11361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0" kern="1200" dirty="0" smtClean="0"/>
            <a:t>Improve broker IT/other systems</a:t>
          </a:r>
          <a:endParaRPr lang="en-US" sz="1500" kern="1200" dirty="0"/>
        </a:p>
      </dsp:txBody>
      <dsp:txXfrm>
        <a:off x="241722" y="1250201"/>
        <a:ext cx="1873320" cy="1025194"/>
      </dsp:txXfrm>
    </dsp:sp>
    <dsp:sp modelId="{A3D76DD9-19CA-45C4-BE31-C2D948D8DF18}">
      <dsp:nvSpPr>
        <dsp:cNvPr id="0" name=""/>
        <dsp:cNvSpPr/>
      </dsp:nvSpPr>
      <dsp:spPr>
        <a:xfrm rot="5400000">
          <a:off x="4744884" y="-98027"/>
          <a:ext cx="946557" cy="61074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/>
            <a:t>More 2-way communication to promotes systematic approach for allocating work flow and </a:t>
          </a:r>
          <a:r>
            <a:rPr lang="en-US" sz="1000" i="0" kern="1200" dirty="0" smtClean="0"/>
            <a:t>volume 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/>
            <a:t>Better </a:t>
          </a:r>
          <a:r>
            <a:rPr lang="en-US" sz="1000" i="0" kern="1200" dirty="0" smtClean="0"/>
            <a:t>communication and wider </a:t>
          </a:r>
          <a:r>
            <a:rPr lang="en-US" sz="1000" i="0" kern="1200" dirty="0" smtClean="0"/>
            <a:t>window of times available for provider to call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/>
            <a:t>Better </a:t>
          </a:r>
          <a:r>
            <a:rPr lang="en-US" sz="1000" i="0" kern="1200" dirty="0" smtClean="0"/>
            <a:t>responsiveness to </a:t>
          </a:r>
          <a:r>
            <a:rPr lang="en-US" sz="1000" i="0" kern="1200" dirty="0" smtClean="0"/>
            <a:t>calls/questions 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/>
            <a:t>Monitor </a:t>
          </a:r>
          <a:r>
            <a:rPr lang="en-US" sz="1000" i="0" kern="1200" dirty="0" smtClean="0"/>
            <a:t>fax </a:t>
          </a:r>
          <a:r>
            <a:rPr lang="en-US" sz="1000" i="0" kern="1200" dirty="0" smtClean="0"/>
            <a:t>machine;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/>
            <a:t>Have a contract </a:t>
          </a:r>
          <a:r>
            <a:rPr lang="en-US" sz="1000" i="0" kern="1200" dirty="0" smtClean="0"/>
            <a:t>with facilities so they know who to call, etc.</a:t>
          </a:r>
          <a:endParaRPr lang="en-US" sz="1000" kern="1200" dirty="0"/>
        </a:p>
      </dsp:txBody>
      <dsp:txXfrm rot="-5400000">
        <a:off x="2164415" y="2528649"/>
        <a:ext cx="6061290" cy="854143"/>
      </dsp:txXfrm>
    </dsp:sp>
    <dsp:sp modelId="{483858AC-F8A4-472C-BBFE-1D6D2E0CEC6D}">
      <dsp:nvSpPr>
        <dsp:cNvPr id="0" name=""/>
        <dsp:cNvSpPr/>
      </dsp:nvSpPr>
      <dsp:spPr>
        <a:xfrm>
          <a:off x="186261" y="2387662"/>
          <a:ext cx="1978153" cy="11361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0" kern="1200" dirty="0" smtClean="0"/>
            <a:t>Improve communication between broker and provider/facilities</a:t>
          </a:r>
          <a:endParaRPr lang="en-US" sz="1500" kern="1200" dirty="0"/>
        </a:p>
      </dsp:txBody>
      <dsp:txXfrm>
        <a:off x="241722" y="2443123"/>
        <a:ext cx="1867231" cy="1025194"/>
      </dsp:txXfrm>
    </dsp:sp>
    <dsp:sp modelId="{18DD95F2-D646-4455-845D-A84AA76D7B4A}">
      <dsp:nvSpPr>
        <dsp:cNvPr id="0" name=""/>
        <dsp:cNvSpPr/>
      </dsp:nvSpPr>
      <dsp:spPr>
        <a:xfrm rot="5400000">
          <a:off x="4640393" y="1106822"/>
          <a:ext cx="1141997" cy="60895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/>
            <a:t>More flexibility to </a:t>
          </a:r>
          <a:r>
            <a:rPr lang="en-US" sz="1000" i="0" kern="1200" dirty="0" smtClean="0">
              <a:solidFill>
                <a:srgbClr val="30313C"/>
              </a:solidFill>
            </a:rPr>
            <a:t>multi-load, </a:t>
          </a:r>
          <a:r>
            <a:rPr lang="en-US" sz="1000" i="0" kern="1200" dirty="0" smtClean="0"/>
            <a:t>assign multiple trips from same area going in same </a:t>
          </a:r>
          <a:r>
            <a:rPr lang="en-US" sz="1000" i="0" kern="1200" dirty="0" smtClean="0"/>
            <a:t>direction 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/>
            <a:t>Better </a:t>
          </a:r>
          <a:r>
            <a:rPr lang="en-US" sz="1000" i="0" kern="1200" dirty="0" smtClean="0"/>
            <a:t>system to schedule and route trips to have volume and make trips more </a:t>
          </a:r>
          <a:r>
            <a:rPr lang="en-US" sz="1000" i="0" kern="1200" dirty="0" smtClean="0"/>
            <a:t>comfortable 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/>
            <a:t>Allow </a:t>
          </a:r>
          <a:r>
            <a:rPr lang="en-US" sz="1000" i="0" kern="1200" dirty="0" smtClean="0"/>
            <a:t>providers flexibility in </a:t>
          </a:r>
          <a:r>
            <a:rPr lang="en-US" sz="1000" i="0" kern="1200" dirty="0" smtClean="0"/>
            <a:t>scheduling 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/>
            <a:t>Person </a:t>
          </a:r>
          <a:r>
            <a:rPr lang="en-US" sz="1000" i="0" kern="1200" dirty="0" smtClean="0"/>
            <a:t>responsible for scheduling trips should be educated on </a:t>
          </a:r>
          <a:r>
            <a:rPr lang="en-US" sz="1000" i="0" kern="1200" dirty="0" smtClean="0"/>
            <a:t>trip areas </a:t>
          </a:r>
          <a:r>
            <a:rPr lang="en-US" sz="1000" i="0" kern="1200" dirty="0" smtClean="0"/>
            <a:t>and needs of consumers </a:t>
          </a:r>
          <a:br>
            <a:rPr lang="en-US" sz="1000" i="0" kern="1200" dirty="0" smtClean="0"/>
          </a:br>
          <a:r>
            <a:rPr lang="en-US" sz="1000" i="0" kern="1200" dirty="0" smtClean="0"/>
            <a:t>(e.g., high medical need with appropriate provider)</a:t>
          </a:r>
          <a:endParaRPr lang="en-US" sz="1000" kern="1200" dirty="0"/>
        </a:p>
      </dsp:txBody>
      <dsp:txXfrm rot="-5400000">
        <a:off x="2166630" y="3636333"/>
        <a:ext cx="6033775" cy="1030501"/>
      </dsp:txXfrm>
    </dsp:sp>
    <dsp:sp modelId="{8C1F3941-A190-4583-B4B9-63B5F172B4E5}">
      <dsp:nvSpPr>
        <dsp:cNvPr id="0" name=""/>
        <dsp:cNvSpPr/>
      </dsp:nvSpPr>
      <dsp:spPr>
        <a:xfrm>
          <a:off x="186261" y="3583525"/>
          <a:ext cx="1980369" cy="11361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0" kern="1200" dirty="0" smtClean="0"/>
            <a:t>Scheduling and efficiencies of scale </a:t>
          </a:r>
          <a:endParaRPr lang="en-US" sz="1500" kern="1200" dirty="0"/>
        </a:p>
      </dsp:txBody>
      <dsp:txXfrm>
        <a:off x="241722" y="3638986"/>
        <a:ext cx="1869447" cy="1025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2612" tIns="46307" rIns="92612" bIns="463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2612" tIns="46307" rIns="92612" bIns="46307" rtlCol="0"/>
          <a:lstStyle>
            <a:lvl1pPr algn="r">
              <a:defRPr sz="1200"/>
            </a:lvl1pPr>
          </a:lstStyle>
          <a:p>
            <a:fld id="{D79BCA33-A357-4A1A-8E9A-6DAA0F73A067}" type="datetimeFigureOut">
              <a:rPr lang="en-US" smtClean="0"/>
              <a:t>1/17/2013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2612" tIns="46307" rIns="92612" bIns="463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2612" tIns="46307" rIns="92612" bIns="46307" rtlCol="0" anchor="b"/>
          <a:lstStyle>
            <a:lvl1pPr algn="r">
              <a:defRPr sz="1200"/>
            </a:lvl1pPr>
          </a:lstStyle>
          <a:p>
            <a:fld id="{5FCF36A0-1CCD-466F-BE57-954FC1818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0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2612" tIns="46307" rIns="92612" bIns="463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2612" tIns="46307" rIns="92612" bIns="46307" rtlCol="0"/>
          <a:lstStyle>
            <a:lvl1pPr algn="r">
              <a:defRPr sz="1200"/>
            </a:lvl1pPr>
          </a:lstStyle>
          <a:p>
            <a:fld id="{B186BD33-3574-45C4-AA03-831DCAC96106}" type="datetimeFigureOut">
              <a:rPr lang="en-US" smtClean="0"/>
              <a:t>1/17/2013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2" tIns="46307" rIns="92612" bIns="463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2612" tIns="46307" rIns="92612" bIns="463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2612" tIns="46307" rIns="92612" bIns="463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2612" tIns="46307" rIns="92612" bIns="46307" rtlCol="0" anchor="b"/>
          <a:lstStyle>
            <a:lvl1pPr algn="r">
              <a:defRPr sz="1200"/>
            </a:lvl1pPr>
          </a:lstStyle>
          <a:p>
            <a:fld id="{0CA1860A-9BCC-4C1B-A274-4A222316EF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4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860A-9BCC-4C1B-A274-4A222316EFC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1"/>
            <a:ext cx="6172199" cy="609600"/>
          </a:xfrm>
        </p:spPr>
        <p:txBody>
          <a:bodyPr lIns="0" rIns="0" anchor="t">
            <a:noAutofit/>
          </a:bodyPr>
          <a:lstStyle>
            <a:lvl1pPr>
              <a:defRPr sz="3200" b="1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0" y="6324600"/>
            <a:ext cx="1828800" cy="365125"/>
          </a:xfrm>
        </p:spPr>
        <p:txBody>
          <a:bodyPr/>
          <a:lstStyle/>
          <a:p>
            <a:fld id="{42082F26-D36F-4025-A911-1BEB70E463BB}" type="datetime1">
              <a:rPr lang="en-US" smtClean="0"/>
              <a:t>1/17/2013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62263-7835-46C3-926A-82A2299626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24600"/>
            <a:ext cx="51023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4948CF-4156-4B61-B029-45C328B1E0EB}" type="datetime1">
              <a:rPr lang="en-US" smtClean="0"/>
              <a:t>1/17/2013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162263-7835-46C3-926A-82A2299626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6096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95400"/>
            <a:ext cx="9144000" cy="4953000"/>
          </a:xfrm>
          <a:prstGeom prst="rect">
            <a:avLst/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5760" tIns="365760" rIns="365760" bIns="365760" rtlCol="0" anchor="t" anchorCtr="0"/>
          <a:lstStyle/>
          <a:p>
            <a:pPr algn="l"/>
            <a:endParaRPr lang="en-US" sz="24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447800"/>
            <a:ext cx="8458200" cy="4724400"/>
          </a:xfrm>
        </p:spPr>
        <p:txBody>
          <a:bodyPr anchor="t">
            <a:normAutofit/>
          </a:bodyPr>
          <a:lstStyle>
            <a:lvl1pPr marL="0" indent="0">
              <a:buNone/>
              <a:defRPr sz="2400" i="0">
                <a:solidFill>
                  <a:srgbClr val="30313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990600"/>
            <a:ext cx="6172200" cy="1423416"/>
          </a:xfrm>
        </p:spPr>
        <p:txBody>
          <a:bodyPr anchor="b" anchorCtr="0">
            <a:noAutofit/>
          </a:bodyPr>
          <a:lstStyle>
            <a:lvl1pPr algn="l">
              <a:defRPr sz="3200" b="1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566416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i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latin typeface="Calibri" pitchFamily="34" charset="0"/>
              </a:defRPr>
            </a:lvl1pPr>
          </a:lstStyle>
          <a:p>
            <a:fld id="{43162263-7835-46C3-926A-82A2299626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2490216"/>
            <a:ext cx="777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19200"/>
            <a:ext cx="9144000" cy="5029200"/>
          </a:xfrm>
          <a:prstGeom prst="rect">
            <a:avLst/>
          </a:prstGeom>
          <a:solidFill>
            <a:srgbClr val="FFFF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59624" cy="609600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 i="0">
                <a:latin typeface="Calibri" pitchFamily="34" charset="0"/>
              </a:defRPr>
            </a:lvl1pPr>
            <a:lvl2pPr>
              <a:defRPr sz="1800" i="0">
                <a:latin typeface="Calibri" pitchFamily="34" charset="0"/>
              </a:defRPr>
            </a:lvl2pPr>
            <a:lvl3pPr>
              <a:defRPr sz="1800" i="0">
                <a:latin typeface="Calibri" pitchFamily="34" charset="0"/>
              </a:defRPr>
            </a:lvl3pPr>
            <a:lvl4pPr>
              <a:defRPr sz="1800" i="0">
                <a:latin typeface="Calibri" pitchFamily="34" charset="0"/>
              </a:defRPr>
            </a:lvl4pPr>
            <a:lvl5pPr>
              <a:defRPr sz="1800" i="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 i="0">
                <a:latin typeface="Calibri" pitchFamily="34" charset="0"/>
              </a:defRPr>
            </a:lvl1pPr>
            <a:lvl2pPr>
              <a:defRPr sz="1800" i="0">
                <a:latin typeface="Calibri" pitchFamily="34" charset="0"/>
              </a:defRPr>
            </a:lvl2pPr>
            <a:lvl3pPr>
              <a:defRPr sz="1800" i="0">
                <a:latin typeface="Calibri" pitchFamily="34" charset="0"/>
              </a:defRPr>
            </a:lvl3pPr>
            <a:lvl4pPr>
              <a:defRPr sz="1800" i="0">
                <a:latin typeface="Calibri" pitchFamily="34" charset="0"/>
              </a:defRPr>
            </a:lvl4pPr>
            <a:lvl5pPr>
              <a:defRPr sz="1800" i="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698D-2AEC-4711-A9BD-A2768E983DF1}" type="datetime1">
              <a:rPr lang="en-US" smtClean="0"/>
              <a:t>1/17/2013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62263-7835-46C3-926A-82A229962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6933" y="1219200"/>
            <a:ext cx="9144000" cy="5029200"/>
          </a:xfrm>
          <a:prstGeom prst="rect">
            <a:avLst/>
          </a:prstGeom>
          <a:solidFill>
            <a:srgbClr val="FFFF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7735824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24000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68563"/>
            <a:ext cx="3638550" cy="33988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524000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468562"/>
            <a:ext cx="3651250" cy="33988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1D34-7245-4C6A-BAD3-5DD66114C382}" type="datetime1">
              <a:rPr lang="en-US" smtClean="0"/>
              <a:t>1/17/2013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62263-7835-46C3-926A-82A229962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r Map and Map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324600"/>
            <a:ext cx="1828800" cy="365125"/>
          </a:xfrm>
        </p:spPr>
        <p:txBody>
          <a:bodyPr/>
          <a:lstStyle/>
          <a:p>
            <a:fld id="{6D3E9ABF-1CE0-41A2-8D15-3808221616D3}" type="datetime1">
              <a:rPr lang="en-US" smtClean="0"/>
              <a:t>1/17/2013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62263-7835-46C3-926A-82A2299626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990600"/>
            <a:ext cx="9144000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7772400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246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32FB5-14E7-40CB-BD4E-8B030B0524FD}" type="datetime1">
              <a:rPr lang="en-US" smtClean="0"/>
              <a:t>1/17/2013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2460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62263-7835-46C3-926A-82A2299626F7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cap="none" baseline="0">
          <a:solidFill>
            <a:schemeClr val="bg1">
              <a:lumMod val="75000"/>
            </a:schemeClr>
          </a:solidFill>
          <a:latin typeface="Arial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i="0" kern="1200">
          <a:solidFill>
            <a:schemeClr val="bg1">
              <a:lumMod val="75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0" kern="1200">
          <a:solidFill>
            <a:schemeClr val="bg1">
              <a:lumMod val="75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i="0" kern="1200">
          <a:solidFill>
            <a:schemeClr val="bg1">
              <a:lumMod val="75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0" kern="1200">
          <a:solidFill>
            <a:schemeClr val="bg1">
              <a:lumMod val="75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0" kern="1200">
          <a:solidFill>
            <a:schemeClr val="bg1">
              <a:lumMod val="75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2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defede@mailbox.sc.edu" TargetMode="External"/><Relationship Id="rId2" Type="http://schemas.openxmlformats.org/officeDocument/2006/relationships/hyperlink" Target="mailto:klmayfie@mailbox.sc.ed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4495800" cy="2057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30313C"/>
                </a:solidFill>
                <a:latin typeface="Arial" pitchFamily="34" charset="0"/>
                <a:cs typeface="Arial" pitchFamily="34" charset="0"/>
              </a:rPr>
              <a:t>2012 </a:t>
            </a:r>
            <a:r>
              <a:rPr lang="en-US" sz="2400" b="1" cap="none" dirty="0" smtClean="0">
                <a:solidFill>
                  <a:srgbClr val="30313C"/>
                </a:solidFill>
                <a:latin typeface="Arial" pitchFamily="34" charset="0"/>
                <a:cs typeface="Arial" pitchFamily="34" charset="0"/>
              </a:rPr>
              <a:t>Medicaid Transportation Provider</a:t>
            </a:r>
            <a:br>
              <a:rPr lang="en-US" sz="2400" b="1" cap="none" dirty="0" smtClean="0">
                <a:solidFill>
                  <a:srgbClr val="30313C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cap="none" dirty="0" smtClean="0">
                <a:solidFill>
                  <a:srgbClr val="30313C"/>
                </a:solidFill>
                <a:latin typeface="Arial" pitchFamily="34" charset="0"/>
                <a:cs typeface="Arial" pitchFamily="34" charset="0"/>
              </a:rPr>
              <a:t>Survey Results</a:t>
            </a:r>
            <a:br>
              <a:rPr lang="en-US" sz="3200" b="1" cap="none" dirty="0" smtClean="0">
                <a:solidFill>
                  <a:srgbClr val="30313C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30313C"/>
                </a:solidFill>
              </a:rPr>
              <a:t/>
            </a:r>
            <a:br>
              <a:rPr lang="en-US" dirty="0">
                <a:solidFill>
                  <a:srgbClr val="30313C"/>
                </a:solidFill>
              </a:rPr>
            </a:br>
            <a:r>
              <a:rPr lang="en-US" sz="2400" b="0" dirty="0" smtClean="0">
                <a:solidFill>
                  <a:srgbClr val="30313C"/>
                </a:solidFill>
              </a:rPr>
              <a:t>December 2012</a:t>
            </a:r>
            <a:endParaRPr lang="en-US" sz="2400" b="0" cap="none" dirty="0">
              <a:solidFill>
                <a:srgbClr val="30313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4109700"/>
            <a:ext cx="6172200" cy="1447800"/>
          </a:xfrm>
        </p:spPr>
        <p:txBody>
          <a:bodyPr>
            <a:noAutofit/>
          </a:bodyPr>
          <a:lstStyle/>
          <a:p>
            <a:pPr marL="0" indent="0">
              <a:lnSpc>
                <a:spcPts val="1700"/>
              </a:lnSpc>
              <a:buNone/>
            </a:pPr>
            <a:r>
              <a:rPr lang="en-US" b="1" i="0" dirty="0" smtClean="0">
                <a:latin typeface="Calibri" pitchFamily="34" charset="0"/>
              </a:rPr>
              <a:t>Kathy Mayfield Smith, MA, MBA</a:t>
            </a:r>
          </a:p>
          <a:p>
            <a:pPr marL="0" indent="0">
              <a:lnSpc>
                <a:spcPts val="1700"/>
              </a:lnSpc>
              <a:buNone/>
            </a:pPr>
            <a:r>
              <a:rPr lang="en-US" b="1" dirty="0"/>
              <a:t>Ana Lòpez – De Fede, PhD</a:t>
            </a:r>
          </a:p>
          <a:p>
            <a:pPr marL="0" indent="0">
              <a:lnSpc>
                <a:spcPts val="1600"/>
              </a:lnSpc>
              <a:spcBef>
                <a:spcPts val="1200"/>
              </a:spcBef>
              <a:buNone/>
            </a:pPr>
            <a:r>
              <a:rPr lang="en-US" sz="1600" i="0" dirty="0" smtClean="0">
                <a:latin typeface="Calibri" pitchFamily="34" charset="0"/>
              </a:rPr>
              <a:t>USC Institute for Families in Society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US" sz="1400" i="0" dirty="0" smtClean="0">
                <a:latin typeface="Calibri" pitchFamily="34" charset="0"/>
              </a:rPr>
              <a:t>Division of Policy and Research on Medicaid and Medicare</a:t>
            </a:r>
            <a:endParaRPr lang="en-US" sz="1400" i="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57500"/>
            <a:ext cx="2514600" cy="8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4" t="11963" r="4865"/>
          <a:stretch/>
        </p:blipFill>
        <p:spPr>
          <a:xfrm>
            <a:off x="5503491" y="0"/>
            <a:ext cx="3640509" cy="69342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304800" y="3124200"/>
            <a:ext cx="495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62263-7835-46C3-926A-82A2299626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 - Trips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458200" cy="47244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Font typeface="Courier New" pitchFamily="49" charset="0"/>
              <a:buChar char="o"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(69%) providers would prefer to make more trips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For-profits and RTAs (75%); Non-profits (52%)]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28% have about the right amount; only 2% want less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 in number of trips since February 2012</a:t>
            </a:r>
          </a:p>
          <a:p>
            <a:pPr marL="20574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31% have increased</a:t>
            </a:r>
          </a:p>
          <a:p>
            <a:pPr marL="20574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44% have decreased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3000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6002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3"/>
          <a:stretch/>
        </p:blipFill>
        <p:spPr>
          <a:xfrm>
            <a:off x="313267" y="6324600"/>
            <a:ext cx="1447800" cy="355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z="1400" smtClean="0">
                <a:latin typeface="Calibri" pitchFamily="34" charset="0"/>
              </a:rPr>
              <a:pPr algn="r"/>
              <a:t>10</a:t>
            </a:fld>
            <a:endParaRPr lang="en-US" sz="1400" dirty="0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26183"/>
              </p:ext>
            </p:extLst>
          </p:nvPr>
        </p:nvGraphicFramePr>
        <p:xfrm>
          <a:off x="880532" y="1447800"/>
          <a:ext cx="5825068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2532"/>
                <a:gridCol w="1646216"/>
                <a:gridCol w="1266320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Number of Trip </a:t>
                      </a:r>
                      <a:r>
                        <a:rPr lang="en-US" sz="1600" dirty="0">
                          <a:effectLst/>
                        </a:rPr>
                        <a:t>Made per day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Range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Weekdays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0 - 197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Saturday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0 - 197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Sunday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0 - 60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990600"/>
            <a:ext cx="6172200" cy="142341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66416"/>
            <a:ext cx="3581400" cy="3250182"/>
          </a:xfrm>
        </p:spPr>
        <p:txBody>
          <a:bodyPr wrap="none" rIns="274320">
            <a:normAutofit/>
          </a:bodyPr>
          <a:lstStyle/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mtClean="0">
                <a:latin typeface="Calibri" pitchFamily="34" charset="0"/>
              </a:rPr>
              <a:pPr algn="r"/>
              <a:t>11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r="5020"/>
          <a:stretch/>
        </p:blipFill>
        <p:spPr>
          <a:xfrm>
            <a:off x="4732866" y="2590799"/>
            <a:ext cx="36640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and Satisfaction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458200" cy="4724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your business/organization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providers (67%) expect business to expand in next 5 years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Feelings about quality of participation in Medicaid NEMT varies with 37% indicating it has remained stable; 33% indicating it has declined and 29%  indicating it has improved 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Single biggest threat to business:  low reimbursements and higher operating costs (22), lack of trips (15)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Current broker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Less than half (39%)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believe services for consumers have improved</a:t>
            </a:r>
          </a:p>
          <a:p>
            <a:pPr marL="1828800" lvl="3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 problems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include: lack of consumer choice of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provider (11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poor communication (7),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lower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availability of providers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(7), missed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appointments (5), long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waits to be picked up, don’t schedule trips with less than 3 days notice even if resources available,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scheduling problems such as mix-ups and no standing orders (5),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technology problems (use of faxes, phone system complicated for seniors)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828800" lvl="3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 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improvements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include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On-time performance (7), level of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accountability of providers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better (4),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higher safety standards (3),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educating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consumers on policy and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procedures (2), allows scheduling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appointments in advance, more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organized (2)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3"/>
          <a:stretch/>
        </p:blipFill>
        <p:spPr>
          <a:xfrm>
            <a:off x="313267" y="6324600"/>
            <a:ext cx="1447800" cy="355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z="1400" smtClean="0">
                <a:latin typeface="Calibri" pitchFamily="34" charset="0"/>
              </a:rPr>
              <a:pPr algn="r"/>
              <a:t>12</a:t>
            </a:fld>
            <a:endParaRPr lang="en-US" sz="14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" y="4546808"/>
            <a:ext cx="1134533" cy="17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Experience and Satisfaction </a:t>
            </a:r>
            <a:br>
              <a:rPr lang="en-US" dirty="0" smtClean="0"/>
            </a:br>
            <a:r>
              <a:rPr lang="en-US" dirty="0" smtClean="0"/>
              <a:t>	Current broker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458200" cy="472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3"/>
          <a:stretch/>
        </p:blipFill>
        <p:spPr>
          <a:xfrm>
            <a:off x="313267" y="6324600"/>
            <a:ext cx="1447800" cy="355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z="1400" smtClean="0">
                <a:latin typeface="Calibri" pitchFamily="34" charset="0"/>
              </a:rPr>
              <a:pPr algn="r"/>
              <a:t>13</a:t>
            </a:fld>
            <a:endParaRPr lang="en-US" sz="14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67" y="0"/>
            <a:ext cx="1134533" cy="170159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578065"/>
              </p:ext>
            </p:extLst>
          </p:nvPr>
        </p:nvGraphicFramePr>
        <p:xfrm>
          <a:off x="457200" y="1371600"/>
          <a:ext cx="7230534" cy="4764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5134"/>
                <a:gridCol w="5105400"/>
              </a:tblGrid>
              <a:tr h="36198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Almost two-thirds (62%) believe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services have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 improved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providers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2" marR="56322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2" marR="56322" marT="0" marB="0"/>
                </a:tc>
              </a:tr>
              <a:tr h="361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Most Common Positives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2" marR="56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Most Common Problems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2" marR="56322" marT="0" marB="0"/>
                </a:tc>
              </a:tr>
              <a:tr h="3829013">
                <a:tc>
                  <a:txBody>
                    <a:bodyPr/>
                    <a:lstStyle/>
                    <a:p>
                      <a:pPr marL="182880" marR="0" lvl="0" indent="-182880" defTabSz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" algn="l"/>
                        </a:tabLs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</a:rPr>
                        <a:t>Work with provider to deliver quality 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service (8);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effectLst/>
                        </a:rPr>
                        <a:t> e.g., m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onitoring - broker visits sites and grades providers, more driver training 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82880" marR="0" lvl="0" indent="-182880" defTabSz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" algn="l"/>
                        </a:tabLst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Get paid on time (3)</a:t>
                      </a:r>
                    </a:p>
                    <a:p>
                      <a:pPr marL="182880" marR="0" lvl="0" indent="-182880" defTabSz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" algn="l"/>
                        </a:tabLst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Electronic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</a:rPr>
                        <a:t>billing and web 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portal (2) 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82880" marR="0" lvl="0" indent="-182880" algn="l" defTabSz="1828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91440" algn="l"/>
                        </a:tabLst>
                        <a:defRPr/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Ability to get answers quickly (2)</a:t>
                      </a:r>
                    </a:p>
                    <a:p>
                      <a:pPr marL="182880" marR="0" lvl="0" indent="-182880" defTabSz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" algn="l"/>
                        </a:tabLst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Increased business (2)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2" marR="5632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Lower </a:t>
                      </a:r>
                      <a:r>
                        <a:rPr lang="en-US" sz="1300" dirty="0" smtClean="0">
                          <a:effectLst/>
                        </a:rPr>
                        <a:t>rates (16), </a:t>
                      </a:r>
                      <a:r>
                        <a:rPr lang="en-US" sz="1300" dirty="0">
                          <a:effectLst/>
                        </a:rPr>
                        <a:t>but higher </a:t>
                      </a:r>
                      <a:r>
                        <a:rPr lang="en-US" sz="1300" dirty="0" smtClean="0">
                          <a:effectLst/>
                        </a:rPr>
                        <a:t>expectations (6) </a:t>
                      </a:r>
                      <a:r>
                        <a:rPr lang="en-US" sz="1300" dirty="0">
                          <a:effectLst/>
                        </a:rPr>
                        <a:t>and increased </a:t>
                      </a:r>
                      <a:r>
                        <a:rPr lang="en-US" sz="1300" dirty="0" smtClean="0">
                          <a:effectLst/>
                        </a:rPr>
                        <a:t>costs, i.e</a:t>
                      </a:r>
                      <a:r>
                        <a:rPr lang="en-US" sz="1300" dirty="0">
                          <a:effectLst/>
                        </a:rPr>
                        <a:t>., insurance and </a:t>
                      </a:r>
                      <a:r>
                        <a:rPr lang="en-US" sz="1300" dirty="0" smtClean="0">
                          <a:effectLst/>
                        </a:rPr>
                        <a:t>gas (8)</a:t>
                      </a:r>
                      <a:endParaRPr lang="en-US" sz="13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</a:rPr>
                        <a:t>Reduced</a:t>
                      </a:r>
                      <a:r>
                        <a:rPr lang="en-US" sz="1300" baseline="0" dirty="0" smtClean="0">
                          <a:effectLst/>
                        </a:rPr>
                        <a:t> or p</a:t>
                      </a:r>
                      <a:r>
                        <a:rPr lang="en-US" sz="1300" dirty="0" smtClean="0">
                          <a:effectLst/>
                        </a:rPr>
                        <a:t>oor </a:t>
                      </a:r>
                      <a:r>
                        <a:rPr lang="en-US" sz="1300" dirty="0">
                          <a:effectLst/>
                        </a:rPr>
                        <a:t>communication </a:t>
                      </a:r>
                      <a:r>
                        <a:rPr lang="en-US" sz="1300" dirty="0" smtClean="0">
                          <a:effectLst/>
                        </a:rPr>
                        <a:t>(9), e.g</a:t>
                      </a:r>
                      <a:r>
                        <a:rPr lang="en-US" sz="1300" dirty="0">
                          <a:effectLst/>
                        </a:rPr>
                        <a:t>., </a:t>
                      </a:r>
                      <a:r>
                        <a:rPr lang="en-US" sz="1300" dirty="0" smtClean="0">
                          <a:effectLst/>
                        </a:rPr>
                        <a:t>slow to return calls,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difficult </a:t>
                      </a:r>
                      <a:r>
                        <a:rPr lang="en-US" sz="1300" dirty="0">
                          <a:effectLst/>
                        </a:rPr>
                        <a:t>to get management on phone, </a:t>
                      </a:r>
                      <a:r>
                        <a:rPr lang="en-US" sz="1300" baseline="0" dirty="0" smtClean="0">
                          <a:effectLst/>
                        </a:rPr>
                        <a:t>back &amp; forth confusion</a:t>
                      </a:r>
                      <a:endParaRPr lang="en-US" sz="13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Unprofessional staff </a:t>
                      </a:r>
                      <a:r>
                        <a:rPr lang="en-US" sz="1300" dirty="0" smtClean="0">
                          <a:effectLst/>
                        </a:rPr>
                        <a:t> (5)- </a:t>
                      </a:r>
                      <a:r>
                        <a:rPr lang="en-US" sz="1300" dirty="0">
                          <a:effectLst/>
                        </a:rPr>
                        <a:t>faxed information lost or not entered correctly, wrong phone # or address of </a:t>
                      </a:r>
                      <a:r>
                        <a:rPr lang="en-US" sz="1300" dirty="0" smtClean="0">
                          <a:effectLst/>
                        </a:rPr>
                        <a:t>consumer,</a:t>
                      </a:r>
                      <a:r>
                        <a:rPr lang="en-US" sz="1300" baseline="0" dirty="0" smtClean="0">
                          <a:effectLst/>
                        </a:rPr>
                        <a:t> rude</a:t>
                      </a:r>
                      <a:endParaRPr lang="en-US" sz="13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Poor technology </a:t>
                      </a:r>
                      <a:r>
                        <a:rPr lang="en-US" sz="1300" dirty="0" smtClean="0">
                          <a:effectLst/>
                        </a:rPr>
                        <a:t> (4)- </a:t>
                      </a:r>
                      <a:r>
                        <a:rPr lang="en-US" sz="1300" dirty="0">
                          <a:effectLst/>
                        </a:rPr>
                        <a:t>e.g., fax trip schedules rather than </a:t>
                      </a:r>
                      <a:r>
                        <a:rPr lang="en-US" sz="1300" dirty="0" smtClean="0">
                          <a:effectLst/>
                        </a:rPr>
                        <a:t>online </a:t>
                      </a:r>
                      <a:endParaRPr lang="en-US" sz="13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Less cost effective </a:t>
                      </a:r>
                      <a:r>
                        <a:rPr lang="en-US" sz="1300" dirty="0" smtClean="0">
                          <a:effectLst/>
                        </a:rPr>
                        <a:t>(7)- </a:t>
                      </a:r>
                      <a:r>
                        <a:rPr lang="en-US" sz="1300" dirty="0">
                          <a:effectLst/>
                        </a:rPr>
                        <a:t>don’t coordinate rides so provider can transport more than one person to same location, require previously local providers to go outside service area – up to 80 miles for pick-up, out-of-county providers transport to my area when I am available), don’t pay for “deadhead” miles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No consumer choice </a:t>
                      </a:r>
                      <a:r>
                        <a:rPr lang="en-US" sz="1300" dirty="0" smtClean="0">
                          <a:effectLst/>
                        </a:rPr>
                        <a:t>(3) – e.g., previously </a:t>
                      </a:r>
                      <a:r>
                        <a:rPr lang="en-US" sz="1300" dirty="0">
                          <a:effectLst/>
                        </a:rPr>
                        <a:t>regular consumers who request my company no longer get assigned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Assignment inequities </a:t>
                      </a:r>
                      <a:r>
                        <a:rPr lang="en-US" sz="1300" dirty="0" smtClean="0">
                          <a:effectLst/>
                        </a:rPr>
                        <a:t>(3)– </a:t>
                      </a:r>
                      <a:r>
                        <a:rPr lang="en-US" sz="1300" dirty="0">
                          <a:effectLst/>
                        </a:rPr>
                        <a:t>appear to assign more trips to “favorite </a:t>
                      </a:r>
                      <a:r>
                        <a:rPr lang="en-US" sz="1300" dirty="0" smtClean="0">
                          <a:effectLst/>
                        </a:rPr>
                        <a:t>providers,”  </a:t>
                      </a:r>
                      <a:r>
                        <a:rPr lang="en-US" sz="1300" dirty="0">
                          <a:effectLst/>
                        </a:rPr>
                        <a:t>blame computer </a:t>
                      </a:r>
                      <a:r>
                        <a:rPr lang="en-US" sz="1300" dirty="0" smtClean="0">
                          <a:effectLst/>
                        </a:rPr>
                        <a:t>glitches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Paid less frequently</a:t>
                      </a:r>
                      <a:r>
                        <a:rPr lang="en-US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2" marR="563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8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Recommendations</a:t>
            </a:r>
            <a:br>
              <a:rPr lang="en-US" dirty="0" smtClean="0"/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Changes to System to allow provider success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93375607"/>
              </p:ext>
            </p:extLst>
          </p:nvPr>
        </p:nvGraphicFramePr>
        <p:xfrm>
          <a:off x="304800" y="1371600"/>
          <a:ext cx="8458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3"/>
          <a:stretch/>
        </p:blipFill>
        <p:spPr>
          <a:xfrm>
            <a:off x="313267" y="6324600"/>
            <a:ext cx="1447800" cy="355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z="1400" smtClean="0">
                <a:latin typeface="Calibri" pitchFamily="34" charset="0"/>
              </a:rPr>
              <a:pPr algn="r"/>
              <a:t>14</a:t>
            </a:fld>
            <a:endParaRPr lang="en-US" sz="14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67" y="0"/>
            <a:ext cx="1134533" cy="17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Recommendations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Swapping Role 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with 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Broker 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30313C"/>
                </a:solidFill>
                <a:cs typeface="Arial" pitchFamily="34" charset="0"/>
              </a:rPr>
              <a:t>120 responses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67" y="1447800"/>
            <a:ext cx="8458200" cy="42672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900"/>
              </a:spcAft>
            </a:pPr>
            <a:r>
              <a:rPr lang="en-US" sz="3400" dirty="0">
                <a:latin typeface="Arial" pitchFamily="34" charset="0"/>
                <a:cs typeface="Arial" pitchFamily="34" charset="0"/>
              </a:rPr>
              <a:t>Improve Operational Efficiency (N =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45)</a:t>
            </a:r>
            <a:endParaRPr lang="en-US" sz="3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300" u="sng" dirty="0" smtClean="0">
                <a:latin typeface="Arial" pitchFamily="34" charset="0"/>
                <a:cs typeface="Arial" pitchFamily="34" charset="0"/>
              </a:rPr>
              <a:t>Scheduling/Coordination of trips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(#1 recommendation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) -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coordinate by zip code, facility and distance to allow multi-loading, book local trips with local providers first, allow 30 day advance scheduling and provider to see;  allow scheduling within 3 days if providers can do; get rid of or be flexible with pick-up times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300" u="sng" dirty="0" smtClean="0">
                <a:latin typeface="Arial" pitchFamily="34" charset="0"/>
                <a:cs typeface="Arial" pitchFamily="34" charset="0"/>
              </a:rPr>
              <a:t>Administrative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- minimize paperwork, more assistance in learning procedures, easier process to get drivers/EMTs approved, consolidate inspections (1 company’s busses inspected by 3 agencies last spring); create better billing system, reduce paperwork, problems with fax machine</a:t>
            </a: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300" u="sng" dirty="0" smtClean="0">
                <a:latin typeface="Arial" pitchFamily="34" charset="0"/>
                <a:cs typeface="Arial" pitchFamily="34" charset="0"/>
              </a:rPr>
              <a:t>Improve/better </a:t>
            </a:r>
            <a:r>
              <a:rPr lang="en-US" sz="2300" u="sng" dirty="0">
                <a:latin typeface="Arial" pitchFamily="34" charset="0"/>
                <a:cs typeface="Arial" pitchFamily="34" charset="0"/>
              </a:rPr>
              <a:t>use of technology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– use better technology for scheduling; system to allow providers to select trips 30 days in advance; interactive website so providers can posts trips and pickup trips others cannot service; and re-implement system that allows exchange between providers and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transporters</a:t>
            </a:r>
            <a:endParaRPr lang="en-US" sz="2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300" u="sng" dirty="0">
                <a:latin typeface="Arial" pitchFamily="34" charset="0"/>
                <a:cs typeface="Arial" pitchFamily="34" charset="0"/>
              </a:rPr>
              <a:t>Education of staff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– train on service area (maps/locations in relation to provider and facility), customers’ needs; provider capacity/ability; have a route manager trained in efficient route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management;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train on good customer service (e.g., phone etiquette, rudeness) </a:t>
            </a:r>
            <a:endParaRPr lang="en-US" sz="2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3"/>
          <a:stretch/>
        </p:blipFill>
        <p:spPr>
          <a:xfrm>
            <a:off x="313267" y="6324600"/>
            <a:ext cx="1447800" cy="355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z="1400" smtClean="0">
                <a:latin typeface="Calibri" pitchFamily="34" charset="0"/>
              </a:rPr>
              <a:pPr algn="r"/>
              <a:t>15</a:t>
            </a:fld>
            <a:endParaRPr lang="en-US" sz="14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67" y="0"/>
            <a:ext cx="1134533" cy="17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Recommendations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Swapping Role 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with 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Broker 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30313C"/>
                </a:solidFill>
                <a:cs typeface="Arial" pitchFamily="34" charset="0"/>
              </a:rPr>
              <a:t>120 responses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67" y="1447800"/>
            <a:ext cx="8458200" cy="47244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latin typeface="Arial" pitchFamily="34" charset="0"/>
                <a:cs typeface="Arial" pitchFamily="34" charset="0"/>
              </a:rPr>
              <a:t>Improve Reimbursements/rate (N = 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25)</a:t>
            </a:r>
            <a:endParaRPr lang="en-US" sz="8000" dirty="0">
              <a:latin typeface="Arial" pitchFamily="34" charset="0"/>
              <a:cs typeface="Arial" pitchFamily="34" charset="0"/>
            </a:endParaRP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  <a:tabLst>
                <a:tab pos="274320" algn="l"/>
              </a:tabLst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Timeliness – pay providers weekly</a:t>
            </a: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  <a:tabLst>
                <a:tab pos="274320" algn="l"/>
              </a:tabLst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Competitive rates/cost of operations adjustments </a:t>
            </a:r>
            <a:r>
              <a:rPr lang="en-US" sz="5600" dirty="0" smtClean="0">
                <a:latin typeface="Arial" pitchFamily="34" charset="0"/>
                <a:cs typeface="Arial" pitchFamily="34" charset="0"/>
              </a:rPr>
              <a:t>–cost 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of “decent” drivers, increased fuel, insurance </a:t>
            </a: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  <a:tabLst>
                <a:tab pos="274320" algn="l"/>
              </a:tabLst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Rate equity across providers – </a:t>
            </a:r>
            <a:r>
              <a:rPr lang="en-US" sz="5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favoritism;” distribute trips </a:t>
            </a:r>
            <a:r>
              <a:rPr lang="en-US" sz="5600" dirty="0" smtClean="0">
                <a:latin typeface="Arial" pitchFamily="34" charset="0"/>
                <a:cs typeface="Arial" pitchFamily="34" charset="0"/>
              </a:rPr>
              <a:t>fairly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5600" dirty="0" smtClean="0">
                <a:latin typeface="Arial" pitchFamily="34" charset="0"/>
                <a:cs typeface="Arial" pitchFamily="34" charset="0"/>
              </a:rPr>
              <a:t> equal pay 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for same trips</a:t>
            </a: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  <a:tabLst>
                <a:tab pos="274320" algn="l"/>
              </a:tabLst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Pay for “no shows” and “deadhead miles” – trips are longer, less </a:t>
            </a:r>
            <a:r>
              <a:rPr lang="en-US" sz="5600" dirty="0" smtClean="0">
                <a:latin typeface="Arial" pitchFamily="34" charset="0"/>
                <a:cs typeface="Arial" pitchFamily="34" charset="0"/>
              </a:rPr>
              <a:t>multi-loading 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of riders</a:t>
            </a: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  <a:tabLst>
                <a:tab pos="274320" algn="l"/>
              </a:tabLst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Provide loans/incentives to providers who perform well to help develop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8000" dirty="0">
                <a:latin typeface="Arial" pitchFamily="34" charset="0"/>
                <a:cs typeface="Arial" pitchFamily="34" charset="0"/>
              </a:rPr>
              <a:t>Improve relations/communication with providers (N = 23)</a:t>
            </a: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Build better relationship with providers – consider providers as partners, not “work horses”</a:t>
            </a: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Designate a service representative for providers – increase availability, responsiveness</a:t>
            </a: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Timely notice of procedural changes – communicate between quarterly meetings</a:t>
            </a: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Meet with providers to get input, discuss their needs and know them and their capabilities</a:t>
            </a: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Improve customer service</a:t>
            </a: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Have independent organization address complaints between providers and broker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  </a:t>
            </a:r>
          </a:p>
          <a:p>
            <a:r>
              <a:rPr lang="en-US" sz="8000" dirty="0">
                <a:latin typeface="Arial" pitchFamily="34" charset="0"/>
                <a:cs typeface="Arial" pitchFamily="34" charset="0"/>
              </a:rPr>
              <a:t>Customer care (N = 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21)</a:t>
            </a:r>
            <a:endParaRPr lang="en-US" sz="8000" dirty="0">
              <a:latin typeface="Arial" pitchFamily="34" charset="0"/>
              <a:cs typeface="Arial" pitchFamily="34" charset="0"/>
            </a:endParaRP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Allow consumer choice of providers</a:t>
            </a: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Hold consumer accountable for “no shows”</a:t>
            </a: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Verify phone and address of </a:t>
            </a:r>
            <a:r>
              <a:rPr lang="en-US" sz="5600" dirty="0" smtClean="0">
                <a:latin typeface="Arial" pitchFamily="34" charset="0"/>
                <a:cs typeface="Arial" pitchFamily="34" charset="0"/>
              </a:rPr>
              <a:t>consumer</a:t>
            </a:r>
            <a:endParaRPr lang="en-US" sz="5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3"/>
          <a:stretch/>
        </p:blipFill>
        <p:spPr>
          <a:xfrm>
            <a:off x="313267" y="6324600"/>
            <a:ext cx="1447800" cy="355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z="1400" smtClean="0">
                <a:latin typeface="Calibri" pitchFamily="34" charset="0"/>
              </a:rPr>
              <a:pPr algn="r"/>
              <a:t>16</a:t>
            </a:fld>
            <a:endParaRPr lang="en-US" sz="14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65" y="4572000"/>
            <a:ext cx="1134533" cy="17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066800"/>
          </a:xfrm>
        </p:spPr>
        <p:txBody>
          <a:bodyPr/>
          <a:lstStyle/>
          <a:p>
            <a:r>
              <a:rPr lang="en-US" dirty="0" smtClean="0"/>
              <a:t>Recommendations</a:t>
            </a:r>
            <a:br>
              <a:rPr lang="en-US" dirty="0" smtClean="0"/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Swapping Role with 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SCDHHS (N </a:t>
            </a:r>
            <a:r>
              <a:rPr lang="en-US" dirty="0" smtClean="0">
                <a:solidFill>
                  <a:srgbClr val="30313C"/>
                </a:solidFill>
                <a:cs typeface="Arial" pitchFamily="34" charset="0"/>
              </a:rPr>
              <a:t>= 79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458200" cy="472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Changes to Brokerage System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Eliminate broker and return to DHHS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 standards for broker (e.g., timely notification to providers, equal pay for same service, timely reimbursement of providers, extended hours for provider assistance after hours)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 broker and hold 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accountable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Ensure all transportation is under broker system including Councils on Aging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Hire more field agents to monitor transportation providers behavior and compliance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Allow DHEC EMS to oversee ambulances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Revisit report cards – a lot of the information does not reflect provider work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Permit background check conducted by other state agencies (e.g., DSS child care, foster parents) to be used for transportation  </a:t>
            </a: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Communication with providers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input from providers – 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survey is good 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start, meet with providers (without broker) 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regularly</a:t>
            </a:r>
          </a:p>
          <a:p>
            <a:pPr marL="22860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Facilitate meeting of broker and providers to collectively find ways to improve efficiency/quality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3"/>
          <a:stretch/>
        </p:blipFill>
        <p:spPr>
          <a:xfrm>
            <a:off x="313267" y="6324600"/>
            <a:ext cx="1447800" cy="355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z="1400" smtClean="0">
                <a:latin typeface="Calibri" pitchFamily="34" charset="0"/>
              </a:rPr>
              <a:pPr algn="r"/>
              <a:t>17</a:t>
            </a:fld>
            <a:endParaRPr lang="en-US" sz="14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67" y="0"/>
            <a:ext cx="1134533" cy="17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066800"/>
          </a:xfrm>
        </p:spPr>
        <p:txBody>
          <a:bodyPr/>
          <a:lstStyle/>
          <a:p>
            <a:r>
              <a:rPr lang="en-US" dirty="0" smtClean="0"/>
              <a:t>Recommendations</a:t>
            </a:r>
            <a:br>
              <a:rPr lang="en-US" dirty="0" smtClean="0"/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Swapping Role with 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SCDHHS (N = </a:t>
            </a:r>
            <a:r>
              <a:rPr lang="en-US" dirty="0" smtClean="0">
                <a:solidFill>
                  <a:srgbClr val="30313C"/>
                </a:solidFill>
                <a:cs typeface="Arial" pitchFamily="34" charset="0"/>
              </a:rPr>
              <a:t>79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458200" cy="472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Reimbursement rates 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 pay for performance incentives with input from providers to support improved quality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 minimum rate that supports safe operations – Assist providers to negotiate COL adjustments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Permit multiple transporters a day for transportation (e.g., parent transports to treatment; facility transports home)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Consumer Care 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consumer input and opinions to gather more than just 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complaints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a hotline to make transportation more accessible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a ride reservation and “Where’s My Ride?” number that remains the same when brokers change to avoid confusion for consumer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3"/>
          <a:stretch/>
        </p:blipFill>
        <p:spPr>
          <a:xfrm>
            <a:off x="313267" y="6324600"/>
            <a:ext cx="1447800" cy="355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z="1400" smtClean="0">
                <a:latin typeface="Calibri" pitchFamily="34" charset="0"/>
              </a:rPr>
              <a:pPr algn="r"/>
              <a:t>18</a:t>
            </a:fld>
            <a:endParaRPr lang="en-US" sz="14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67" y="0"/>
            <a:ext cx="1134533" cy="17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 - 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Swapping Role</a:t>
            </a:r>
            <a:br>
              <a:rPr lang="en-US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with 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a Medicaid provider/facility (</a:t>
            </a:r>
            <a:r>
              <a:rPr lang="en-US" dirty="0" smtClean="0">
                <a:solidFill>
                  <a:srgbClr val="30313C"/>
                </a:solidFill>
                <a:cs typeface="Arial" pitchFamily="34" charset="0"/>
              </a:rPr>
              <a:t>N = 66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67" y="1371600"/>
            <a:ext cx="8458200" cy="472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Consumer Care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Communicate with transportation provider to address issues before complaining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Push for choice of provider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Ensure broker has updated information on member 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See patients at scheduled time (especially dialysis)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Nursing/rehabilitation facilities have members ready on time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Exhibit patience for unforeseen events (e.g., trains)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Operations - cost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efficiencies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 to schedule more Medicaid patients during same hours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Schedule of standing orders and notify broker when patient no longer comes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facility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Train staff on Medicaid transportation procedures and how transportation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providers operate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3"/>
          <a:stretch/>
        </p:blipFill>
        <p:spPr>
          <a:xfrm>
            <a:off x="313267" y="6324600"/>
            <a:ext cx="1447800" cy="355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z="1400" smtClean="0">
                <a:latin typeface="Calibri" pitchFamily="34" charset="0"/>
              </a:rPr>
              <a:pPr algn="r"/>
              <a:t>19</a:t>
            </a:fld>
            <a:endParaRPr lang="en-US" sz="14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66" y="4572000"/>
            <a:ext cx="1134533" cy="17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mtClean="0">
                <a:latin typeface="Calibri" pitchFamily="34" charset="0"/>
              </a:rPr>
              <a:pPr algn="r"/>
              <a:t>2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14" r="2448"/>
          <a:stretch/>
        </p:blipFill>
        <p:spPr>
          <a:xfrm>
            <a:off x="4715933" y="2590799"/>
            <a:ext cx="3681032" cy="324273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1248" y="990600"/>
            <a:ext cx="6172200" cy="1423416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66416"/>
            <a:ext cx="3581400" cy="3250182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657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Contact: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b="1" dirty="0" smtClean="0">
                <a:latin typeface="+mn-lt"/>
              </a:rPr>
              <a:t>Kathy Mayfield-Smith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777-0930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  <a:hlinkClick r:id="rId2"/>
              </a:rPr>
              <a:t>klmayfie@mailbox.sc.edu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700" b="1" dirty="0">
                <a:latin typeface="Candara" pitchFamily="34" charset="0"/>
              </a:rPr>
              <a:t>Ana Lopez-De Fede, PhD</a:t>
            </a:r>
            <a:r>
              <a:rPr lang="en-US" sz="2700" dirty="0">
                <a:latin typeface="Candara" pitchFamily="34" charset="0"/>
              </a:rPr>
              <a:t/>
            </a:r>
            <a:br>
              <a:rPr lang="en-US" sz="2700" dirty="0">
                <a:latin typeface="Candara" pitchFamily="34" charset="0"/>
              </a:rPr>
            </a:br>
            <a:r>
              <a:rPr lang="en-US" sz="2700" dirty="0">
                <a:latin typeface="Candara" pitchFamily="34" charset="0"/>
              </a:rPr>
              <a:t>777-5789</a:t>
            </a:r>
            <a:br>
              <a:rPr lang="en-US" sz="2700" dirty="0">
                <a:latin typeface="Candara" pitchFamily="34" charset="0"/>
              </a:rPr>
            </a:br>
            <a:r>
              <a:rPr lang="en-US" sz="2700" dirty="0">
                <a:latin typeface="Candara" pitchFamily="34" charset="0"/>
                <a:hlinkClick r:id="rId3"/>
              </a:rPr>
              <a:t>adefede@mailbox.sc.edu</a:t>
            </a:r>
            <a:r>
              <a:rPr lang="en-US" sz="2700" dirty="0">
                <a:latin typeface="Candara" pitchFamily="34" charset="0"/>
              </a:rPr>
              <a:t/>
            </a:r>
            <a:br>
              <a:rPr lang="en-US" sz="2700" dirty="0">
                <a:latin typeface="Candara" pitchFamily="34" charset="0"/>
              </a:rPr>
            </a:br>
            <a:r>
              <a:rPr lang="en-US" sz="2700" dirty="0">
                <a:latin typeface="Candara" pitchFamily="34" charset="0"/>
              </a:rPr>
              <a:t>ifs.sc.edu/PRMM</a:t>
            </a:r>
            <a:br>
              <a:rPr lang="en-US" sz="2700" dirty="0">
                <a:latin typeface="Candara" pitchFamily="34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Image credits: </a:t>
            </a:r>
            <a:r>
              <a:rPr lang="en-US" sz="1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© </a:t>
            </a:r>
            <a:r>
              <a:rPr lang="en-US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Pamelajane, © Scantynebula | dreamstime.com</a:t>
            </a:r>
            <a:endParaRPr lang="en-US" sz="12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72400" y="6268852"/>
            <a:ext cx="990600" cy="373729"/>
          </a:xfrm>
          <a:prstGeom prst="rect">
            <a:avLst/>
          </a:prstGeom>
        </p:spPr>
        <p:txBody>
          <a:bodyPr/>
          <a:lstStyle/>
          <a:p>
            <a:pPr algn="r"/>
            <a:fld id="{76A359E3-1556-4651-8829-B3C0249BBF2A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908832"/>
            <a:ext cx="3085532" cy="10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458200" cy="4724400"/>
          </a:xfrm>
        </p:spPr>
        <p:txBody>
          <a:bodyPr/>
          <a:lstStyle/>
          <a:p>
            <a:pPr marL="457200" indent="-457200">
              <a:spcBef>
                <a:spcPts val="240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Conduct a survey of SCDHHS Non-Emergency Medical Transportation (NEMT) Providers to:</a:t>
            </a:r>
          </a:p>
          <a:p>
            <a:pPr marL="1828800" lvl="3" indent="-457200">
              <a:spcBef>
                <a:spcPts val="1200"/>
              </a:spcBef>
              <a:spcAft>
                <a:spcPts val="2400"/>
              </a:spcAft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Assess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state of NEMT provider network</a:t>
            </a:r>
          </a:p>
          <a:p>
            <a:pPr marL="1828800" lvl="3" indent="-457200">
              <a:spcBef>
                <a:spcPts val="1200"/>
              </a:spcBef>
              <a:spcAft>
                <a:spcPts val="2400"/>
              </a:spcAft>
              <a:buFont typeface="Courier New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Assess provider experience and satisfaction</a:t>
            </a:r>
          </a:p>
          <a:p>
            <a:pPr marL="1828800" lvl="3" indent="-457200">
              <a:spcBef>
                <a:spcPts val="1200"/>
              </a:spcBef>
              <a:spcAft>
                <a:spcPts val="2400"/>
              </a:spcAft>
              <a:buFont typeface="Courier New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Gather input and recommendations for improvement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3"/>
          <a:stretch/>
        </p:blipFill>
        <p:spPr>
          <a:xfrm>
            <a:off x="313267" y="6324600"/>
            <a:ext cx="1447800" cy="355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z="1400" smtClean="0">
                <a:latin typeface="Calibri" pitchFamily="34" charset="0"/>
              </a:rPr>
              <a:pPr algn="r"/>
              <a:t>3</a:t>
            </a:fld>
            <a:endParaRPr lang="en-US" sz="14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4572000"/>
            <a:ext cx="111773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990600"/>
            <a:ext cx="6172200" cy="1423416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66416"/>
            <a:ext cx="3581400" cy="3250182"/>
          </a:xfrm>
        </p:spPr>
        <p:txBody>
          <a:bodyPr wrap="none" rIns="274320">
            <a:normAutofit/>
          </a:bodyPr>
          <a:lstStyle/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mtClean="0">
                <a:latin typeface="Calibri" pitchFamily="34" charset="0"/>
              </a:rPr>
              <a:pPr algn="r"/>
              <a:t>4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r="5020"/>
          <a:stretch/>
        </p:blipFill>
        <p:spPr>
          <a:xfrm>
            <a:off x="4732866" y="2590799"/>
            <a:ext cx="36640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and Data Collection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458200" cy="47244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21 Question survey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Combination standard response and open-ended questions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Population of 151 NEMT providers</a:t>
            </a:r>
          </a:p>
          <a:p>
            <a:pPr marL="1828800" indent="-457200" defTabSz="347472">
              <a:buFont typeface="Arial" pitchFamily="34" charset="0"/>
              <a:buChar char="•"/>
              <a:tabLst>
                <a:tab pos="347472" algn="l"/>
              </a:tabLst>
            </a:pPr>
            <a:r>
              <a:rPr lang="en-US" sz="3200" dirty="0" smtClean="0"/>
              <a:t>Mixed method data collection:</a:t>
            </a:r>
          </a:p>
          <a:p>
            <a:pPr marL="3086100" lvl="6" indent="-342900" defTabSz="347472">
              <a:buFont typeface="Courier New" pitchFamily="49" charset="0"/>
              <a:buChar char="o"/>
              <a:tabLst>
                <a:tab pos="347472" algn="l"/>
              </a:tabLst>
            </a:pPr>
            <a:r>
              <a:rPr lang="en-US" sz="2200" i="0" dirty="0" smtClean="0">
                <a:solidFill>
                  <a:schemeClr val="bg1"/>
                </a:solidFill>
                <a:latin typeface="Calibri" pitchFamily="34" charset="0"/>
              </a:rPr>
              <a:t>Mailed letter and survey</a:t>
            </a:r>
          </a:p>
          <a:p>
            <a:pPr marL="3086100" lvl="6" indent="-342900" defTabSz="347472">
              <a:buFont typeface="Courier New" pitchFamily="49" charset="0"/>
              <a:buChar char="o"/>
              <a:tabLst>
                <a:tab pos="347472" algn="l"/>
              </a:tabLst>
            </a:pPr>
            <a:r>
              <a:rPr lang="en-US" sz="2200" i="0" dirty="0" smtClean="0">
                <a:solidFill>
                  <a:schemeClr val="bg1"/>
                </a:solidFill>
                <a:latin typeface="Calibri" pitchFamily="34" charset="0"/>
              </a:rPr>
              <a:t>Telephone follow-up</a:t>
            </a:r>
          </a:p>
          <a:p>
            <a:pPr marL="1828800" lvl="3" indent="-457200" defTabSz="347472">
              <a:buFont typeface="Arial" pitchFamily="34" charset="0"/>
              <a:buChar char="•"/>
              <a:tabLst>
                <a:tab pos="347472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1-800# for call backs/questions</a:t>
            </a:r>
            <a:r>
              <a:rPr lang="en-US" sz="2200" dirty="0" smtClean="0"/>
              <a:t>	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3"/>
          <a:stretch/>
        </p:blipFill>
        <p:spPr>
          <a:xfrm>
            <a:off x="313267" y="6324600"/>
            <a:ext cx="1447800" cy="355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z="1400" smtClean="0">
                <a:latin typeface="Calibri" pitchFamily="34" charset="0"/>
              </a:rPr>
              <a:pPr algn="r"/>
              <a:t>5</a:t>
            </a:fld>
            <a:endParaRPr lang="en-US" sz="1400" dirty="0">
              <a:latin typeface="Calibri" pitchFamily="34" charset="0"/>
            </a:endParaRPr>
          </a:p>
        </p:txBody>
      </p:sp>
      <p:pic>
        <p:nvPicPr>
          <p:cNvPr id="1028" name="Picture 4" descr="C:\Users\sudduthd\Desktop\Desktop backup\Completed Posters_Projects_Reports_Studies_Surveys\December 2009 HEDIS CAHPS Report\Images\Adult_Preventative_AmbulatoryCa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6" r="26462"/>
          <a:stretch/>
        </p:blipFill>
        <p:spPr bwMode="auto">
          <a:xfrm>
            <a:off x="33867" y="4343400"/>
            <a:ext cx="1383874" cy="18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mtClean="0">
                <a:latin typeface="Calibri" pitchFamily="34" charset="0"/>
              </a:rPr>
              <a:pPr algn="r"/>
              <a:t>6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14" r="2448"/>
          <a:stretch/>
        </p:blipFill>
        <p:spPr>
          <a:xfrm>
            <a:off x="4715933" y="2590799"/>
            <a:ext cx="3681032" cy="324273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1248" y="990600"/>
            <a:ext cx="6172200" cy="1423416"/>
          </a:xfrm>
        </p:spPr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66416"/>
            <a:ext cx="3581400" cy="3250182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 - Provider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458200" cy="47244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95 providers completed surveys for a 63% return rate (95/151)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58% (88) continue to provide NEMT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5% (7) no longer provide NEMT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 areas range from single county to entire state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Provider types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For-profits (70%)		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Non-profits (24%)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Regional Transit Authority-RTA (2%)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Time providing NEMT</a:t>
            </a:r>
          </a:p>
          <a:p>
            <a:pPr marL="1828800" lvl="3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(64%) have provided NEMT for between 1-5 yrs.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828800" lvl="3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 number of years providing transportation is 8</a:t>
            </a:r>
          </a:p>
          <a:p>
            <a:pPr marL="1828800" lvl="3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Range is 3 months – 40 years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828800" lvl="3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(6%) have provided for less than 1 year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3"/>
          <a:stretch/>
        </p:blipFill>
        <p:spPr>
          <a:xfrm>
            <a:off x="313267" y="6324600"/>
            <a:ext cx="1447800" cy="355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z="1400" smtClean="0">
                <a:latin typeface="Calibri" pitchFamily="34" charset="0"/>
              </a:rPr>
              <a:pPr algn="r"/>
              <a:t>7</a:t>
            </a:fld>
            <a:endParaRPr lang="en-US" sz="14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4724400"/>
            <a:ext cx="101612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 - Fleet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458200" cy="47244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Providers utilize a variety of vehicles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common vehicles are accessible/ambulatory vans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 age of vehicles is about 6.5 years (&lt;1 – 16 yrs.)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3"/>
          <a:stretch/>
        </p:blipFill>
        <p:spPr>
          <a:xfrm>
            <a:off x="313267" y="6324600"/>
            <a:ext cx="1447800" cy="355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z="1400" smtClean="0">
                <a:latin typeface="Calibri" pitchFamily="34" charset="0"/>
              </a:rPr>
              <a:pPr algn="r"/>
              <a:t>8</a:t>
            </a:fld>
            <a:endParaRPr lang="en-US" sz="14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64" y="0"/>
            <a:ext cx="1117736" cy="16764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211818"/>
              </p:ext>
            </p:extLst>
          </p:nvPr>
        </p:nvGraphicFramePr>
        <p:xfrm>
          <a:off x="457200" y="1676400"/>
          <a:ext cx="7315199" cy="2133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7736"/>
                <a:gridCol w="1125415"/>
                <a:gridCol w="723481"/>
                <a:gridCol w="1286189"/>
                <a:gridCol w="803868"/>
                <a:gridCol w="723481"/>
                <a:gridCol w="1045029"/>
              </a:tblGrid>
              <a:tr h="77422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Vehicle Type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aseline="0" dirty="0" smtClean="0">
                          <a:effectLst/>
                        </a:rPr>
                        <a:t># p</a:t>
                      </a:r>
                      <a:r>
                        <a:rPr lang="en-US" sz="1200" dirty="0" smtClean="0">
                          <a:effectLst/>
                        </a:rPr>
                        <a:t>roviders with vehicles for </a:t>
                      </a:r>
                      <a:r>
                        <a:rPr lang="en-US" sz="1200" dirty="0">
                          <a:effectLst/>
                        </a:rPr>
                        <a:t>Medicaid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Total # of vehicles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u="sng" dirty="0">
                          <a:effectLst/>
                        </a:rPr>
                        <a:t>Approx. # </a:t>
                      </a:r>
                      <a:r>
                        <a:rPr lang="en-US" sz="1200" dirty="0">
                          <a:effectLst/>
                        </a:rPr>
                        <a:t>vehicles for Medicaid NEMT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Range of # of vehicles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Average Age of vehicles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Range of age of vehicles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</a:tr>
              <a:tr h="308688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Sedan, ambulatory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indent="469265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30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127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113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1 - 10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6.6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&lt;1 – 16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</a:tr>
              <a:tr h="26459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Van/bus, ambulatory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indent="469265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48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361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315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1 - 35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6.2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&lt;1 – 15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</a:tr>
              <a:tr h="521511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255520" algn="l"/>
                        </a:tabLst>
                      </a:pPr>
                      <a:r>
                        <a:rPr lang="en-US" sz="1200" dirty="0">
                          <a:effectLst/>
                        </a:rPr>
                        <a:t>Van/bus, wheelchair accessible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indent="469265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46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474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463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1 - 80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6.3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1 – 15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</a:tr>
              <a:tr h="26459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Ambulance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indent="469265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385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261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1 - 85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6.8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3 – 15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6" marR="675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 - Fleet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458200" cy="47244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Ability to replace vehicles in fleet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majority (72%) are able to replace their vehicles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For-profit (79%) and RTA (100%) providers are more comfortable in their ability to replace vehicles than non-profit (48%) providers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8% have of all major concerns about ability to maintain safety and reliability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Criteria used to replace/cycle vehicles</a:t>
            </a:r>
          </a:p>
          <a:p>
            <a:pPr marL="16002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(90%) providers use general condition of the vehicle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600200" lvl="1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Approximately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half (54%) use mileage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age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(51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%) </a:t>
            </a:r>
            <a:b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vehicle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3"/>
          <a:stretch/>
        </p:blipFill>
        <p:spPr>
          <a:xfrm>
            <a:off x="313267" y="6324600"/>
            <a:ext cx="1447800" cy="355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43162263-7835-46C3-926A-82A2299626F7}" type="slidenum">
              <a:rPr lang="en-US" sz="1400" smtClean="0">
                <a:latin typeface="Calibri" pitchFamily="34" charset="0"/>
              </a:rPr>
              <a:pPr algn="r"/>
              <a:t>9</a:t>
            </a:fld>
            <a:endParaRPr lang="en-US" sz="14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" y="4546808"/>
            <a:ext cx="1134533" cy="17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1283</TotalTime>
  <Words>1678</Words>
  <Application>Microsoft Office PowerPoint</Application>
  <PresentationFormat>On-screen Show (4:3)</PresentationFormat>
  <Paragraphs>243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Tradeshow</vt:lpstr>
      <vt:lpstr>2012 Medicaid Transportation Provider Survey Results  December 2012</vt:lpstr>
      <vt:lpstr>Background</vt:lpstr>
      <vt:lpstr>Objective</vt:lpstr>
      <vt:lpstr>Methodology</vt:lpstr>
      <vt:lpstr>Survey and Data Collection</vt:lpstr>
      <vt:lpstr>Demographics</vt:lpstr>
      <vt:lpstr>Demographics - Provider</vt:lpstr>
      <vt:lpstr>Demographics - Fleet</vt:lpstr>
      <vt:lpstr>Demographics - Fleet</vt:lpstr>
      <vt:lpstr>Demographics - Trips</vt:lpstr>
      <vt:lpstr>Results</vt:lpstr>
      <vt:lpstr>Experience and Satisfaction</vt:lpstr>
      <vt:lpstr>Experience and Satisfaction   Current broker continued</vt:lpstr>
      <vt:lpstr>Recommendations Changes to System to allow provider success </vt:lpstr>
      <vt:lpstr>Recommendations  Swapping Role with Broker (120 responses)</vt:lpstr>
      <vt:lpstr>Recommendations  Swapping Role with Broker (120 responses)</vt:lpstr>
      <vt:lpstr>Recommendations Swapping Role with SCDHHS (N = 79)</vt:lpstr>
      <vt:lpstr>Recommendations Swapping Role with SCDHHS (N = 79)</vt:lpstr>
      <vt:lpstr>Recommendations - Swapping Role  with a Medicaid provider/facility (N = 66)</vt:lpstr>
      <vt:lpstr>Contact: Kathy Mayfield-Smith 777-0930 klmayfie@mailbox.sc.edu  Ana Lopez-De Fede, PhD 777-5789 adefede@mailbox.sc.edu ifs.sc.edu/PRMM  Image credits: © Pamelajane, © Scantynebula | dreamstime.com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Non-Emergency Medical Transportation Provider Survey Results</dc:title>
  <dc:creator>Dawn Sudduth</dc:creator>
  <cp:lastModifiedBy>Kathy Mayfield-Smith</cp:lastModifiedBy>
  <cp:revision>98</cp:revision>
  <cp:lastPrinted>2013-01-09T20:56:05Z</cp:lastPrinted>
  <dcterms:created xsi:type="dcterms:W3CDTF">2012-11-26T20:25:32Z</dcterms:created>
  <dcterms:modified xsi:type="dcterms:W3CDTF">2013-01-17T13:18:58Z</dcterms:modified>
</cp:coreProperties>
</file>