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4"/>
    <p:sldMasterId id="2147483723" r:id="rId5"/>
  </p:sldMasterIdLst>
  <p:notesMasterIdLst>
    <p:notesMasterId r:id="rId39"/>
  </p:notesMasterIdLst>
  <p:sldIdLst>
    <p:sldId id="265" r:id="rId6"/>
    <p:sldId id="341" r:id="rId7"/>
    <p:sldId id="342" r:id="rId8"/>
    <p:sldId id="345" r:id="rId9"/>
    <p:sldId id="343" r:id="rId10"/>
    <p:sldId id="346" r:id="rId11"/>
    <p:sldId id="338" r:id="rId12"/>
    <p:sldId id="329" r:id="rId13"/>
    <p:sldId id="336" r:id="rId14"/>
    <p:sldId id="337" r:id="rId15"/>
    <p:sldId id="330" r:id="rId16"/>
    <p:sldId id="331" r:id="rId17"/>
    <p:sldId id="332" r:id="rId18"/>
    <p:sldId id="333" r:id="rId19"/>
    <p:sldId id="334" r:id="rId20"/>
    <p:sldId id="266" r:id="rId21"/>
    <p:sldId id="269" r:id="rId22"/>
    <p:sldId id="277" r:id="rId23"/>
    <p:sldId id="281" r:id="rId24"/>
    <p:sldId id="282" r:id="rId25"/>
    <p:sldId id="283" r:id="rId26"/>
    <p:sldId id="284" r:id="rId27"/>
    <p:sldId id="339" r:id="rId28"/>
    <p:sldId id="270" r:id="rId29"/>
    <p:sldId id="272" r:id="rId30"/>
    <p:sldId id="276" r:id="rId31"/>
    <p:sldId id="285" r:id="rId32"/>
    <p:sldId id="286" r:id="rId33"/>
    <p:sldId id="287" r:id="rId34"/>
    <p:sldId id="280" r:id="rId35"/>
    <p:sldId id="340" r:id="rId36"/>
    <p:sldId id="279" r:id="rId37"/>
    <p:sldId id="267"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665013-95CE-00B5-6DAF-39240E783686}" name="Margaret Alewine" initials="MA" userId="S::Margaret.Alewine@scdhhs.gov::9dc436c3-30da-4ab0-8ca3-986190954137" providerId="AD"/>
  <p188:author id="{D72D9DE9-23FD-6C34-5212-A7D79E4BEE78}" name="Jeff Leieritz" initials="JL" userId="S::Jeffrey.Leieritz@scdhhs.gov::a276db7a-84f5-4474-8ca4-d0eda98ccbbe" providerId="AD"/>
  <p188:author id="{7DF419F9-5AB7-F731-2A0F-C1762413D34C}" name="Ashley Miller" initials="AM" userId="S::Ashley.Miller@scdhhs.gov::43240b61-69c4-4b53-9546-4c24861e1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5"/>
    <a:srgbClr val="E27500"/>
    <a:srgbClr val="7993B7"/>
    <a:srgbClr val="007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8" autoAdjust="0"/>
    <p:restoredTop sz="94660"/>
  </p:normalViewPr>
  <p:slideViewPr>
    <p:cSldViewPr snapToGrid="0">
      <p:cViewPr varScale="1">
        <p:scale>
          <a:sx n="111" d="100"/>
          <a:sy n="111" d="100"/>
        </p:scale>
        <p:origin x="172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EE942-1C70-43B1-920F-F9E802527C8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EC30BEB-CC78-45C7-AFFF-248FFF47953F}">
      <dgm:prSet phldrT="[Text]"/>
      <dgm:spPr>
        <a:solidFill>
          <a:srgbClr val="7993B7"/>
        </a:solidFill>
      </dgm:spPr>
      <dgm:t>
        <a:bodyPr/>
        <a:lstStyle/>
        <a:p>
          <a:r>
            <a:rPr lang="en-US" dirty="0"/>
            <a:t>Monitor status updates for Healthy Connections Medicaid members newly enrolled in managed care (Phoenix).</a:t>
          </a:r>
        </a:p>
      </dgm:t>
    </dgm:pt>
    <dgm:pt modelId="{063ACDAB-55EE-484B-B138-C5F62ECD4711}" type="parTrans" cxnId="{87B09946-FF96-429A-8A01-63D9EAB75828}">
      <dgm:prSet/>
      <dgm:spPr/>
      <dgm:t>
        <a:bodyPr/>
        <a:lstStyle/>
        <a:p>
          <a:endParaRPr lang="en-US"/>
        </a:p>
      </dgm:t>
    </dgm:pt>
    <dgm:pt modelId="{6B708517-1DD3-4808-BB8B-69729700DD9B}" type="sibTrans" cxnId="{87B09946-FF96-429A-8A01-63D9EAB75828}">
      <dgm:prSet/>
      <dgm:spPr>
        <a:solidFill>
          <a:srgbClr val="E27500">
            <a:alpha val="90000"/>
          </a:srgbClr>
        </a:solidFill>
      </dgm:spPr>
      <dgm:t>
        <a:bodyPr/>
        <a:lstStyle/>
        <a:p>
          <a:endParaRPr lang="en-US"/>
        </a:p>
      </dgm:t>
    </dgm:pt>
    <dgm:pt modelId="{E845F3EB-8540-4F93-9371-ACF112A092AA}">
      <dgm:prSet phldrT="[Text]"/>
      <dgm:spPr>
        <a:solidFill>
          <a:srgbClr val="7993B7"/>
        </a:solidFill>
      </dgm:spPr>
      <dgm:t>
        <a:bodyPr/>
        <a:lstStyle/>
        <a:p>
          <a:r>
            <a:rPr lang="en-US" dirty="0"/>
            <a:t>Maintain documentation per current policy and procedures</a:t>
          </a:r>
        </a:p>
      </dgm:t>
    </dgm:pt>
    <dgm:pt modelId="{FF548E77-C658-4FDE-9C05-398BADD62B80}" type="parTrans" cxnId="{3706054A-AA88-4455-B8A2-A6E8A2CA42D0}">
      <dgm:prSet/>
      <dgm:spPr/>
      <dgm:t>
        <a:bodyPr/>
        <a:lstStyle/>
        <a:p>
          <a:endParaRPr lang="en-US"/>
        </a:p>
      </dgm:t>
    </dgm:pt>
    <dgm:pt modelId="{1C115645-CF1B-43E9-B130-906ED61F728F}" type="sibTrans" cxnId="{3706054A-AA88-4455-B8A2-A6E8A2CA42D0}">
      <dgm:prSet/>
      <dgm:spPr>
        <a:solidFill>
          <a:srgbClr val="E27500">
            <a:alpha val="90000"/>
          </a:srgbClr>
        </a:solidFill>
      </dgm:spPr>
      <dgm:t>
        <a:bodyPr/>
        <a:lstStyle/>
        <a:p>
          <a:endParaRPr lang="en-US"/>
        </a:p>
      </dgm:t>
    </dgm:pt>
    <dgm:pt modelId="{24EDC9C2-79EB-4422-872A-F27B5C8CEBF1}">
      <dgm:prSet phldrT="[Text]"/>
      <dgm:spPr>
        <a:solidFill>
          <a:srgbClr val="7993B7"/>
        </a:solidFill>
      </dgm:spPr>
      <dgm:t>
        <a:bodyPr/>
        <a:lstStyle/>
        <a:p>
          <a:r>
            <a:rPr lang="en-US" dirty="0"/>
            <a:t>Update service plan per policy and procedure </a:t>
          </a:r>
        </a:p>
      </dgm:t>
    </dgm:pt>
    <dgm:pt modelId="{DF0BB475-8D4D-4BCF-BADD-9172FC8E2CC0}" type="parTrans" cxnId="{6AD3C15F-C7C3-4E95-AE5B-FC503AC8C660}">
      <dgm:prSet/>
      <dgm:spPr/>
      <dgm:t>
        <a:bodyPr/>
        <a:lstStyle/>
        <a:p>
          <a:endParaRPr lang="en-US"/>
        </a:p>
      </dgm:t>
    </dgm:pt>
    <dgm:pt modelId="{CD047D4C-FD56-4D95-89A0-0484C8ECB3F1}" type="sibTrans" cxnId="{6AD3C15F-C7C3-4E95-AE5B-FC503AC8C660}">
      <dgm:prSet/>
      <dgm:spPr/>
      <dgm:t>
        <a:bodyPr/>
        <a:lstStyle/>
        <a:p>
          <a:endParaRPr lang="en-US"/>
        </a:p>
      </dgm:t>
    </dgm:pt>
    <dgm:pt modelId="{12656FA5-97D9-4224-A2FE-328963E9C083}">
      <dgm:prSet phldrT="[Text]"/>
      <dgm:spPr>
        <a:solidFill>
          <a:srgbClr val="7993B7"/>
        </a:solidFill>
      </dgm:spPr>
      <dgm:t>
        <a:bodyPr/>
        <a:lstStyle/>
        <a:p>
          <a:r>
            <a:rPr lang="en-US" dirty="0"/>
            <a:t>Coordinate incontinence supply transition with member and incontinence supplies provider.</a:t>
          </a:r>
        </a:p>
      </dgm:t>
    </dgm:pt>
    <dgm:pt modelId="{E3E3B9CB-99D5-4715-83C6-9FEF880DCD62}" type="parTrans" cxnId="{ACE91E33-AD14-45C9-AAEA-D3D22033F2CD}">
      <dgm:prSet/>
      <dgm:spPr/>
      <dgm:t>
        <a:bodyPr/>
        <a:lstStyle/>
        <a:p>
          <a:endParaRPr lang="en-US"/>
        </a:p>
      </dgm:t>
    </dgm:pt>
    <dgm:pt modelId="{815B99CF-A93E-4A71-9330-27F35359657E}" type="sibTrans" cxnId="{ACE91E33-AD14-45C9-AAEA-D3D22033F2CD}">
      <dgm:prSet/>
      <dgm:spPr>
        <a:solidFill>
          <a:srgbClr val="E27500">
            <a:alpha val="90000"/>
          </a:srgbClr>
        </a:solidFill>
      </dgm:spPr>
      <dgm:t>
        <a:bodyPr/>
        <a:lstStyle/>
        <a:p>
          <a:endParaRPr lang="en-US"/>
        </a:p>
      </dgm:t>
    </dgm:pt>
    <dgm:pt modelId="{00EFC7CE-8F26-466E-8588-88B660AFC5ED}">
      <dgm:prSet phldrT="[Text]"/>
      <dgm:spPr>
        <a:solidFill>
          <a:srgbClr val="7993B7"/>
        </a:solidFill>
      </dgm:spPr>
      <dgm:t>
        <a:bodyPr/>
        <a:lstStyle/>
        <a:p>
          <a:r>
            <a:rPr lang="en-US" dirty="0"/>
            <a:t>Identify MCO using Web Tool until Phoenix is updated with new plan-specific indicator.</a:t>
          </a:r>
        </a:p>
      </dgm:t>
    </dgm:pt>
    <dgm:pt modelId="{785EC8B3-FECB-4C84-95F9-354B27AB1DA8}" type="parTrans" cxnId="{6DBF40CB-23EC-4FF7-80E9-8811FC93C231}">
      <dgm:prSet/>
      <dgm:spPr/>
      <dgm:t>
        <a:bodyPr/>
        <a:lstStyle/>
        <a:p>
          <a:endParaRPr lang="en-US"/>
        </a:p>
      </dgm:t>
    </dgm:pt>
    <dgm:pt modelId="{6DEDB8B8-0847-4117-94DE-9A452066397C}" type="sibTrans" cxnId="{6DBF40CB-23EC-4FF7-80E9-8811FC93C231}">
      <dgm:prSet/>
      <dgm:spPr/>
      <dgm:t>
        <a:bodyPr/>
        <a:lstStyle/>
        <a:p>
          <a:endParaRPr lang="en-US"/>
        </a:p>
      </dgm:t>
    </dgm:pt>
    <dgm:pt modelId="{0973D4F2-CC32-4EEB-A759-5E4FA9609FB6}">
      <dgm:prSet phldrT="[Text]"/>
      <dgm:spPr>
        <a:solidFill>
          <a:srgbClr val="7993B7"/>
        </a:solidFill>
      </dgm:spPr>
      <dgm:t>
        <a:bodyPr/>
        <a:lstStyle/>
        <a:p>
          <a:r>
            <a:rPr lang="en-US" dirty="0"/>
            <a:t> Maintain authorization until IS provider has fully transitioned authorization to MCO with no breaks in service.  </a:t>
          </a:r>
        </a:p>
      </dgm:t>
    </dgm:pt>
    <dgm:pt modelId="{A6043780-C2DA-4AE6-8C9B-BD9B16E1B0AC}" type="parTrans" cxnId="{E6693CC0-B6F2-4BC5-9246-2866E9E2429E}">
      <dgm:prSet/>
      <dgm:spPr/>
      <dgm:t>
        <a:bodyPr/>
        <a:lstStyle/>
        <a:p>
          <a:endParaRPr lang="en-US"/>
        </a:p>
      </dgm:t>
    </dgm:pt>
    <dgm:pt modelId="{0A06493C-F3F3-4BA8-A37C-1B8BA8BAD35A}" type="sibTrans" cxnId="{E6693CC0-B6F2-4BC5-9246-2866E9E2429E}">
      <dgm:prSet/>
      <dgm:spPr/>
      <dgm:t>
        <a:bodyPr/>
        <a:lstStyle/>
        <a:p>
          <a:endParaRPr lang="en-US"/>
        </a:p>
      </dgm:t>
    </dgm:pt>
    <dgm:pt modelId="{571C75C6-0AC0-4B58-9F93-9346160F9B68}">
      <dgm:prSet phldrT="[Text]"/>
      <dgm:spPr>
        <a:solidFill>
          <a:srgbClr val="7993B7"/>
        </a:solidFill>
      </dgm:spPr>
      <dgm:t>
        <a:bodyPr/>
        <a:lstStyle/>
        <a:p>
          <a:r>
            <a:rPr lang="en-US" dirty="0"/>
            <a:t>Once transitioned, incontinence supplies service is managed by MCO outside of Phoenix.</a:t>
          </a:r>
        </a:p>
      </dgm:t>
    </dgm:pt>
    <dgm:pt modelId="{F3BB6672-80D5-43BD-9028-C60C17910D66}" type="parTrans" cxnId="{454747E6-789D-4D0D-8E5D-7F4DA4DE1BCF}">
      <dgm:prSet/>
      <dgm:spPr/>
      <dgm:t>
        <a:bodyPr/>
        <a:lstStyle/>
        <a:p>
          <a:endParaRPr lang="en-US"/>
        </a:p>
      </dgm:t>
    </dgm:pt>
    <dgm:pt modelId="{9717C294-6125-4B18-866B-339EAAA09AB9}" type="sibTrans" cxnId="{454747E6-789D-4D0D-8E5D-7F4DA4DE1BCF}">
      <dgm:prSet/>
      <dgm:spPr/>
      <dgm:t>
        <a:bodyPr/>
        <a:lstStyle/>
        <a:p>
          <a:endParaRPr lang="en-US"/>
        </a:p>
      </dgm:t>
    </dgm:pt>
    <dgm:pt modelId="{5F1D729F-7F60-46F5-8A49-1CCB6C5248DA}">
      <dgm:prSet/>
      <dgm:spPr>
        <a:solidFill>
          <a:srgbClr val="7993B7"/>
        </a:solidFill>
      </dgm:spPr>
      <dgm:t>
        <a:bodyPr/>
        <a:lstStyle/>
        <a:p>
          <a:r>
            <a:rPr lang="en-US" dirty="0"/>
            <a:t>ADLs and Skin/Nutrition section of assessment.</a:t>
          </a:r>
        </a:p>
      </dgm:t>
    </dgm:pt>
    <dgm:pt modelId="{B2F0BC4A-EBFA-4437-9D3C-2BBBFB1E760B}" type="parTrans" cxnId="{47D871B3-C9B5-43D9-8EDA-14BFBBF7A016}">
      <dgm:prSet/>
      <dgm:spPr/>
      <dgm:t>
        <a:bodyPr/>
        <a:lstStyle/>
        <a:p>
          <a:endParaRPr lang="en-US"/>
        </a:p>
      </dgm:t>
    </dgm:pt>
    <dgm:pt modelId="{6912771C-85FB-44EB-A042-064BD281D1AD}" type="sibTrans" cxnId="{47D871B3-C9B5-43D9-8EDA-14BFBBF7A016}">
      <dgm:prSet/>
      <dgm:spPr/>
      <dgm:t>
        <a:bodyPr/>
        <a:lstStyle/>
        <a:p>
          <a:endParaRPr lang="en-US"/>
        </a:p>
      </dgm:t>
    </dgm:pt>
    <dgm:pt modelId="{016531FE-7E90-4DC1-8BE3-7396C1A1945C}">
      <dgm:prSet/>
      <dgm:spPr>
        <a:solidFill>
          <a:srgbClr val="7993B7"/>
        </a:solidFill>
      </dgm:spPr>
      <dgm:t>
        <a:bodyPr/>
        <a:lstStyle/>
        <a:p>
          <a:r>
            <a:rPr lang="en-US" dirty="0"/>
            <a:t>Once existing authorization is fully transitioned, Waiver Supports on service plan will no longer include open authorizations for incontinence supplies.</a:t>
          </a:r>
        </a:p>
      </dgm:t>
    </dgm:pt>
    <dgm:pt modelId="{FF745A3F-5CBC-476F-8AB3-6CA4E585BF3E}" type="parTrans" cxnId="{617104BF-CB43-40E5-8A4A-21E946C48AE7}">
      <dgm:prSet/>
      <dgm:spPr/>
      <dgm:t>
        <a:bodyPr/>
        <a:lstStyle/>
        <a:p>
          <a:endParaRPr lang="en-US"/>
        </a:p>
      </dgm:t>
    </dgm:pt>
    <dgm:pt modelId="{814A8872-F3D6-491E-8BC6-AF8912A051D5}" type="sibTrans" cxnId="{617104BF-CB43-40E5-8A4A-21E946C48AE7}">
      <dgm:prSet/>
      <dgm:spPr/>
      <dgm:t>
        <a:bodyPr/>
        <a:lstStyle/>
        <a:p>
          <a:endParaRPr lang="en-US"/>
        </a:p>
      </dgm:t>
    </dgm:pt>
    <dgm:pt modelId="{3210A1A3-2DC0-4344-88FB-F249FA83506E}">
      <dgm:prSet/>
      <dgm:spPr>
        <a:solidFill>
          <a:srgbClr val="7993B7"/>
        </a:solidFill>
      </dgm:spPr>
      <dgm:t>
        <a:bodyPr/>
        <a:lstStyle/>
        <a:p>
          <a:r>
            <a:rPr lang="en-US" dirty="0"/>
            <a:t>Waiver supports on service plan may include nutritional supplements (waiver service) if authorized for member.</a:t>
          </a:r>
        </a:p>
      </dgm:t>
    </dgm:pt>
    <dgm:pt modelId="{42C6171A-DC01-4DDF-AF41-C92FF6465E57}" type="parTrans" cxnId="{10CB3BB9-718F-4FED-BE90-C09A3D455AB5}">
      <dgm:prSet/>
      <dgm:spPr/>
      <dgm:t>
        <a:bodyPr/>
        <a:lstStyle/>
        <a:p>
          <a:endParaRPr lang="en-US"/>
        </a:p>
      </dgm:t>
    </dgm:pt>
    <dgm:pt modelId="{05BE0488-C1D5-491A-9AFF-488BD7CD87CC}" type="sibTrans" cxnId="{10CB3BB9-718F-4FED-BE90-C09A3D455AB5}">
      <dgm:prSet/>
      <dgm:spPr/>
      <dgm:t>
        <a:bodyPr/>
        <a:lstStyle/>
        <a:p>
          <a:endParaRPr lang="en-US"/>
        </a:p>
      </dgm:t>
    </dgm:pt>
    <dgm:pt modelId="{D10E88F6-6AAB-42BE-B649-C5E5BDCE7786}" type="pres">
      <dgm:prSet presAssocID="{87EEE942-1C70-43B1-920F-F9E802527C87}" presName="outerComposite" presStyleCnt="0">
        <dgm:presLayoutVars>
          <dgm:chMax val="5"/>
          <dgm:dir/>
          <dgm:resizeHandles val="exact"/>
        </dgm:presLayoutVars>
      </dgm:prSet>
      <dgm:spPr/>
    </dgm:pt>
    <dgm:pt modelId="{DEEC3DDE-C73E-482E-8D62-6F8EE94CE53B}" type="pres">
      <dgm:prSet presAssocID="{87EEE942-1C70-43B1-920F-F9E802527C87}" presName="dummyMaxCanvas" presStyleCnt="0">
        <dgm:presLayoutVars/>
      </dgm:prSet>
      <dgm:spPr/>
    </dgm:pt>
    <dgm:pt modelId="{B57F0400-CB80-4EBD-9ECA-1F256D81B0A3}" type="pres">
      <dgm:prSet presAssocID="{87EEE942-1C70-43B1-920F-F9E802527C87}" presName="FourNodes_1" presStyleLbl="node1" presStyleIdx="0" presStyleCnt="4">
        <dgm:presLayoutVars>
          <dgm:bulletEnabled val="1"/>
        </dgm:presLayoutVars>
      </dgm:prSet>
      <dgm:spPr/>
    </dgm:pt>
    <dgm:pt modelId="{BEC8E58A-F6EF-4BD2-837A-08583E38EBCA}" type="pres">
      <dgm:prSet presAssocID="{87EEE942-1C70-43B1-920F-F9E802527C87}" presName="FourNodes_2" presStyleLbl="node1" presStyleIdx="1" presStyleCnt="4">
        <dgm:presLayoutVars>
          <dgm:bulletEnabled val="1"/>
        </dgm:presLayoutVars>
      </dgm:prSet>
      <dgm:spPr/>
    </dgm:pt>
    <dgm:pt modelId="{847E211B-8C37-4676-977D-8C847D9A5221}" type="pres">
      <dgm:prSet presAssocID="{87EEE942-1C70-43B1-920F-F9E802527C87}" presName="FourNodes_3" presStyleLbl="node1" presStyleIdx="2" presStyleCnt="4">
        <dgm:presLayoutVars>
          <dgm:bulletEnabled val="1"/>
        </dgm:presLayoutVars>
      </dgm:prSet>
      <dgm:spPr/>
    </dgm:pt>
    <dgm:pt modelId="{8046FCD8-90DF-42FB-A4B7-3263E83724CD}" type="pres">
      <dgm:prSet presAssocID="{87EEE942-1C70-43B1-920F-F9E802527C87}" presName="FourNodes_4" presStyleLbl="node1" presStyleIdx="3" presStyleCnt="4">
        <dgm:presLayoutVars>
          <dgm:bulletEnabled val="1"/>
        </dgm:presLayoutVars>
      </dgm:prSet>
      <dgm:spPr/>
    </dgm:pt>
    <dgm:pt modelId="{CBC1DC5C-0F3C-4E60-98E1-1458045B513A}" type="pres">
      <dgm:prSet presAssocID="{87EEE942-1C70-43B1-920F-F9E802527C87}" presName="FourConn_1-2" presStyleLbl="fgAccFollowNode1" presStyleIdx="0" presStyleCnt="3">
        <dgm:presLayoutVars>
          <dgm:bulletEnabled val="1"/>
        </dgm:presLayoutVars>
      </dgm:prSet>
      <dgm:spPr/>
    </dgm:pt>
    <dgm:pt modelId="{D2B8722C-BF17-4DE5-B02E-EE65E9C9CF1B}" type="pres">
      <dgm:prSet presAssocID="{87EEE942-1C70-43B1-920F-F9E802527C87}" presName="FourConn_2-3" presStyleLbl="fgAccFollowNode1" presStyleIdx="1" presStyleCnt="3">
        <dgm:presLayoutVars>
          <dgm:bulletEnabled val="1"/>
        </dgm:presLayoutVars>
      </dgm:prSet>
      <dgm:spPr/>
    </dgm:pt>
    <dgm:pt modelId="{6494D109-8265-4C64-B706-EC2365299348}" type="pres">
      <dgm:prSet presAssocID="{87EEE942-1C70-43B1-920F-F9E802527C87}" presName="FourConn_3-4" presStyleLbl="fgAccFollowNode1" presStyleIdx="2" presStyleCnt="3">
        <dgm:presLayoutVars>
          <dgm:bulletEnabled val="1"/>
        </dgm:presLayoutVars>
      </dgm:prSet>
      <dgm:spPr/>
    </dgm:pt>
    <dgm:pt modelId="{49EEB664-CC08-4173-BB95-1F24538A4822}" type="pres">
      <dgm:prSet presAssocID="{87EEE942-1C70-43B1-920F-F9E802527C87}" presName="FourNodes_1_text" presStyleLbl="node1" presStyleIdx="3" presStyleCnt="4">
        <dgm:presLayoutVars>
          <dgm:bulletEnabled val="1"/>
        </dgm:presLayoutVars>
      </dgm:prSet>
      <dgm:spPr/>
    </dgm:pt>
    <dgm:pt modelId="{EB173DC1-AF09-4EB9-821D-AB20CCF15290}" type="pres">
      <dgm:prSet presAssocID="{87EEE942-1C70-43B1-920F-F9E802527C87}" presName="FourNodes_2_text" presStyleLbl="node1" presStyleIdx="3" presStyleCnt="4">
        <dgm:presLayoutVars>
          <dgm:bulletEnabled val="1"/>
        </dgm:presLayoutVars>
      </dgm:prSet>
      <dgm:spPr/>
    </dgm:pt>
    <dgm:pt modelId="{676F3D06-872E-4BF2-A772-1398981C3188}" type="pres">
      <dgm:prSet presAssocID="{87EEE942-1C70-43B1-920F-F9E802527C87}" presName="FourNodes_3_text" presStyleLbl="node1" presStyleIdx="3" presStyleCnt="4">
        <dgm:presLayoutVars>
          <dgm:bulletEnabled val="1"/>
        </dgm:presLayoutVars>
      </dgm:prSet>
      <dgm:spPr/>
    </dgm:pt>
    <dgm:pt modelId="{23A2CE18-D3A0-47E9-8B76-6A75A0E12537}" type="pres">
      <dgm:prSet presAssocID="{87EEE942-1C70-43B1-920F-F9E802527C87}" presName="FourNodes_4_text" presStyleLbl="node1" presStyleIdx="3" presStyleCnt="4">
        <dgm:presLayoutVars>
          <dgm:bulletEnabled val="1"/>
        </dgm:presLayoutVars>
      </dgm:prSet>
      <dgm:spPr/>
    </dgm:pt>
  </dgm:ptLst>
  <dgm:cxnLst>
    <dgm:cxn modelId="{D5B9B703-E88E-4917-B5F1-13F1742E8832}" type="presOf" srcId="{24EDC9C2-79EB-4422-872A-F27B5C8CEBF1}" destId="{23A2CE18-D3A0-47E9-8B76-6A75A0E12537}" srcOrd="1" destOrd="0" presId="urn:microsoft.com/office/officeart/2005/8/layout/vProcess5"/>
    <dgm:cxn modelId="{727B560C-8084-4E65-8DE4-18B87665579B}" type="presOf" srcId="{6B708517-1DD3-4808-BB8B-69729700DD9B}" destId="{CBC1DC5C-0F3C-4E60-98E1-1458045B513A}" srcOrd="0" destOrd="0" presId="urn:microsoft.com/office/officeart/2005/8/layout/vProcess5"/>
    <dgm:cxn modelId="{59B0441C-7D52-49C1-9F74-70C01A89EA8B}" type="presOf" srcId="{E845F3EB-8540-4F93-9371-ACF112A092AA}" destId="{847E211B-8C37-4676-977D-8C847D9A5221}" srcOrd="0" destOrd="0" presId="urn:microsoft.com/office/officeart/2005/8/layout/vProcess5"/>
    <dgm:cxn modelId="{D1C90123-4D75-4427-8FBA-CAFC7B4F4674}" type="presOf" srcId="{571C75C6-0AC0-4B58-9F93-9346160F9B68}" destId="{EB173DC1-AF09-4EB9-821D-AB20CCF15290}" srcOrd="1" destOrd="2" presId="urn:microsoft.com/office/officeart/2005/8/layout/vProcess5"/>
    <dgm:cxn modelId="{ACE91E33-AD14-45C9-AAEA-D3D22033F2CD}" srcId="{87EEE942-1C70-43B1-920F-F9E802527C87}" destId="{12656FA5-97D9-4224-A2FE-328963E9C083}" srcOrd="1" destOrd="0" parTransId="{E3E3B9CB-99D5-4715-83C6-9FEF880DCD62}" sibTransId="{815B99CF-A93E-4A71-9330-27F35359657E}"/>
    <dgm:cxn modelId="{6AD3C15F-C7C3-4E95-AE5B-FC503AC8C660}" srcId="{87EEE942-1C70-43B1-920F-F9E802527C87}" destId="{24EDC9C2-79EB-4422-872A-F27B5C8CEBF1}" srcOrd="3" destOrd="0" parTransId="{DF0BB475-8D4D-4BCF-BADD-9172FC8E2CC0}" sibTransId="{CD047D4C-FD56-4D95-89A0-0484C8ECB3F1}"/>
    <dgm:cxn modelId="{87B09946-FF96-429A-8A01-63D9EAB75828}" srcId="{87EEE942-1C70-43B1-920F-F9E802527C87}" destId="{7EC30BEB-CC78-45C7-AFFF-248FFF47953F}" srcOrd="0" destOrd="0" parTransId="{063ACDAB-55EE-484B-B138-C5F62ECD4711}" sibTransId="{6B708517-1DD3-4808-BB8B-69729700DD9B}"/>
    <dgm:cxn modelId="{3706054A-AA88-4455-B8A2-A6E8A2CA42D0}" srcId="{87EEE942-1C70-43B1-920F-F9E802527C87}" destId="{E845F3EB-8540-4F93-9371-ACF112A092AA}" srcOrd="2" destOrd="0" parTransId="{FF548E77-C658-4FDE-9C05-398BADD62B80}" sibTransId="{1C115645-CF1B-43E9-B130-906ED61F728F}"/>
    <dgm:cxn modelId="{6AF6EB75-E475-4D49-9C02-09F68BC61E8B}" type="presOf" srcId="{571C75C6-0AC0-4B58-9F93-9346160F9B68}" destId="{BEC8E58A-F6EF-4BD2-837A-08583E38EBCA}" srcOrd="0" destOrd="2" presId="urn:microsoft.com/office/officeart/2005/8/layout/vProcess5"/>
    <dgm:cxn modelId="{67E9BC78-0C5C-421B-82B0-52A38DF4CE5F}" type="presOf" srcId="{24EDC9C2-79EB-4422-872A-F27B5C8CEBF1}" destId="{8046FCD8-90DF-42FB-A4B7-3263E83724CD}" srcOrd="0" destOrd="0" presId="urn:microsoft.com/office/officeart/2005/8/layout/vProcess5"/>
    <dgm:cxn modelId="{B872837B-354E-4BC9-9BE6-521194244CD1}" type="presOf" srcId="{00EFC7CE-8F26-466E-8588-88B660AFC5ED}" destId="{B57F0400-CB80-4EBD-9ECA-1F256D81B0A3}" srcOrd="0" destOrd="1" presId="urn:microsoft.com/office/officeart/2005/8/layout/vProcess5"/>
    <dgm:cxn modelId="{960BF77E-7FC6-4E4D-9F47-0A4EBBB0C32F}" type="presOf" srcId="{5F1D729F-7F60-46F5-8A49-1CCB6C5248DA}" destId="{676F3D06-872E-4BF2-A772-1398981C3188}" srcOrd="1" destOrd="1" presId="urn:microsoft.com/office/officeart/2005/8/layout/vProcess5"/>
    <dgm:cxn modelId="{A37BA685-199A-46F1-B3AE-59F9B78542CB}" type="presOf" srcId="{00EFC7CE-8F26-466E-8588-88B660AFC5ED}" destId="{49EEB664-CC08-4173-BB95-1F24538A4822}" srcOrd="1" destOrd="1" presId="urn:microsoft.com/office/officeart/2005/8/layout/vProcess5"/>
    <dgm:cxn modelId="{B8C6E786-CF7F-42D9-8EFB-07243FB80F24}" type="presOf" srcId="{3210A1A3-2DC0-4344-88FB-F249FA83506E}" destId="{23A2CE18-D3A0-47E9-8B76-6A75A0E12537}" srcOrd="1" destOrd="2" presId="urn:microsoft.com/office/officeart/2005/8/layout/vProcess5"/>
    <dgm:cxn modelId="{B24E278F-E4AB-4F66-A6D6-75FDAC11BA68}" type="presOf" srcId="{815B99CF-A93E-4A71-9330-27F35359657E}" destId="{D2B8722C-BF17-4DE5-B02E-EE65E9C9CF1B}" srcOrd="0" destOrd="0" presId="urn:microsoft.com/office/officeart/2005/8/layout/vProcess5"/>
    <dgm:cxn modelId="{F0B5E891-5CEF-4776-AE1B-A51923F6950B}" type="presOf" srcId="{12656FA5-97D9-4224-A2FE-328963E9C083}" destId="{BEC8E58A-F6EF-4BD2-837A-08583E38EBCA}" srcOrd="0" destOrd="0" presId="urn:microsoft.com/office/officeart/2005/8/layout/vProcess5"/>
    <dgm:cxn modelId="{5CA0D792-EE4F-4F67-9561-21D8E8D5C1A2}" type="presOf" srcId="{1C115645-CF1B-43E9-B130-906ED61F728F}" destId="{6494D109-8265-4C64-B706-EC2365299348}" srcOrd="0" destOrd="0" presId="urn:microsoft.com/office/officeart/2005/8/layout/vProcess5"/>
    <dgm:cxn modelId="{6ABF089E-C80F-4468-854A-34A6B2148177}" type="presOf" srcId="{E845F3EB-8540-4F93-9371-ACF112A092AA}" destId="{676F3D06-872E-4BF2-A772-1398981C3188}" srcOrd="1" destOrd="0" presId="urn:microsoft.com/office/officeart/2005/8/layout/vProcess5"/>
    <dgm:cxn modelId="{329898A5-43A8-4454-A497-F6B690B297B0}" type="presOf" srcId="{016531FE-7E90-4DC1-8BE3-7396C1A1945C}" destId="{23A2CE18-D3A0-47E9-8B76-6A75A0E12537}" srcOrd="1" destOrd="1" presId="urn:microsoft.com/office/officeart/2005/8/layout/vProcess5"/>
    <dgm:cxn modelId="{CB4FF6A8-1AC9-4EE6-A3D6-F00361CB6308}" type="presOf" srcId="{016531FE-7E90-4DC1-8BE3-7396C1A1945C}" destId="{8046FCD8-90DF-42FB-A4B7-3263E83724CD}" srcOrd="0" destOrd="1" presId="urn:microsoft.com/office/officeart/2005/8/layout/vProcess5"/>
    <dgm:cxn modelId="{47D871B3-C9B5-43D9-8EDA-14BFBBF7A016}" srcId="{E845F3EB-8540-4F93-9371-ACF112A092AA}" destId="{5F1D729F-7F60-46F5-8A49-1CCB6C5248DA}" srcOrd="0" destOrd="0" parTransId="{B2F0BC4A-EBFA-4437-9D3C-2BBBFB1E760B}" sibTransId="{6912771C-85FB-44EB-A042-064BD281D1AD}"/>
    <dgm:cxn modelId="{EB5572B4-1479-4AFB-9376-413BC911DAB8}" type="presOf" srcId="{0973D4F2-CC32-4EEB-A759-5E4FA9609FB6}" destId="{BEC8E58A-F6EF-4BD2-837A-08583E38EBCA}" srcOrd="0" destOrd="1" presId="urn:microsoft.com/office/officeart/2005/8/layout/vProcess5"/>
    <dgm:cxn modelId="{10CB3BB9-718F-4FED-BE90-C09A3D455AB5}" srcId="{24EDC9C2-79EB-4422-872A-F27B5C8CEBF1}" destId="{3210A1A3-2DC0-4344-88FB-F249FA83506E}" srcOrd="1" destOrd="0" parTransId="{42C6171A-DC01-4DDF-AF41-C92FF6465E57}" sibTransId="{05BE0488-C1D5-491A-9AFF-488BD7CD87CC}"/>
    <dgm:cxn modelId="{D54143BC-75F2-483E-9126-12EB9C94035A}" type="presOf" srcId="{87EEE942-1C70-43B1-920F-F9E802527C87}" destId="{D10E88F6-6AAB-42BE-B649-C5E5BDCE7786}" srcOrd="0" destOrd="0" presId="urn:microsoft.com/office/officeart/2005/8/layout/vProcess5"/>
    <dgm:cxn modelId="{8FFB21BD-B894-403C-81B9-0CC0E8D2923F}" type="presOf" srcId="{7EC30BEB-CC78-45C7-AFFF-248FFF47953F}" destId="{49EEB664-CC08-4173-BB95-1F24538A4822}" srcOrd="1" destOrd="0" presId="urn:microsoft.com/office/officeart/2005/8/layout/vProcess5"/>
    <dgm:cxn modelId="{617104BF-CB43-40E5-8A4A-21E946C48AE7}" srcId="{24EDC9C2-79EB-4422-872A-F27B5C8CEBF1}" destId="{016531FE-7E90-4DC1-8BE3-7396C1A1945C}" srcOrd="0" destOrd="0" parTransId="{FF745A3F-5CBC-476F-8AB3-6CA4E585BF3E}" sibTransId="{814A8872-F3D6-491E-8BC6-AF8912A051D5}"/>
    <dgm:cxn modelId="{E6693CC0-B6F2-4BC5-9246-2866E9E2429E}" srcId="{12656FA5-97D9-4224-A2FE-328963E9C083}" destId="{0973D4F2-CC32-4EEB-A759-5E4FA9609FB6}" srcOrd="0" destOrd="0" parTransId="{A6043780-C2DA-4AE6-8C9B-BD9B16E1B0AC}" sibTransId="{0A06493C-F3F3-4BA8-A37C-1B8BA8BAD35A}"/>
    <dgm:cxn modelId="{8C197FC7-6F7A-42D0-8C0C-442DDE453982}" type="presOf" srcId="{5F1D729F-7F60-46F5-8A49-1CCB6C5248DA}" destId="{847E211B-8C37-4676-977D-8C847D9A5221}" srcOrd="0" destOrd="1" presId="urn:microsoft.com/office/officeart/2005/8/layout/vProcess5"/>
    <dgm:cxn modelId="{6DBF40CB-23EC-4FF7-80E9-8811FC93C231}" srcId="{7EC30BEB-CC78-45C7-AFFF-248FFF47953F}" destId="{00EFC7CE-8F26-466E-8588-88B660AFC5ED}" srcOrd="0" destOrd="0" parTransId="{785EC8B3-FECB-4C84-95F9-354B27AB1DA8}" sibTransId="{6DEDB8B8-0847-4117-94DE-9A452066397C}"/>
    <dgm:cxn modelId="{F5AFB1CD-FC32-4260-A56C-70B2B4E65CDE}" type="presOf" srcId="{3210A1A3-2DC0-4344-88FB-F249FA83506E}" destId="{8046FCD8-90DF-42FB-A4B7-3263E83724CD}" srcOrd="0" destOrd="2" presId="urn:microsoft.com/office/officeart/2005/8/layout/vProcess5"/>
    <dgm:cxn modelId="{454747E6-789D-4D0D-8E5D-7F4DA4DE1BCF}" srcId="{12656FA5-97D9-4224-A2FE-328963E9C083}" destId="{571C75C6-0AC0-4B58-9F93-9346160F9B68}" srcOrd="1" destOrd="0" parTransId="{F3BB6672-80D5-43BD-9028-C60C17910D66}" sibTransId="{9717C294-6125-4B18-866B-339EAAA09AB9}"/>
    <dgm:cxn modelId="{AFBCB5EB-58EE-44C7-9C72-7A19526C877F}" type="presOf" srcId="{7EC30BEB-CC78-45C7-AFFF-248FFF47953F}" destId="{B57F0400-CB80-4EBD-9ECA-1F256D81B0A3}" srcOrd="0" destOrd="0" presId="urn:microsoft.com/office/officeart/2005/8/layout/vProcess5"/>
    <dgm:cxn modelId="{9F4AA6F6-1414-4946-85DC-98A5DDF221C4}" type="presOf" srcId="{0973D4F2-CC32-4EEB-A759-5E4FA9609FB6}" destId="{EB173DC1-AF09-4EB9-821D-AB20CCF15290}" srcOrd="1" destOrd="1" presId="urn:microsoft.com/office/officeart/2005/8/layout/vProcess5"/>
    <dgm:cxn modelId="{DE53C6F9-07E0-43A8-8103-4BA39D4036D4}" type="presOf" srcId="{12656FA5-97D9-4224-A2FE-328963E9C083}" destId="{EB173DC1-AF09-4EB9-821D-AB20CCF15290}" srcOrd="1" destOrd="0" presId="urn:microsoft.com/office/officeart/2005/8/layout/vProcess5"/>
    <dgm:cxn modelId="{AD92FA10-481B-476F-9D06-F8857200375B}" type="presParOf" srcId="{D10E88F6-6AAB-42BE-B649-C5E5BDCE7786}" destId="{DEEC3DDE-C73E-482E-8D62-6F8EE94CE53B}" srcOrd="0" destOrd="0" presId="urn:microsoft.com/office/officeart/2005/8/layout/vProcess5"/>
    <dgm:cxn modelId="{CEA28E93-FA61-4D86-BA10-349D7F7136F4}" type="presParOf" srcId="{D10E88F6-6AAB-42BE-B649-C5E5BDCE7786}" destId="{B57F0400-CB80-4EBD-9ECA-1F256D81B0A3}" srcOrd="1" destOrd="0" presId="urn:microsoft.com/office/officeart/2005/8/layout/vProcess5"/>
    <dgm:cxn modelId="{DD198511-617C-47D7-A54D-C1EA76D0693B}" type="presParOf" srcId="{D10E88F6-6AAB-42BE-B649-C5E5BDCE7786}" destId="{BEC8E58A-F6EF-4BD2-837A-08583E38EBCA}" srcOrd="2" destOrd="0" presId="urn:microsoft.com/office/officeart/2005/8/layout/vProcess5"/>
    <dgm:cxn modelId="{DDC8169B-E02A-4702-B427-2DAA740955AD}" type="presParOf" srcId="{D10E88F6-6AAB-42BE-B649-C5E5BDCE7786}" destId="{847E211B-8C37-4676-977D-8C847D9A5221}" srcOrd="3" destOrd="0" presId="urn:microsoft.com/office/officeart/2005/8/layout/vProcess5"/>
    <dgm:cxn modelId="{335CF5B7-31A3-4A02-A52A-E0C8ACB6DDA1}" type="presParOf" srcId="{D10E88F6-6AAB-42BE-B649-C5E5BDCE7786}" destId="{8046FCD8-90DF-42FB-A4B7-3263E83724CD}" srcOrd="4" destOrd="0" presId="urn:microsoft.com/office/officeart/2005/8/layout/vProcess5"/>
    <dgm:cxn modelId="{77117AE1-6F40-441F-8C19-543FAD0C4D6C}" type="presParOf" srcId="{D10E88F6-6AAB-42BE-B649-C5E5BDCE7786}" destId="{CBC1DC5C-0F3C-4E60-98E1-1458045B513A}" srcOrd="5" destOrd="0" presId="urn:microsoft.com/office/officeart/2005/8/layout/vProcess5"/>
    <dgm:cxn modelId="{25D82A09-AF03-4B4A-BE01-F80C7C40B5AF}" type="presParOf" srcId="{D10E88F6-6AAB-42BE-B649-C5E5BDCE7786}" destId="{D2B8722C-BF17-4DE5-B02E-EE65E9C9CF1B}" srcOrd="6" destOrd="0" presId="urn:microsoft.com/office/officeart/2005/8/layout/vProcess5"/>
    <dgm:cxn modelId="{F9C13B22-D6B5-46F6-9B1F-D4541F5E91B4}" type="presParOf" srcId="{D10E88F6-6AAB-42BE-B649-C5E5BDCE7786}" destId="{6494D109-8265-4C64-B706-EC2365299348}" srcOrd="7" destOrd="0" presId="urn:microsoft.com/office/officeart/2005/8/layout/vProcess5"/>
    <dgm:cxn modelId="{BD706837-231C-4206-B7BE-3E3510E647BF}" type="presParOf" srcId="{D10E88F6-6AAB-42BE-B649-C5E5BDCE7786}" destId="{49EEB664-CC08-4173-BB95-1F24538A4822}" srcOrd="8" destOrd="0" presId="urn:microsoft.com/office/officeart/2005/8/layout/vProcess5"/>
    <dgm:cxn modelId="{9D6CBB91-C720-4649-8D50-6FB778CDFFF5}" type="presParOf" srcId="{D10E88F6-6AAB-42BE-B649-C5E5BDCE7786}" destId="{EB173DC1-AF09-4EB9-821D-AB20CCF15290}" srcOrd="9" destOrd="0" presId="urn:microsoft.com/office/officeart/2005/8/layout/vProcess5"/>
    <dgm:cxn modelId="{8B21BC48-B908-4810-A5A2-E8CC4B4AB7EB}" type="presParOf" srcId="{D10E88F6-6AAB-42BE-B649-C5E5BDCE7786}" destId="{676F3D06-872E-4BF2-A772-1398981C3188}" srcOrd="10" destOrd="0" presId="urn:microsoft.com/office/officeart/2005/8/layout/vProcess5"/>
    <dgm:cxn modelId="{A69D5A0C-7047-4525-84F3-1ABD98749D1D}" type="presParOf" srcId="{D10E88F6-6AAB-42BE-B649-C5E5BDCE7786}" destId="{23A2CE18-D3A0-47E9-8B76-6A75A0E1253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EE942-1C70-43B1-920F-F9E802527C8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EC30BEB-CC78-45C7-AFFF-248FFF47953F}">
      <dgm:prSet phldrT="[Text]"/>
      <dgm:spPr>
        <a:solidFill>
          <a:srgbClr val="7993B7"/>
        </a:solidFill>
      </dgm:spPr>
      <dgm:t>
        <a:bodyPr/>
        <a:lstStyle/>
        <a:p>
          <a:r>
            <a:rPr lang="en-US" dirty="0"/>
            <a:t>If an incontinence supply provider has started services, maintain authorization until incontinence supply provider has fully transitioned authorization to MCO.</a:t>
          </a:r>
        </a:p>
      </dgm:t>
    </dgm:pt>
    <dgm:pt modelId="{063ACDAB-55EE-484B-B138-C5F62ECD4711}" type="parTrans" cxnId="{87B09946-FF96-429A-8A01-63D9EAB75828}">
      <dgm:prSet/>
      <dgm:spPr/>
      <dgm:t>
        <a:bodyPr/>
        <a:lstStyle/>
        <a:p>
          <a:endParaRPr lang="en-US"/>
        </a:p>
      </dgm:t>
    </dgm:pt>
    <dgm:pt modelId="{6B708517-1DD3-4808-BB8B-69729700DD9B}" type="sibTrans" cxnId="{87B09946-FF96-429A-8A01-63D9EAB75828}">
      <dgm:prSet/>
      <dgm:spPr>
        <a:solidFill>
          <a:srgbClr val="E27500">
            <a:alpha val="90000"/>
          </a:srgbClr>
        </a:solidFill>
      </dgm:spPr>
      <dgm:t>
        <a:bodyPr/>
        <a:lstStyle/>
        <a:p>
          <a:endParaRPr lang="en-US"/>
        </a:p>
      </dgm:t>
    </dgm:pt>
    <dgm:pt modelId="{E845F3EB-8540-4F93-9371-ACF112A092AA}">
      <dgm:prSet phldrT="[Text]"/>
      <dgm:spPr>
        <a:solidFill>
          <a:srgbClr val="7993B7"/>
        </a:solidFill>
      </dgm:spPr>
      <dgm:t>
        <a:bodyPr/>
        <a:lstStyle/>
        <a:p>
          <a:r>
            <a:rPr lang="en-US" dirty="0"/>
            <a:t>Changes to existing authorizations should be redirected to the MCO through the MCO prior authorization and provider help lines for providers, or through case management point of contact for case managers.</a:t>
          </a:r>
        </a:p>
      </dgm:t>
    </dgm:pt>
    <dgm:pt modelId="{FF548E77-C658-4FDE-9C05-398BADD62B80}" type="parTrans" cxnId="{3706054A-AA88-4455-B8A2-A6E8A2CA42D0}">
      <dgm:prSet/>
      <dgm:spPr/>
      <dgm:t>
        <a:bodyPr/>
        <a:lstStyle/>
        <a:p>
          <a:endParaRPr lang="en-US"/>
        </a:p>
      </dgm:t>
    </dgm:pt>
    <dgm:pt modelId="{1C115645-CF1B-43E9-B130-906ED61F728F}" type="sibTrans" cxnId="{3706054A-AA88-4455-B8A2-A6E8A2CA42D0}">
      <dgm:prSet/>
      <dgm:spPr/>
      <dgm:t>
        <a:bodyPr/>
        <a:lstStyle/>
        <a:p>
          <a:endParaRPr lang="en-US"/>
        </a:p>
      </dgm:t>
    </dgm:pt>
    <dgm:pt modelId="{12656FA5-97D9-4224-A2FE-328963E9C083}">
      <dgm:prSet phldrT="[Text]"/>
      <dgm:spPr>
        <a:solidFill>
          <a:srgbClr val="7993B7"/>
        </a:solidFill>
      </dgm:spPr>
      <dgm:t>
        <a:bodyPr/>
        <a:lstStyle/>
        <a:p>
          <a:r>
            <a:rPr lang="en-US" dirty="0"/>
            <a:t>If authorization is pending because incontinence supply provider is waiting for return of prescriber’s form (DHHS Form 168IS), ensure incontinence supply provider has coordinated transition of authorization with MCO.</a:t>
          </a:r>
        </a:p>
      </dgm:t>
    </dgm:pt>
    <dgm:pt modelId="{E3E3B9CB-99D5-4715-83C6-9FEF880DCD62}" type="parTrans" cxnId="{ACE91E33-AD14-45C9-AAEA-D3D22033F2CD}">
      <dgm:prSet/>
      <dgm:spPr/>
      <dgm:t>
        <a:bodyPr/>
        <a:lstStyle/>
        <a:p>
          <a:endParaRPr lang="en-US"/>
        </a:p>
      </dgm:t>
    </dgm:pt>
    <dgm:pt modelId="{815B99CF-A93E-4A71-9330-27F35359657E}" type="sibTrans" cxnId="{ACE91E33-AD14-45C9-AAEA-D3D22033F2CD}">
      <dgm:prSet/>
      <dgm:spPr>
        <a:solidFill>
          <a:srgbClr val="E27500">
            <a:alpha val="90000"/>
          </a:srgbClr>
        </a:solidFill>
      </dgm:spPr>
      <dgm:t>
        <a:bodyPr/>
        <a:lstStyle/>
        <a:p>
          <a:endParaRPr lang="en-US"/>
        </a:p>
      </dgm:t>
    </dgm:pt>
    <dgm:pt modelId="{5F1D729F-7F60-46F5-8A49-1CCB6C5248DA}">
      <dgm:prSet/>
      <dgm:spPr>
        <a:solidFill>
          <a:srgbClr val="7993B7"/>
        </a:solidFill>
      </dgm:spPr>
      <dgm:t>
        <a:bodyPr/>
        <a:lstStyle/>
        <a:p>
          <a:r>
            <a:rPr lang="en-US" dirty="0"/>
            <a:t>Goal is to prevent delay or break in service.</a:t>
          </a:r>
        </a:p>
      </dgm:t>
    </dgm:pt>
    <dgm:pt modelId="{B2F0BC4A-EBFA-4437-9D3C-2BBBFB1E760B}" type="parTrans" cxnId="{47D871B3-C9B5-43D9-8EDA-14BFBBF7A016}">
      <dgm:prSet/>
      <dgm:spPr/>
      <dgm:t>
        <a:bodyPr/>
        <a:lstStyle/>
        <a:p>
          <a:endParaRPr lang="en-US"/>
        </a:p>
      </dgm:t>
    </dgm:pt>
    <dgm:pt modelId="{6912771C-85FB-44EB-A042-064BD281D1AD}" type="sibTrans" cxnId="{47D871B3-C9B5-43D9-8EDA-14BFBBF7A016}">
      <dgm:prSet/>
      <dgm:spPr/>
      <dgm:t>
        <a:bodyPr/>
        <a:lstStyle/>
        <a:p>
          <a:endParaRPr lang="en-US"/>
        </a:p>
      </dgm:t>
    </dgm:pt>
    <dgm:pt modelId="{D10E88F6-6AAB-42BE-B649-C5E5BDCE7786}" type="pres">
      <dgm:prSet presAssocID="{87EEE942-1C70-43B1-920F-F9E802527C87}" presName="outerComposite" presStyleCnt="0">
        <dgm:presLayoutVars>
          <dgm:chMax val="5"/>
          <dgm:dir/>
          <dgm:resizeHandles val="exact"/>
        </dgm:presLayoutVars>
      </dgm:prSet>
      <dgm:spPr/>
    </dgm:pt>
    <dgm:pt modelId="{DEEC3DDE-C73E-482E-8D62-6F8EE94CE53B}" type="pres">
      <dgm:prSet presAssocID="{87EEE942-1C70-43B1-920F-F9E802527C87}" presName="dummyMaxCanvas" presStyleCnt="0">
        <dgm:presLayoutVars/>
      </dgm:prSet>
      <dgm:spPr/>
    </dgm:pt>
    <dgm:pt modelId="{383BC584-430F-4C7F-88C2-E0F953D4088A}" type="pres">
      <dgm:prSet presAssocID="{87EEE942-1C70-43B1-920F-F9E802527C87}" presName="ThreeNodes_1" presStyleLbl="node1" presStyleIdx="0" presStyleCnt="3">
        <dgm:presLayoutVars>
          <dgm:bulletEnabled val="1"/>
        </dgm:presLayoutVars>
      </dgm:prSet>
      <dgm:spPr/>
    </dgm:pt>
    <dgm:pt modelId="{F6B3BCE5-1DDB-48AA-B828-558A93469079}" type="pres">
      <dgm:prSet presAssocID="{87EEE942-1C70-43B1-920F-F9E802527C87}" presName="ThreeNodes_2" presStyleLbl="node1" presStyleIdx="1" presStyleCnt="3">
        <dgm:presLayoutVars>
          <dgm:bulletEnabled val="1"/>
        </dgm:presLayoutVars>
      </dgm:prSet>
      <dgm:spPr/>
    </dgm:pt>
    <dgm:pt modelId="{A5B83B48-4C6F-4865-B348-57A5A50F9B1B}" type="pres">
      <dgm:prSet presAssocID="{87EEE942-1C70-43B1-920F-F9E802527C87}" presName="ThreeNodes_3" presStyleLbl="node1" presStyleIdx="2" presStyleCnt="3">
        <dgm:presLayoutVars>
          <dgm:bulletEnabled val="1"/>
        </dgm:presLayoutVars>
      </dgm:prSet>
      <dgm:spPr/>
    </dgm:pt>
    <dgm:pt modelId="{4A771D3E-9DA1-4964-B840-38FCF9B8A32E}" type="pres">
      <dgm:prSet presAssocID="{87EEE942-1C70-43B1-920F-F9E802527C87}" presName="ThreeConn_1-2" presStyleLbl="fgAccFollowNode1" presStyleIdx="0" presStyleCnt="2">
        <dgm:presLayoutVars>
          <dgm:bulletEnabled val="1"/>
        </dgm:presLayoutVars>
      </dgm:prSet>
      <dgm:spPr/>
    </dgm:pt>
    <dgm:pt modelId="{2E78622A-4E29-43BF-B4F3-F40B1F4DA5A9}" type="pres">
      <dgm:prSet presAssocID="{87EEE942-1C70-43B1-920F-F9E802527C87}" presName="ThreeConn_2-3" presStyleLbl="fgAccFollowNode1" presStyleIdx="1" presStyleCnt="2">
        <dgm:presLayoutVars>
          <dgm:bulletEnabled val="1"/>
        </dgm:presLayoutVars>
      </dgm:prSet>
      <dgm:spPr/>
    </dgm:pt>
    <dgm:pt modelId="{0B12099B-7E87-4000-94A7-6D66DF9E38C2}" type="pres">
      <dgm:prSet presAssocID="{87EEE942-1C70-43B1-920F-F9E802527C87}" presName="ThreeNodes_1_text" presStyleLbl="node1" presStyleIdx="2" presStyleCnt="3">
        <dgm:presLayoutVars>
          <dgm:bulletEnabled val="1"/>
        </dgm:presLayoutVars>
      </dgm:prSet>
      <dgm:spPr/>
    </dgm:pt>
    <dgm:pt modelId="{A49649B2-E00B-4D5B-A5C6-5F9AAF8AD66F}" type="pres">
      <dgm:prSet presAssocID="{87EEE942-1C70-43B1-920F-F9E802527C87}" presName="ThreeNodes_2_text" presStyleLbl="node1" presStyleIdx="2" presStyleCnt="3">
        <dgm:presLayoutVars>
          <dgm:bulletEnabled val="1"/>
        </dgm:presLayoutVars>
      </dgm:prSet>
      <dgm:spPr/>
    </dgm:pt>
    <dgm:pt modelId="{5151D936-4DC6-4F57-94E6-D894289CDD41}" type="pres">
      <dgm:prSet presAssocID="{87EEE942-1C70-43B1-920F-F9E802527C87}" presName="ThreeNodes_3_text" presStyleLbl="node1" presStyleIdx="2" presStyleCnt="3">
        <dgm:presLayoutVars>
          <dgm:bulletEnabled val="1"/>
        </dgm:presLayoutVars>
      </dgm:prSet>
      <dgm:spPr/>
    </dgm:pt>
  </dgm:ptLst>
  <dgm:cxnLst>
    <dgm:cxn modelId="{538BE12F-DF6A-4BD4-B92C-D79B9147986B}" type="presOf" srcId="{12656FA5-97D9-4224-A2FE-328963E9C083}" destId="{F6B3BCE5-1DDB-48AA-B828-558A93469079}" srcOrd="0" destOrd="0" presId="urn:microsoft.com/office/officeart/2005/8/layout/vProcess5"/>
    <dgm:cxn modelId="{ACE91E33-AD14-45C9-AAEA-D3D22033F2CD}" srcId="{87EEE942-1C70-43B1-920F-F9E802527C87}" destId="{12656FA5-97D9-4224-A2FE-328963E9C083}" srcOrd="1" destOrd="0" parTransId="{E3E3B9CB-99D5-4715-83C6-9FEF880DCD62}" sibTransId="{815B99CF-A93E-4A71-9330-27F35359657E}"/>
    <dgm:cxn modelId="{58BB7E5F-BD1B-472A-9550-1ED50AF2F144}" type="presOf" srcId="{E845F3EB-8540-4F93-9371-ACF112A092AA}" destId="{5151D936-4DC6-4F57-94E6-D894289CDD41}" srcOrd="1" destOrd="0" presId="urn:microsoft.com/office/officeart/2005/8/layout/vProcess5"/>
    <dgm:cxn modelId="{87B09946-FF96-429A-8A01-63D9EAB75828}" srcId="{87EEE942-1C70-43B1-920F-F9E802527C87}" destId="{7EC30BEB-CC78-45C7-AFFF-248FFF47953F}" srcOrd="0" destOrd="0" parTransId="{063ACDAB-55EE-484B-B138-C5F62ECD4711}" sibTransId="{6B708517-1DD3-4808-BB8B-69729700DD9B}"/>
    <dgm:cxn modelId="{B8B73D67-233B-4CDD-A7D4-54D115918232}" type="presOf" srcId="{5F1D729F-7F60-46F5-8A49-1CCB6C5248DA}" destId="{5151D936-4DC6-4F57-94E6-D894289CDD41}" srcOrd="1" destOrd="1" presId="urn:microsoft.com/office/officeart/2005/8/layout/vProcess5"/>
    <dgm:cxn modelId="{3706054A-AA88-4455-B8A2-A6E8A2CA42D0}" srcId="{87EEE942-1C70-43B1-920F-F9E802527C87}" destId="{E845F3EB-8540-4F93-9371-ACF112A092AA}" srcOrd="2" destOrd="0" parTransId="{FF548E77-C658-4FDE-9C05-398BADD62B80}" sibTransId="{1C115645-CF1B-43E9-B130-906ED61F728F}"/>
    <dgm:cxn modelId="{99CF5D4A-ED91-42A8-9DFA-4F2190DC11F4}" type="presOf" srcId="{815B99CF-A93E-4A71-9330-27F35359657E}" destId="{2E78622A-4E29-43BF-B4F3-F40B1F4DA5A9}" srcOrd="0" destOrd="0" presId="urn:microsoft.com/office/officeart/2005/8/layout/vProcess5"/>
    <dgm:cxn modelId="{5480C54F-7B05-4927-98A2-1BC453EF26AE}" type="presOf" srcId="{5F1D729F-7F60-46F5-8A49-1CCB6C5248DA}" destId="{A5B83B48-4C6F-4865-B348-57A5A50F9B1B}" srcOrd="0" destOrd="1" presId="urn:microsoft.com/office/officeart/2005/8/layout/vProcess5"/>
    <dgm:cxn modelId="{2578919B-CEAE-47F4-A7BA-CDF8020031B0}" type="presOf" srcId="{7EC30BEB-CC78-45C7-AFFF-248FFF47953F}" destId="{383BC584-430F-4C7F-88C2-E0F953D4088A}" srcOrd="0" destOrd="0" presId="urn:microsoft.com/office/officeart/2005/8/layout/vProcess5"/>
    <dgm:cxn modelId="{47D871B3-C9B5-43D9-8EDA-14BFBBF7A016}" srcId="{E845F3EB-8540-4F93-9371-ACF112A092AA}" destId="{5F1D729F-7F60-46F5-8A49-1CCB6C5248DA}" srcOrd="0" destOrd="0" parTransId="{B2F0BC4A-EBFA-4437-9D3C-2BBBFB1E760B}" sibTransId="{6912771C-85FB-44EB-A042-064BD281D1AD}"/>
    <dgm:cxn modelId="{C7F731B9-AE8B-4AE8-8D9B-ACE498C66AC6}" type="presOf" srcId="{E845F3EB-8540-4F93-9371-ACF112A092AA}" destId="{A5B83B48-4C6F-4865-B348-57A5A50F9B1B}" srcOrd="0" destOrd="0" presId="urn:microsoft.com/office/officeart/2005/8/layout/vProcess5"/>
    <dgm:cxn modelId="{D54143BC-75F2-483E-9126-12EB9C94035A}" type="presOf" srcId="{87EEE942-1C70-43B1-920F-F9E802527C87}" destId="{D10E88F6-6AAB-42BE-B649-C5E5BDCE7786}" srcOrd="0" destOrd="0" presId="urn:microsoft.com/office/officeart/2005/8/layout/vProcess5"/>
    <dgm:cxn modelId="{E6C200C0-5E3F-4E87-A5DB-07304FAA6D60}" type="presOf" srcId="{6B708517-1DD3-4808-BB8B-69729700DD9B}" destId="{4A771D3E-9DA1-4964-B840-38FCF9B8A32E}" srcOrd="0" destOrd="0" presId="urn:microsoft.com/office/officeart/2005/8/layout/vProcess5"/>
    <dgm:cxn modelId="{83D74DCF-B9DA-4221-8101-BB2A0FCBD4CE}" type="presOf" srcId="{12656FA5-97D9-4224-A2FE-328963E9C083}" destId="{A49649B2-E00B-4D5B-A5C6-5F9AAF8AD66F}" srcOrd="1" destOrd="0" presId="urn:microsoft.com/office/officeart/2005/8/layout/vProcess5"/>
    <dgm:cxn modelId="{A4AFEFF5-60DD-4A18-A25E-FDA3B6A17DE2}" type="presOf" srcId="{7EC30BEB-CC78-45C7-AFFF-248FFF47953F}" destId="{0B12099B-7E87-4000-94A7-6D66DF9E38C2}" srcOrd="1" destOrd="0" presId="urn:microsoft.com/office/officeart/2005/8/layout/vProcess5"/>
    <dgm:cxn modelId="{AD92FA10-481B-476F-9D06-F8857200375B}" type="presParOf" srcId="{D10E88F6-6AAB-42BE-B649-C5E5BDCE7786}" destId="{DEEC3DDE-C73E-482E-8D62-6F8EE94CE53B}" srcOrd="0" destOrd="0" presId="urn:microsoft.com/office/officeart/2005/8/layout/vProcess5"/>
    <dgm:cxn modelId="{1241EA1E-C0AF-41E7-BDF5-D2487AA2858B}" type="presParOf" srcId="{D10E88F6-6AAB-42BE-B649-C5E5BDCE7786}" destId="{383BC584-430F-4C7F-88C2-E0F953D4088A}" srcOrd="1" destOrd="0" presId="urn:microsoft.com/office/officeart/2005/8/layout/vProcess5"/>
    <dgm:cxn modelId="{2A545B8A-FA8D-4844-A902-854A7B570D5D}" type="presParOf" srcId="{D10E88F6-6AAB-42BE-B649-C5E5BDCE7786}" destId="{F6B3BCE5-1DDB-48AA-B828-558A93469079}" srcOrd="2" destOrd="0" presId="urn:microsoft.com/office/officeart/2005/8/layout/vProcess5"/>
    <dgm:cxn modelId="{445F94CF-EB5F-4027-9BDB-B278FE10F888}" type="presParOf" srcId="{D10E88F6-6AAB-42BE-B649-C5E5BDCE7786}" destId="{A5B83B48-4C6F-4865-B348-57A5A50F9B1B}" srcOrd="3" destOrd="0" presId="urn:microsoft.com/office/officeart/2005/8/layout/vProcess5"/>
    <dgm:cxn modelId="{E50E99C2-03BD-47CB-9474-76D5D0BAB843}" type="presParOf" srcId="{D10E88F6-6AAB-42BE-B649-C5E5BDCE7786}" destId="{4A771D3E-9DA1-4964-B840-38FCF9B8A32E}" srcOrd="4" destOrd="0" presId="urn:microsoft.com/office/officeart/2005/8/layout/vProcess5"/>
    <dgm:cxn modelId="{D30FC83E-C1E6-42B1-8B30-D869AAA9E028}" type="presParOf" srcId="{D10E88F6-6AAB-42BE-B649-C5E5BDCE7786}" destId="{2E78622A-4E29-43BF-B4F3-F40B1F4DA5A9}" srcOrd="5" destOrd="0" presId="urn:microsoft.com/office/officeart/2005/8/layout/vProcess5"/>
    <dgm:cxn modelId="{7D2BC238-7B33-4EE7-9579-CE7F778BBAED}" type="presParOf" srcId="{D10E88F6-6AAB-42BE-B649-C5E5BDCE7786}" destId="{0B12099B-7E87-4000-94A7-6D66DF9E38C2}" srcOrd="6" destOrd="0" presId="urn:microsoft.com/office/officeart/2005/8/layout/vProcess5"/>
    <dgm:cxn modelId="{CE196B91-6E96-46EA-AB01-0072AA9DB378}" type="presParOf" srcId="{D10E88F6-6AAB-42BE-B649-C5E5BDCE7786}" destId="{A49649B2-E00B-4D5B-A5C6-5F9AAF8AD66F}" srcOrd="7" destOrd="0" presId="urn:microsoft.com/office/officeart/2005/8/layout/vProcess5"/>
    <dgm:cxn modelId="{E50B0C43-54FA-4A50-B576-72A65D65A789}" type="presParOf" srcId="{D10E88F6-6AAB-42BE-B649-C5E5BDCE7786}" destId="{5151D936-4DC6-4F57-94E6-D894289CDD4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EEE942-1C70-43B1-920F-F9E802527C8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EC30BEB-CC78-45C7-AFFF-248FFF47953F}">
      <dgm:prSet phldrT="[Text]"/>
      <dgm:spPr>
        <a:solidFill>
          <a:srgbClr val="7993B7"/>
        </a:solidFill>
      </dgm:spPr>
      <dgm:t>
        <a:bodyPr/>
        <a:lstStyle/>
        <a:p>
          <a:r>
            <a:rPr lang="en-US" dirty="0"/>
            <a:t>If no provider has been selected, assist with coordinating member with point of contact at MCO.</a:t>
          </a:r>
        </a:p>
      </dgm:t>
    </dgm:pt>
    <dgm:pt modelId="{063ACDAB-55EE-484B-B138-C5F62ECD4711}" type="parTrans" cxnId="{87B09946-FF96-429A-8A01-63D9EAB75828}">
      <dgm:prSet/>
      <dgm:spPr/>
      <dgm:t>
        <a:bodyPr/>
        <a:lstStyle/>
        <a:p>
          <a:endParaRPr lang="en-US"/>
        </a:p>
      </dgm:t>
    </dgm:pt>
    <dgm:pt modelId="{6B708517-1DD3-4808-BB8B-69729700DD9B}" type="sibTrans" cxnId="{87B09946-FF96-429A-8A01-63D9EAB75828}">
      <dgm:prSet/>
      <dgm:spPr>
        <a:solidFill>
          <a:srgbClr val="E27500">
            <a:alpha val="90000"/>
          </a:srgbClr>
        </a:solidFill>
      </dgm:spPr>
      <dgm:t>
        <a:bodyPr/>
        <a:lstStyle/>
        <a:p>
          <a:endParaRPr lang="en-US"/>
        </a:p>
      </dgm:t>
    </dgm:pt>
    <dgm:pt modelId="{E845F3EB-8540-4F93-9371-ACF112A092AA}">
      <dgm:prSet phldrT="[Text]"/>
      <dgm:spPr>
        <a:solidFill>
          <a:srgbClr val="7993B7"/>
        </a:solidFill>
      </dgm:spPr>
      <dgm:t>
        <a:bodyPr/>
        <a:lstStyle/>
        <a:p>
          <a:r>
            <a:rPr lang="en-US" dirty="0"/>
            <a:t>MCO will authorize and monitor incontinence supplies for member.</a:t>
          </a:r>
        </a:p>
        <a:p>
          <a:endParaRPr lang="en-US" dirty="0"/>
        </a:p>
      </dgm:t>
    </dgm:pt>
    <dgm:pt modelId="{FF548E77-C658-4FDE-9C05-398BADD62B80}" type="parTrans" cxnId="{3706054A-AA88-4455-B8A2-A6E8A2CA42D0}">
      <dgm:prSet/>
      <dgm:spPr/>
      <dgm:t>
        <a:bodyPr/>
        <a:lstStyle/>
        <a:p>
          <a:endParaRPr lang="en-US"/>
        </a:p>
      </dgm:t>
    </dgm:pt>
    <dgm:pt modelId="{1C115645-CF1B-43E9-B130-906ED61F728F}" type="sibTrans" cxnId="{3706054A-AA88-4455-B8A2-A6E8A2CA42D0}">
      <dgm:prSet/>
      <dgm:spPr/>
      <dgm:t>
        <a:bodyPr/>
        <a:lstStyle/>
        <a:p>
          <a:endParaRPr lang="en-US"/>
        </a:p>
      </dgm:t>
    </dgm:pt>
    <dgm:pt modelId="{12656FA5-97D9-4224-A2FE-328963E9C083}">
      <dgm:prSet phldrT="[Text]"/>
      <dgm:spPr>
        <a:solidFill>
          <a:srgbClr val="7993B7"/>
        </a:solidFill>
      </dgm:spPr>
      <dgm:t>
        <a:bodyPr/>
        <a:lstStyle/>
        <a:p>
          <a:r>
            <a:rPr lang="en-US" dirty="0"/>
            <a:t>Ensure MCO is aware of member’s need for service.</a:t>
          </a:r>
        </a:p>
      </dgm:t>
    </dgm:pt>
    <dgm:pt modelId="{E3E3B9CB-99D5-4715-83C6-9FEF880DCD62}" type="parTrans" cxnId="{ACE91E33-AD14-45C9-AAEA-D3D22033F2CD}">
      <dgm:prSet/>
      <dgm:spPr/>
      <dgm:t>
        <a:bodyPr/>
        <a:lstStyle/>
        <a:p>
          <a:endParaRPr lang="en-US"/>
        </a:p>
      </dgm:t>
    </dgm:pt>
    <dgm:pt modelId="{815B99CF-A93E-4A71-9330-27F35359657E}" type="sibTrans" cxnId="{ACE91E33-AD14-45C9-AAEA-D3D22033F2CD}">
      <dgm:prSet/>
      <dgm:spPr>
        <a:solidFill>
          <a:srgbClr val="E27500">
            <a:alpha val="90000"/>
          </a:srgbClr>
        </a:solidFill>
      </dgm:spPr>
      <dgm:t>
        <a:bodyPr/>
        <a:lstStyle/>
        <a:p>
          <a:endParaRPr lang="en-US"/>
        </a:p>
      </dgm:t>
    </dgm:pt>
    <dgm:pt modelId="{08FB3C4D-78A8-4B2B-ACEF-B4E89660BE13}">
      <dgm:prSet/>
      <dgm:spPr>
        <a:solidFill>
          <a:srgbClr val="7993B7"/>
        </a:solidFill>
      </dgm:spPr>
      <dgm:t>
        <a:bodyPr/>
        <a:lstStyle/>
        <a:p>
          <a:r>
            <a:rPr lang="en-US" dirty="0"/>
            <a:t>If new referral is received and no actions have been taken to initiate incontinence supply application, do not complete IS application.  Select new interventions in Phoenix.</a:t>
          </a:r>
        </a:p>
      </dgm:t>
    </dgm:pt>
    <dgm:pt modelId="{999B2750-1069-452E-A8F0-C794FF78F9C9}" type="parTrans" cxnId="{8FAF6B27-5C12-4607-A889-CEEEBB2D0FF6}">
      <dgm:prSet/>
      <dgm:spPr/>
      <dgm:t>
        <a:bodyPr/>
        <a:lstStyle/>
        <a:p>
          <a:endParaRPr lang="en-US"/>
        </a:p>
      </dgm:t>
    </dgm:pt>
    <dgm:pt modelId="{300FE724-E4D1-4621-BAE7-11B327F26A17}" type="sibTrans" cxnId="{8FAF6B27-5C12-4607-A889-CEEEBB2D0FF6}">
      <dgm:prSet/>
      <dgm:spPr/>
      <dgm:t>
        <a:bodyPr/>
        <a:lstStyle/>
        <a:p>
          <a:endParaRPr lang="en-US"/>
        </a:p>
      </dgm:t>
    </dgm:pt>
    <dgm:pt modelId="{1489956F-DF63-468A-A286-A11AC272D131}">
      <dgm:prSet/>
      <dgm:spPr/>
      <dgm:t>
        <a:bodyPr/>
        <a:lstStyle/>
        <a:p>
          <a:r>
            <a:rPr lang="en-US" dirty="0"/>
            <a:t>Use the MCO Case Management single point of contact.</a:t>
          </a:r>
        </a:p>
      </dgm:t>
    </dgm:pt>
    <dgm:pt modelId="{6C75219D-3AB9-41CA-AAAA-8E14CC915886}" type="parTrans" cxnId="{05BECB59-542A-4B59-B137-6B32A9BD7067}">
      <dgm:prSet/>
      <dgm:spPr/>
      <dgm:t>
        <a:bodyPr/>
        <a:lstStyle/>
        <a:p>
          <a:endParaRPr lang="en-US"/>
        </a:p>
      </dgm:t>
    </dgm:pt>
    <dgm:pt modelId="{C08328CA-8338-445A-97ED-3FFF1A2D81A1}" type="sibTrans" cxnId="{05BECB59-542A-4B59-B137-6B32A9BD7067}">
      <dgm:prSet/>
      <dgm:spPr/>
      <dgm:t>
        <a:bodyPr/>
        <a:lstStyle/>
        <a:p>
          <a:endParaRPr lang="en-US"/>
        </a:p>
      </dgm:t>
    </dgm:pt>
    <dgm:pt modelId="{D10E88F6-6AAB-42BE-B649-C5E5BDCE7786}" type="pres">
      <dgm:prSet presAssocID="{87EEE942-1C70-43B1-920F-F9E802527C87}" presName="outerComposite" presStyleCnt="0">
        <dgm:presLayoutVars>
          <dgm:chMax val="5"/>
          <dgm:dir/>
          <dgm:resizeHandles val="exact"/>
        </dgm:presLayoutVars>
      </dgm:prSet>
      <dgm:spPr/>
    </dgm:pt>
    <dgm:pt modelId="{DEEC3DDE-C73E-482E-8D62-6F8EE94CE53B}" type="pres">
      <dgm:prSet presAssocID="{87EEE942-1C70-43B1-920F-F9E802527C87}" presName="dummyMaxCanvas" presStyleCnt="0">
        <dgm:presLayoutVars/>
      </dgm:prSet>
      <dgm:spPr/>
    </dgm:pt>
    <dgm:pt modelId="{383BC584-430F-4C7F-88C2-E0F953D4088A}" type="pres">
      <dgm:prSet presAssocID="{87EEE942-1C70-43B1-920F-F9E802527C87}" presName="ThreeNodes_1" presStyleLbl="node1" presStyleIdx="0" presStyleCnt="3">
        <dgm:presLayoutVars>
          <dgm:bulletEnabled val="1"/>
        </dgm:presLayoutVars>
      </dgm:prSet>
      <dgm:spPr/>
    </dgm:pt>
    <dgm:pt modelId="{F6B3BCE5-1DDB-48AA-B828-558A93469079}" type="pres">
      <dgm:prSet presAssocID="{87EEE942-1C70-43B1-920F-F9E802527C87}" presName="ThreeNodes_2" presStyleLbl="node1" presStyleIdx="1" presStyleCnt="3">
        <dgm:presLayoutVars>
          <dgm:bulletEnabled val="1"/>
        </dgm:presLayoutVars>
      </dgm:prSet>
      <dgm:spPr/>
    </dgm:pt>
    <dgm:pt modelId="{A5B83B48-4C6F-4865-B348-57A5A50F9B1B}" type="pres">
      <dgm:prSet presAssocID="{87EEE942-1C70-43B1-920F-F9E802527C87}" presName="ThreeNodes_3" presStyleLbl="node1" presStyleIdx="2" presStyleCnt="3">
        <dgm:presLayoutVars>
          <dgm:bulletEnabled val="1"/>
        </dgm:presLayoutVars>
      </dgm:prSet>
      <dgm:spPr/>
    </dgm:pt>
    <dgm:pt modelId="{4A771D3E-9DA1-4964-B840-38FCF9B8A32E}" type="pres">
      <dgm:prSet presAssocID="{87EEE942-1C70-43B1-920F-F9E802527C87}" presName="ThreeConn_1-2" presStyleLbl="fgAccFollowNode1" presStyleIdx="0" presStyleCnt="2">
        <dgm:presLayoutVars>
          <dgm:bulletEnabled val="1"/>
        </dgm:presLayoutVars>
      </dgm:prSet>
      <dgm:spPr/>
    </dgm:pt>
    <dgm:pt modelId="{2E78622A-4E29-43BF-B4F3-F40B1F4DA5A9}" type="pres">
      <dgm:prSet presAssocID="{87EEE942-1C70-43B1-920F-F9E802527C87}" presName="ThreeConn_2-3" presStyleLbl="fgAccFollowNode1" presStyleIdx="1" presStyleCnt="2">
        <dgm:presLayoutVars>
          <dgm:bulletEnabled val="1"/>
        </dgm:presLayoutVars>
      </dgm:prSet>
      <dgm:spPr/>
    </dgm:pt>
    <dgm:pt modelId="{0B12099B-7E87-4000-94A7-6D66DF9E38C2}" type="pres">
      <dgm:prSet presAssocID="{87EEE942-1C70-43B1-920F-F9E802527C87}" presName="ThreeNodes_1_text" presStyleLbl="node1" presStyleIdx="2" presStyleCnt="3">
        <dgm:presLayoutVars>
          <dgm:bulletEnabled val="1"/>
        </dgm:presLayoutVars>
      </dgm:prSet>
      <dgm:spPr/>
    </dgm:pt>
    <dgm:pt modelId="{A49649B2-E00B-4D5B-A5C6-5F9AAF8AD66F}" type="pres">
      <dgm:prSet presAssocID="{87EEE942-1C70-43B1-920F-F9E802527C87}" presName="ThreeNodes_2_text" presStyleLbl="node1" presStyleIdx="2" presStyleCnt="3">
        <dgm:presLayoutVars>
          <dgm:bulletEnabled val="1"/>
        </dgm:presLayoutVars>
      </dgm:prSet>
      <dgm:spPr/>
    </dgm:pt>
    <dgm:pt modelId="{5151D936-4DC6-4F57-94E6-D894289CDD41}" type="pres">
      <dgm:prSet presAssocID="{87EEE942-1C70-43B1-920F-F9E802527C87}" presName="ThreeNodes_3_text" presStyleLbl="node1" presStyleIdx="2" presStyleCnt="3">
        <dgm:presLayoutVars>
          <dgm:bulletEnabled val="1"/>
        </dgm:presLayoutVars>
      </dgm:prSet>
      <dgm:spPr/>
    </dgm:pt>
  </dgm:ptLst>
  <dgm:cxnLst>
    <dgm:cxn modelId="{1BA1620B-B180-49FB-865D-3FA159E07A8C}" type="presOf" srcId="{1489956F-DF63-468A-A286-A11AC272D131}" destId="{F6B3BCE5-1DDB-48AA-B828-558A93469079}" srcOrd="0" destOrd="1" presId="urn:microsoft.com/office/officeart/2005/8/layout/vProcess5"/>
    <dgm:cxn modelId="{8FAF6B27-5C12-4607-A889-CEEEBB2D0FF6}" srcId="{7EC30BEB-CC78-45C7-AFFF-248FFF47953F}" destId="{08FB3C4D-78A8-4B2B-ACEF-B4E89660BE13}" srcOrd="0" destOrd="0" parTransId="{999B2750-1069-452E-A8F0-C794FF78F9C9}" sibTransId="{300FE724-E4D1-4621-BAE7-11B327F26A17}"/>
    <dgm:cxn modelId="{7DA99F29-3D74-4D7D-9030-B4275748221F}" type="presOf" srcId="{08FB3C4D-78A8-4B2B-ACEF-B4E89660BE13}" destId="{383BC584-430F-4C7F-88C2-E0F953D4088A}" srcOrd="0" destOrd="1" presId="urn:microsoft.com/office/officeart/2005/8/layout/vProcess5"/>
    <dgm:cxn modelId="{538BE12F-DF6A-4BD4-B92C-D79B9147986B}" type="presOf" srcId="{12656FA5-97D9-4224-A2FE-328963E9C083}" destId="{F6B3BCE5-1DDB-48AA-B828-558A93469079}" srcOrd="0" destOrd="0" presId="urn:microsoft.com/office/officeart/2005/8/layout/vProcess5"/>
    <dgm:cxn modelId="{ACE91E33-AD14-45C9-AAEA-D3D22033F2CD}" srcId="{87EEE942-1C70-43B1-920F-F9E802527C87}" destId="{12656FA5-97D9-4224-A2FE-328963E9C083}" srcOrd="1" destOrd="0" parTransId="{E3E3B9CB-99D5-4715-83C6-9FEF880DCD62}" sibTransId="{815B99CF-A93E-4A71-9330-27F35359657E}"/>
    <dgm:cxn modelId="{58BB7E5F-BD1B-472A-9550-1ED50AF2F144}" type="presOf" srcId="{E845F3EB-8540-4F93-9371-ACF112A092AA}" destId="{5151D936-4DC6-4F57-94E6-D894289CDD41}" srcOrd="1" destOrd="0" presId="urn:microsoft.com/office/officeart/2005/8/layout/vProcess5"/>
    <dgm:cxn modelId="{87B09946-FF96-429A-8A01-63D9EAB75828}" srcId="{87EEE942-1C70-43B1-920F-F9E802527C87}" destId="{7EC30BEB-CC78-45C7-AFFF-248FFF47953F}" srcOrd="0" destOrd="0" parTransId="{063ACDAB-55EE-484B-B138-C5F62ECD4711}" sibTransId="{6B708517-1DD3-4808-BB8B-69729700DD9B}"/>
    <dgm:cxn modelId="{3706054A-AA88-4455-B8A2-A6E8A2CA42D0}" srcId="{87EEE942-1C70-43B1-920F-F9E802527C87}" destId="{E845F3EB-8540-4F93-9371-ACF112A092AA}" srcOrd="2" destOrd="0" parTransId="{FF548E77-C658-4FDE-9C05-398BADD62B80}" sibTransId="{1C115645-CF1B-43E9-B130-906ED61F728F}"/>
    <dgm:cxn modelId="{99CF5D4A-ED91-42A8-9DFA-4F2190DC11F4}" type="presOf" srcId="{815B99CF-A93E-4A71-9330-27F35359657E}" destId="{2E78622A-4E29-43BF-B4F3-F40B1F4DA5A9}" srcOrd="0" destOrd="0" presId="urn:microsoft.com/office/officeart/2005/8/layout/vProcess5"/>
    <dgm:cxn modelId="{CACC726E-F15A-405B-B92F-F4FD27FDA762}" type="presOf" srcId="{08FB3C4D-78A8-4B2B-ACEF-B4E89660BE13}" destId="{0B12099B-7E87-4000-94A7-6D66DF9E38C2}" srcOrd="1" destOrd="1" presId="urn:microsoft.com/office/officeart/2005/8/layout/vProcess5"/>
    <dgm:cxn modelId="{05BECB59-542A-4B59-B137-6B32A9BD7067}" srcId="{12656FA5-97D9-4224-A2FE-328963E9C083}" destId="{1489956F-DF63-468A-A286-A11AC272D131}" srcOrd="0" destOrd="0" parTransId="{6C75219D-3AB9-41CA-AAAA-8E14CC915886}" sibTransId="{C08328CA-8338-445A-97ED-3FFF1A2D81A1}"/>
    <dgm:cxn modelId="{2578919B-CEAE-47F4-A7BA-CDF8020031B0}" type="presOf" srcId="{7EC30BEB-CC78-45C7-AFFF-248FFF47953F}" destId="{383BC584-430F-4C7F-88C2-E0F953D4088A}" srcOrd="0" destOrd="0" presId="urn:microsoft.com/office/officeart/2005/8/layout/vProcess5"/>
    <dgm:cxn modelId="{C7F731B9-AE8B-4AE8-8D9B-ACE498C66AC6}" type="presOf" srcId="{E845F3EB-8540-4F93-9371-ACF112A092AA}" destId="{A5B83B48-4C6F-4865-B348-57A5A50F9B1B}" srcOrd="0" destOrd="0" presId="urn:microsoft.com/office/officeart/2005/8/layout/vProcess5"/>
    <dgm:cxn modelId="{D54143BC-75F2-483E-9126-12EB9C94035A}" type="presOf" srcId="{87EEE942-1C70-43B1-920F-F9E802527C87}" destId="{D10E88F6-6AAB-42BE-B649-C5E5BDCE7786}" srcOrd="0" destOrd="0" presId="urn:microsoft.com/office/officeart/2005/8/layout/vProcess5"/>
    <dgm:cxn modelId="{E6C200C0-5E3F-4E87-A5DB-07304FAA6D60}" type="presOf" srcId="{6B708517-1DD3-4808-BB8B-69729700DD9B}" destId="{4A771D3E-9DA1-4964-B840-38FCF9B8A32E}" srcOrd="0" destOrd="0" presId="urn:microsoft.com/office/officeart/2005/8/layout/vProcess5"/>
    <dgm:cxn modelId="{F17982C6-3D65-4C35-B816-3CEA5953C5E0}" type="presOf" srcId="{1489956F-DF63-468A-A286-A11AC272D131}" destId="{A49649B2-E00B-4D5B-A5C6-5F9AAF8AD66F}" srcOrd="1" destOrd="1" presId="urn:microsoft.com/office/officeart/2005/8/layout/vProcess5"/>
    <dgm:cxn modelId="{83D74DCF-B9DA-4221-8101-BB2A0FCBD4CE}" type="presOf" srcId="{12656FA5-97D9-4224-A2FE-328963E9C083}" destId="{A49649B2-E00B-4D5B-A5C6-5F9AAF8AD66F}" srcOrd="1" destOrd="0" presId="urn:microsoft.com/office/officeart/2005/8/layout/vProcess5"/>
    <dgm:cxn modelId="{A4AFEFF5-60DD-4A18-A25E-FDA3B6A17DE2}" type="presOf" srcId="{7EC30BEB-CC78-45C7-AFFF-248FFF47953F}" destId="{0B12099B-7E87-4000-94A7-6D66DF9E38C2}" srcOrd="1" destOrd="0" presId="urn:microsoft.com/office/officeart/2005/8/layout/vProcess5"/>
    <dgm:cxn modelId="{AD92FA10-481B-476F-9D06-F8857200375B}" type="presParOf" srcId="{D10E88F6-6AAB-42BE-B649-C5E5BDCE7786}" destId="{DEEC3DDE-C73E-482E-8D62-6F8EE94CE53B}" srcOrd="0" destOrd="0" presId="urn:microsoft.com/office/officeart/2005/8/layout/vProcess5"/>
    <dgm:cxn modelId="{1241EA1E-C0AF-41E7-BDF5-D2487AA2858B}" type="presParOf" srcId="{D10E88F6-6AAB-42BE-B649-C5E5BDCE7786}" destId="{383BC584-430F-4C7F-88C2-E0F953D4088A}" srcOrd="1" destOrd="0" presId="urn:microsoft.com/office/officeart/2005/8/layout/vProcess5"/>
    <dgm:cxn modelId="{2A545B8A-FA8D-4844-A902-854A7B570D5D}" type="presParOf" srcId="{D10E88F6-6AAB-42BE-B649-C5E5BDCE7786}" destId="{F6B3BCE5-1DDB-48AA-B828-558A93469079}" srcOrd="2" destOrd="0" presId="urn:microsoft.com/office/officeart/2005/8/layout/vProcess5"/>
    <dgm:cxn modelId="{445F94CF-EB5F-4027-9BDB-B278FE10F888}" type="presParOf" srcId="{D10E88F6-6AAB-42BE-B649-C5E5BDCE7786}" destId="{A5B83B48-4C6F-4865-B348-57A5A50F9B1B}" srcOrd="3" destOrd="0" presId="urn:microsoft.com/office/officeart/2005/8/layout/vProcess5"/>
    <dgm:cxn modelId="{E50E99C2-03BD-47CB-9474-76D5D0BAB843}" type="presParOf" srcId="{D10E88F6-6AAB-42BE-B649-C5E5BDCE7786}" destId="{4A771D3E-9DA1-4964-B840-38FCF9B8A32E}" srcOrd="4" destOrd="0" presId="urn:microsoft.com/office/officeart/2005/8/layout/vProcess5"/>
    <dgm:cxn modelId="{D30FC83E-C1E6-42B1-8B30-D869AAA9E028}" type="presParOf" srcId="{D10E88F6-6AAB-42BE-B649-C5E5BDCE7786}" destId="{2E78622A-4E29-43BF-B4F3-F40B1F4DA5A9}" srcOrd="5" destOrd="0" presId="urn:microsoft.com/office/officeart/2005/8/layout/vProcess5"/>
    <dgm:cxn modelId="{7D2BC238-7B33-4EE7-9579-CE7F778BBAED}" type="presParOf" srcId="{D10E88F6-6AAB-42BE-B649-C5E5BDCE7786}" destId="{0B12099B-7E87-4000-94A7-6D66DF9E38C2}" srcOrd="6" destOrd="0" presId="urn:microsoft.com/office/officeart/2005/8/layout/vProcess5"/>
    <dgm:cxn modelId="{CE196B91-6E96-46EA-AB01-0072AA9DB378}" type="presParOf" srcId="{D10E88F6-6AAB-42BE-B649-C5E5BDCE7786}" destId="{A49649B2-E00B-4D5B-A5C6-5F9AAF8AD66F}" srcOrd="7" destOrd="0" presId="urn:microsoft.com/office/officeart/2005/8/layout/vProcess5"/>
    <dgm:cxn modelId="{E50B0C43-54FA-4A50-B576-72A65D65A789}" type="presParOf" srcId="{D10E88F6-6AAB-42BE-B649-C5E5BDCE7786}" destId="{5151D936-4DC6-4F57-94E6-D894289CDD4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0400-CB80-4EBD-9ECA-1F256D81B0A3}">
      <dsp:nvSpPr>
        <dsp:cNvPr id="0" name=""/>
        <dsp:cNvSpPr/>
      </dsp:nvSpPr>
      <dsp:spPr>
        <a:xfrm>
          <a:off x="0" y="0"/>
          <a:ext cx="5219556" cy="1060570"/>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Monitor status updates for Healthy Connections Medicaid members newly enrolled in managed care (Phoenix).</a:t>
          </a:r>
        </a:p>
        <a:p>
          <a:pPr marL="57150" lvl="1" indent="-57150" algn="l" defTabSz="400050">
            <a:lnSpc>
              <a:spcPct val="90000"/>
            </a:lnSpc>
            <a:spcBef>
              <a:spcPct val="0"/>
            </a:spcBef>
            <a:spcAft>
              <a:spcPct val="15000"/>
            </a:spcAft>
            <a:buChar char="•"/>
          </a:pPr>
          <a:r>
            <a:rPr lang="en-US" sz="900" kern="1200" dirty="0"/>
            <a:t>Identify MCO using Web Tool until Phoenix is updated with new plan-specific indicator.</a:t>
          </a:r>
        </a:p>
      </dsp:txBody>
      <dsp:txXfrm>
        <a:off x="31063" y="31063"/>
        <a:ext cx="3985499" cy="998444"/>
      </dsp:txXfrm>
    </dsp:sp>
    <dsp:sp modelId="{BEC8E58A-F6EF-4BD2-837A-08583E38EBCA}">
      <dsp:nvSpPr>
        <dsp:cNvPr id="0" name=""/>
        <dsp:cNvSpPr/>
      </dsp:nvSpPr>
      <dsp:spPr>
        <a:xfrm>
          <a:off x="437137" y="1253401"/>
          <a:ext cx="5219556" cy="1060570"/>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Coordinate incontinence supply transition with member and incontinence supplies provider.</a:t>
          </a:r>
        </a:p>
        <a:p>
          <a:pPr marL="57150" lvl="1" indent="-57150" algn="l" defTabSz="400050">
            <a:lnSpc>
              <a:spcPct val="90000"/>
            </a:lnSpc>
            <a:spcBef>
              <a:spcPct val="0"/>
            </a:spcBef>
            <a:spcAft>
              <a:spcPct val="15000"/>
            </a:spcAft>
            <a:buChar char="•"/>
          </a:pPr>
          <a:r>
            <a:rPr lang="en-US" sz="900" kern="1200" dirty="0"/>
            <a:t> Maintain authorization until IS provider has fully transitioned authorization to MCO with no breaks in service.  </a:t>
          </a:r>
        </a:p>
        <a:p>
          <a:pPr marL="57150" lvl="1" indent="-57150" algn="l" defTabSz="400050">
            <a:lnSpc>
              <a:spcPct val="90000"/>
            </a:lnSpc>
            <a:spcBef>
              <a:spcPct val="0"/>
            </a:spcBef>
            <a:spcAft>
              <a:spcPct val="15000"/>
            </a:spcAft>
            <a:buChar char="•"/>
          </a:pPr>
          <a:r>
            <a:rPr lang="en-US" sz="900" kern="1200" dirty="0"/>
            <a:t>Once transitioned, incontinence supplies service is managed by MCO outside of Phoenix.</a:t>
          </a:r>
        </a:p>
      </dsp:txBody>
      <dsp:txXfrm>
        <a:off x="468200" y="1284464"/>
        <a:ext cx="4030921" cy="998444"/>
      </dsp:txXfrm>
    </dsp:sp>
    <dsp:sp modelId="{847E211B-8C37-4676-977D-8C847D9A5221}">
      <dsp:nvSpPr>
        <dsp:cNvPr id="0" name=""/>
        <dsp:cNvSpPr/>
      </dsp:nvSpPr>
      <dsp:spPr>
        <a:xfrm>
          <a:off x="867751" y="2506802"/>
          <a:ext cx="5219556" cy="1060570"/>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Maintain documentation per current policy and procedures</a:t>
          </a:r>
        </a:p>
        <a:p>
          <a:pPr marL="57150" lvl="1" indent="-57150" algn="l" defTabSz="400050">
            <a:lnSpc>
              <a:spcPct val="90000"/>
            </a:lnSpc>
            <a:spcBef>
              <a:spcPct val="0"/>
            </a:spcBef>
            <a:spcAft>
              <a:spcPct val="15000"/>
            </a:spcAft>
            <a:buChar char="•"/>
          </a:pPr>
          <a:r>
            <a:rPr lang="en-US" sz="900" kern="1200" dirty="0"/>
            <a:t>ADLs and Skin/Nutrition section of assessment.</a:t>
          </a:r>
        </a:p>
      </dsp:txBody>
      <dsp:txXfrm>
        <a:off x="898814" y="2537865"/>
        <a:ext cx="4037445" cy="998444"/>
      </dsp:txXfrm>
    </dsp:sp>
    <dsp:sp modelId="{8046FCD8-90DF-42FB-A4B7-3263E83724CD}">
      <dsp:nvSpPr>
        <dsp:cNvPr id="0" name=""/>
        <dsp:cNvSpPr/>
      </dsp:nvSpPr>
      <dsp:spPr>
        <a:xfrm>
          <a:off x="1304888" y="3760203"/>
          <a:ext cx="5219556" cy="1060570"/>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Update service plan per policy and procedure </a:t>
          </a:r>
        </a:p>
        <a:p>
          <a:pPr marL="57150" lvl="1" indent="-57150" algn="l" defTabSz="400050">
            <a:lnSpc>
              <a:spcPct val="90000"/>
            </a:lnSpc>
            <a:spcBef>
              <a:spcPct val="0"/>
            </a:spcBef>
            <a:spcAft>
              <a:spcPct val="15000"/>
            </a:spcAft>
            <a:buChar char="•"/>
          </a:pPr>
          <a:r>
            <a:rPr lang="en-US" sz="900" kern="1200" dirty="0"/>
            <a:t>Once existing authorization is fully transitioned, Waiver Supports on service plan will no longer include open authorizations for incontinence supplies.</a:t>
          </a:r>
        </a:p>
        <a:p>
          <a:pPr marL="57150" lvl="1" indent="-57150" algn="l" defTabSz="400050">
            <a:lnSpc>
              <a:spcPct val="90000"/>
            </a:lnSpc>
            <a:spcBef>
              <a:spcPct val="0"/>
            </a:spcBef>
            <a:spcAft>
              <a:spcPct val="15000"/>
            </a:spcAft>
            <a:buChar char="•"/>
          </a:pPr>
          <a:r>
            <a:rPr lang="en-US" sz="900" kern="1200" dirty="0"/>
            <a:t>Waiver supports on service plan may include nutritional supplements (waiver service) if authorized for member.</a:t>
          </a:r>
        </a:p>
      </dsp:txBody>
      <dsp:txXfrm>
        <a:off x="1335951" y="3791266"/>
        <a:ext cx="4030921" cy="998444"/>
      </dsp:txXfrm>
    </dsp:sp>
    <dsp:sp modelId="{CBC1DC5C-0F3C-4E60-98E1-1458045B513A}">
      <dsp:nvSpPr>
        <dsp:cNvPr id="0" name=""/>
        <dsp:cNvSpPr/>
      </dsp:nvSpPr>
      <dsp:spPr>
        <a:xfrm>
          <a:off x="4530185" y="812300"/>
          <a:ext cx="689370" cy="68937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685293" y="812300"/>
        <a:ext cx="379154" cy="518751"/>
      </dsp:txXfrm>
    </dsp:sp>
    <dsp:sp modelId="{D2B8722C-BF17-4DE5-B02E-EE65E9C9CF1B}">
      <dsp:nvSpPr>
        <dsp:cNvPr id="0" name=""/>
        <dsp:cNvSpPr/>
      </dsp:nvSpPr>
      <dsp:spPr>
        <a:xfrm>
          <a:off x="4967323" y="2065701"/>
          <a:ext cx="689370" cy="68937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122431" y="2065701"/>
        <a:ext cx="379154" cy="518751"/>
      </dsp:txXfrm>
    </dsp:sp>
    <dsp:sp modelId="{6494D109-8265-4C64-B706-EC2365299348}">
      <dsp:nvSpPr>
        <dsp:cNvPr id="0" name=""/>
        <dsp:cNvSpPr/>
      </dsp:nvSpPr>
      <dsp:spPr>
        <a:xfrm>
          <a:off x="5397936" y="3319102"/>
          <a:ext cx="689370" cy="68937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553044" y="3319102"/>
        <a:ext cx="379154" cy="518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BC584-430F-4C7F-88C2-E0F953D4088A}">
      <dsp:nvSpPr>
        <dsp:cNvPr id="0" name=""/>
        <dsp:cNvSpPr/>
      </dsp:nvSpPr>
      <dsp:spPr>
        <a:xfrm>
          <a:off x="0" y="0"/>
          <a:ext cx="5181600" cy="1414923"/>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If an incontinence supply provider has started services, maintain authorization until incontinence supply provider has fully transitioned authorization to MCO.</a:t>
          </a:r>
        </a:p>
      </dsp:txBody>
      <dsp:txXfrm>
        <a:off x="41442" y="41442"/>
        <a:ext cx="3654786" cy="1332039"/>
      </dsp:txXfrm>
    </dsp:sp>
    <dsp:sp modelId="{F6B3BCE5-1DDB-48AA-B828-558A93469079}">
      <dsp:nvSpPr>
        <dsp:cNvPr id="0" name=""/>
        <dsp:cNvSpPr/>
      </dsp:nvSpPr>
      <dsp:spPr>
        <a:xfrm>
          <a:off x="457199" y="1650744"/>
          <a:ext cx="5181600" cy="1414923"/>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If authorization is pending because incontinence supply provider is waiting for return of prescriber’s form (DHHS Form 168IS), ensure incontinence supply provider has coordinated transition of authorization with MCO.</a:t>
          </a:r>
        </a:p>
      </dsp:txBody>
      <dsp:txXfrm>
        <a:off x="498641" y="1692186"/>
        <a:ext cx="3721815" cy="1332039"/>
      </dsp:txXfrm>
    </dsp:sp>
    <dsp:sp modelId="{A5B83B48-4C6F-4865-B348-57A5A50F9B1B}">
      <dsp:nvSpPr>
        <dsp:cNvPr id="0" name=""/>
        <dsp:cNvSpPr/>
      </dsp:nvSpPr>
      <dsp:spPr>
        <a:xfrm>
          <a:off x="914399" y="3301489"/>
          <a:ext cx="5181600" cy="1414923"/>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Changes to existing authorizations should be redirected to the MCO through the MCO prior authorization and provider help lines for providers, or through case management point of contact for case managers.</a:t>
          </a:r>
        </a:p>
        <a:p>
          <a:pPr marL="57150" lvl="1" indent="-57150" algn="l" defTabSz="488950">
            <a:lnSpc>
              <a:spcPct val="90000"/>
            </a:lnSpc>
            <a:spcBef>
              <a:spcPct val="0"/>
            </a:spcBef>
            <a:spcAft>
              <a:spcPct val="15000"/>
            </a:spcAft>
            <a:buChar char="•"/>
          </a:pPr>
          <a:r>
            <a:rPr lang="en-US" sz="1100" kern="1200" dirty="0"/>
            <a:t>Goal is to prevent delay or break in service.</a:t>
          </a:r>
        </a:p>
      </dsp:txBody>
      <dsp:txXfrm>
        <a:off x="955841" y="3342931"/>
        <a:ext cx="3721815" cy="1332039"/>
      </dsp:txXfrm>
    </dsp:sp>
    <dsp:sp modelId="{4A771D3E-9DA1-4964-B840-38FCF9B8A32E}">
      <dsp:nvSpPr>
        <dsp:cNvPr id="0" name=""/>
        <dsp:cNvSpPr/>
      </dsp:nvSpPr>
      <dsp:spPr>
        <a:xfrm>
          <a:off x="4261899" y="1072983"/>
          <a:ext cx="919700" cy="91970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68831" y="1072983"/>
        <a:ext cx="505836" cy="692074"/>
      </dsp:txXfrm>
    </dsp:sp>
    <dsp:sp modelId="{2E78622A-4E29-43BF-B4F3-F40B1F4DA5A9}">
      <dsp:nvSpPr>
        <dsp:cNvPr id="0" name=""/>
        <dsp:cNvSpPr/>
      </dsp:nvSpPr>
      <dsp:spPr>
        <a:xfrm>
          <a:off x="4719099" y="2714295"/>
          <a:ext cx="919700" cy="91970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26031" y="2714295"/>
        <a:ext cx="505836" cy="692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BC584-430F-4C7F-88C2-E0F953D4088A}">
      <dsp:nvSpPr>
        <dsp:cNvPr id="0" name=""/>
        <dsp:cNvSpPr/>
      </dsp:nvSpPr>
      <dsp:spPr>
        <a:xfrm>
          <a:off x="0" y="0"/>
          <a:ext cx="5181600" cy="1414923"/>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If no provider has been selected, assist with coordinating member with point of contact at MCO.</a:t>
          </a:r>
        </a:p>
        <a:p>
          <a:pPr marL="57150" lvl="1" indent="-57150" algn="l" defTabSz="488950">
            <a:lnSpc>
              <a:spcPct val="90000"/>
            </a:lnSpc>
            <a:spcBef>
              <a:spcPct val="0"/>
            </a:spcBef>
            <a:spcAft>
              <a:spcPct val="15000"/>
            </a:spcAft>
            <a:buChar char="•"/>
          </a:pPr>
          <a:r>
            <a:rPr lang="en-US" sz="1100" kern="1200" dirty="0"/>
            <a:t>If new referral is received and no actions have been taken to initiate incontinence supply application, do not complete IS application.  Select new interventions in Phoenix.</a:t>
          </a:r>
        </a:p>
      </dsp:txBody>
      <dsp:txXfrm>
        <a:off x="41442" y="41442"/>
        <a:ext cx="3654786" cy="1332039"/>
      </dsp:txXfrm>
    </dsp:sp>
    <dsp:sp modelId="{F6B3BCE5-1DDB-48AA-B828-558A93469079}">
      <dsp:nvSpPr>
        <dsp:cNvPr id="0" name=""/>
        <dsp:cNvSpPr/>
      </dsp:nvSpPr>
      <dsp:spPr>
        <a:xfrm>
          <a:off x="457199" y="1650744"/>
          <a:ext cx="5181600" cy="1414923"/>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Ensure MCO is aware of member’s need for service.</a:t>
          </a:r>
        </a:p>
        <a:p>
          <a:pPr marL="57150" lvl="1" indent="-57150" algn="l" defTabSz="488950">
            <a:lnSpc>
              <a:spcPct val="90000"/>
            </a:lnSpc>
            <a:spcBef>
              <a:spcPct val="0"/>
            </a:spcBef>
            <a:spcAft>
              <a:spcPct val="15000"/>
            </a:spcAft>
            <a:buChar char="•"/>
          </a:pPr>
          <a:r>
            <a:rPr lang="en-US" sz="1100" kern="1200" dirty="0"/>
            <a:t>Use the MCO Case Management single point of contact.</a:t>
          </a:r>
        </a:p>
      </dsp:txBody>
      <dsp:txXfrm>
        <a:off x="498641" y="1692186"/>
        <a:ext cx="3721815" cy="1332039"/>
      </dsp:txXfrm>
    </dsp:sp>
    <dsp:sp modelId="{A5B83B48-4C6F-4865-B348-57A5A50F9B1B}">
      <dsp:nvSpPr>
        <dsp:cNvPr id="0" name=""/>
        <dsp:cNvSpPr/>
      </dsp:nvSpPr>
      <dsp:spPr>
        <a:xfrm>
          <a:off x="914399" y="3301489"/>
          <a:ext cx="5181600" cy="1414923"/>
        </a:xfrm>
        <a:prstGeom prst="roundRect">
          <a:avLst>
            <a:gd name="adj" fmla="val 10000"/>
          </a:avLst>
        </a:prstGeom>
        <a:solidFill>
          <a:srgbClr val="7993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MCO will authorize and monitor incontinence supplies for member.</a:t>
          </a:r>
        </a:p>
        <a:p>
          <a:pPr marL="0" lvl="0" indent="0" algn="l" defTabSz="622300">
            <a:lnSpc>
              <a:spcPct val="90000"/>
            </a:lnSpc>
            <a:spcBef>
              <a:spcPct val="0"/>
            </a:spcBef>
            <a:spcAft>
              <a:spcPct val="35000"/>
            </a:spcAft>
            <a:buNone/>
          </a:pPr>
          <a:endParaRPr lang="en-US" sz="1400" kern="1200" dirty="0"/>
        </a:p>
      </dsp:txBody>
      <dsp:txXfrm>
        <a:off x="955841" y="3342931"/>
        <a:ext cx="3721815" cy="1332039"/>
      </dsp:txXfrm>
    </dsp:sp>
    <dsp:sp modelId="{4A771D3E-9DA1-4964-B840-38FCF9B8A32E}">
      <dsp:nvSpPr>
        <dsp:cNvPr id="0" name=""/>
        <dsp:cNvSpPr/>
      </dsp:nvSpPr>
      <dsp:spPr>
        <a:xfrm>
          <a:off x="4261899" y="1072983"/>
          <a:ext cx="919700" cy="91970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68831" y="1072983"/>
        <a:ext cx="505836" cy="692074"/>
      </dsp:txXfrm>
    </dsp:sp>
    <dsp:sp modelId="{2E78622A-4E29-43BF-B4F3-F40B1F4DA5A9}">
      <dsp:nvSpPr>
        <dsp:cNvPr id="0" name=""/>
        <dsp:cNvSpPr/>
      </dsp:nvSpPr>
      <dsp:spPr>
        <a:xfrm>
          <a:off x="4719099" y="2714295"/>
          <a:ext cx="919700" cy="919700"/>
        </a:xfrm>
        <a:prstGeom prst="downArrow">
          <a:avLst>
            <a:gd name="adj1" fmla="val 55000"/>
            <a:gd name="adj2" fmla="val 45000"/>
          </a:avLst>
        </a:prstGeom>
        <a:solidFill>
          <a:srgbClr val="E275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26031" y="2714295"/>
        <a:ext cx="505836" cy="6920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39C5DD-5BA6-4149-AC3E-6D50A9D77D19}" type="datetimeFigureOut">
              <a:rPr lang="en-US" smtClean="0"/>
              <a:t>3/17/2026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230204-478F-4DFD-97BB-57A3583ACF74}" type="slidenum">
              <a:rPr lang="en-US" smtClean="0"/>
              <a:t>‹#›</a:t>
            </a:fld>
            <a:endParaRPr lang="en-US"/>
          </a:p>
        </p:txBody>
      </p:sp>
    </p:spTree>
    <p:extLst>
      <p:ext uri="{BB962C8B-B14F-4D97-AF65-F5344CB8AC3E}">
        <p14:creationId xmlns:p14="http://schemas.microsoft.com/office/powerpoint/2010/main" val="162809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888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3733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9144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636997" y="3133725"/>
            <a:ext cx="7878353"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87248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23198"/>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23198"/>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5713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9854"/>
          </a:xfrm>
        </p:spPr>
        <p:txBody>
          <a:bodyPr/>
          <a:lstStyle/>
          <a:p>
            <a:r>
              <a:rPr lang="en-US"/>
              <a:t>Click to edit Master title style</a:t>
            </a:r>
          </a:p>
        </p:txBody>
      </p:sp>
      <p:sp>
        <p:nvSpPr>
          <p:cNvPr id="3" name="Text Placeholder 2"/>
          <p:cNvSpPr>
            <a:spLocks noGrp="1"/>
          </p:cNvSpPr>
          <p:nvPr>
            <p:ph type="body" idx="1"/>
          </p:nvPr>
        </p:nvSpPr>
        <p:spPr>
          <a:xfrm>
            <a:off x="630238" y="128313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107043"/>
            <a:ext cx="386873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8313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07043"/>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7168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a:p>
        </p:txBody>
      </p:sp>
      <p:sp>
        <p:nvSpPr>
          <p:cNvPr id="7" name="Content Placeholder 6"/>
          <p:cNvSpPr>
            <a:spLocks noGrp="1"/>
          </p:cNvSpPr>
          <p:nvPr>
            <p:ph sz="quarter" idx="13" hasCustomPrompt="1"/>
          </p:nvPr>
        </p:nvSpPr>
        <p:spPr>
          <a:xfrm>
            <a:off x="628650" y="1304925"/>
            <a:ext cx="78867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803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616449" y="503238"/>
            <a:ext cx="7898901"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23701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3448328" y="2306871"/>
            <a:ext cx="2247345" cy="2244258"/>
          </a:xfrm>
          <a:prstGeom prst="rect">
            <a:avLst/>
          </a:prstGeom>
          <a:noFill/>
          <a:ln w="9525">
            <a:noFill/>
            <a:miter lim="800000"/>
            <a:headEnd/>
            <a:tailEnd/>
          </a:ln>
        </p:spPr>
      </p:pic>
      <p:sp>
        <p:nvSpPr>
          <p:cNvPr id="5" name="Rectangle 4"/>
          <p:cNvSpPr/>
          <p:nvPr userDrawn="1"/>
        </p:nvSpPr>
        <p:spPr>
          <a:xfrm>
            <a:off x="0" y="0"/>
            <a:ext cx="9144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4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2" y="6334316"/>
            <a:ext cx="9141619" cy="64008"/>
          </a:xfrm>
          <a:prstGeom prst="rect">
            <a:avLst/>
          </a:prstGeom>
          <a:solidFill>
            <a:srgbClr val="E275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3200" b="1" spc="-50" baseline="0">
                <a:solidFill>
                  <a:srgbClr val="004875"/>
                </a:solidFill>
                <a:latin typeface="+mn-lt"/>
              </a:defRPr>
            </a:lvl1pPr>
          </a:lstStyle>
          <a:p>
            <a:r>
              <a:rPr lang="en-US" dirty="0"/>
              <a:t>Title of Presentation</a:t>
            </a:r>
          </a:p>
        </p:txBody>
      </p:sp>
      <p:cxnSp>
        <p:nvCxnSpPr>
          <p:cNvPr id="9" name="Straight Connector 8"/>
          <p:cNvCxnSpPr/>
          <p:nvPr/>
        </p:nvCxnSpPr>
        <p:spPr>
          <a:xfrm>
            <a:off x="905744" y="4343400"/>
            <a:ext cx="7406640" cy="0"/>
          </a:xfrm>
          <a:prstGeom prst="line">
            <a:avLst/>
          </a:prstGeom>
          <a:ln w="9525">
            <a:solidFill>
              <a:srgbClr val="004875"/>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833826" y="4596242"/>
            <a:ext cx="7543800" cy="1601358"/>
          </a:xfrm>
        </p:spPr>
        <p:txBody>
          <a:bodyPr>
            <a:normAutofit/>
          </a:bodyPr>
          <a:lstStyle>
            <a:lvl1pPr marL="0" indent="0" algn="ctr">
              <a:spcBef>
                <a:spcPts val="600"/>
              </a:spcBef>
              <a:buFontTx/>
              <a:buNone/>
              <a:defRPr sz="2000" baseline="0">
                <a:solidFill>
                  <a:srgbClr val="E27500"/>
                </a:solidFill>
              </a:defRPr>
            </a:lvl1pPr>
          </a:lstStyle>
          <a:p>
            <a:pPr lvl="0"/>
            <a:r>
              <a:rPr lang="en-US" dirty="0"/>
              <a:t>Presenter Name</a:t>
            </a:r>
          </a:p>
          <a:p>
            <a:pPr lvl="0"/>
            <a:r>
              <a:rPr lang="en-US" dirty="0"/>
              <a:t>Title, Organization</a:t>
            </a:r>
          </a:p>
          <a:p>
            <a:pPr lvl="0"/>
            <a:r>
              <a:rPr lang="en-US" dirty="0"/>
              <a:t>Date of Presentation</a:t>
            </a:r>
          </a:p>
        </p:txBody>
      </p:sp>
      <p:pic>
        <p:nvPicPr>
          <p:cNvPr id="5" name="Picture 4" descr="Text&#10;&#10;Description automatically generated">
            <a:extLst>
              <a:ext uri="{FF2B5EF4-FFF2-40B4-BE49-F238E27FC236}">
                <a16:creationId xmlns:a16="http://schemas.microsoft.com/office/drawing/2014/main" id="{650CA8C1-1ADC-43BB-8FCF-09CB18860634}"/>
              </a:ext>
            </a:extLst>
          </p:cNvPr>
          <p:cNvPicPr>
            <a:picLocks noChangeAspect="1"/>
          </p:cNvPicPr>
          <p:nvPr userDrawn="1"/>
        </p:nvPicPr>
        <p:blipFill>
          <a:blip r:embed="rId2"/>
          <a:stretch>
            <a:fillRect/>
          </a:stretch>
        </p:blipFill>
        <p:spPr>
          <a:xfrm>
            <a:off x="5743254" y="660400"/>
            <a:ext cx="2623506" cy="448579"/>
          </a:xfrm>
          <a:prstGeom prst="rect">
            <a:avLst/>
          </a:prstGeom>
        </p:spPr>
      </p:pic>
    </p:spTree>
    <p:extLst>
      <p:ext uri="{BB962C8B-B14F-4D97-AF65-F5344CB8AC3E}">
        <p14:creationId xmlns:p14="http://schemas.microsoft.com/office/powerpoint/2010/main" val="347707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8640" y="1215367"/>
            <a:ext cx="796671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628650" y="6197511"/>
            <a:ext cx="78867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8650" y="6356350"/>
            <a:ext cx="2133475" cy="362949"/>
          </a:xfrm>
          <a:prstGeom prst="rect">
            <a:avLst/>
          </a:prstGeom>
        </p:spPr>
      </p:pic>
    </p:spTree>
    <p:extLst>
      <p:ext uri="{BB962C8B-B14F-4D97-AF65-F5344CB8AC3E}">
        <p14:creationId xmlns:p14="http://schemas.microsoft.com/office/powerpoint/2010/main" val="2674790223"/>
      </p:ext>
    </p:extLst>
  </p:cSld>
  <p:clrMap bg1="lt1" tx1="dk1" bg2="lt2" tx2="dk2" accent1="accent1" accent2="accent2" accent3="accent3" accent4="accent4" accent5="accent5" accent6="accent6" hlink="hlink" folHlink="folHlink"/>
  <p:sldLayoutIdLst>
    <p:sldLayoutId id="2147483713" r:id="rId1"/>
    <p:sldLayoutId id="2147483719" r:id="rId2"/>
    <p:sldLayoutId id="2147483737" r:id="rId3"/>
    <p:sldLayoutId id="2147483715" r:id="rId4"/>
    <p:sldLayoutId id="2147483716" r:id="rId5"/>
    <p:sldLayoutId id="2147483717" r:id="rId6"/>
    <p:sldLayoutId id="2147483718" r:id="rId7"/>
    <p:sldLayoutId id="2147483736" r:id="rId8"/>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DDD7A-47EC-401D-B3A3-E89E6A2F782D}" type="slidenum">
              <a:rPr lang="en-US" smtClean="0"/>
              <a:t>‹#›</a:t>
            </a:fld>
            <a:endParaRPr lang="en-US"/>
          </a:p>
        </p:txBody>
      </p:sp>
    </p:spTree>
    <p:extLst>
      <p:ext uri="{BB962C8B-B14F-4D97-AF65-F5344CB8AC3E}">
        <p14:creationId xmlns:p14="http://schemas.microsoft.com/office/powerpoint/2010/main" val="3044029153"/>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cdhhs.gov/carve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dicaidelearning.remote-learner.net/mod/resource/view.php?id=896" TargetMode="External"/><Relationship Id="rId2" Type="http://schemas.openxmlformats.org/officeDocument/2006/relationships/hyperlink" Target="https://medicaidelearning.remote-learner.net/mod/resource/view.php?id=128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www.scdhhs.gov/carvein" TargetMode="Externa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KMilies21@humana.com" TargetMode="External"/><Relationship Id="rId3" Type="http://schemas.openxmlformats.org/officeDocument/2006/relationships/hyperlink" Target="mailto:Tammy.Betts@bcbssc.com" TargetMode="External"/><Relationship Id="rId7" Type="http://schemas.openxmlformats.org/officeDocument/2006/relationships/hyperlink" Target="mailto:SCGovtContracts@molinehealthcare.com" TargetMode="External"/><Relationship Id="rId2" Type="http://schemas.openxmlformats.org/officeDocument/2006/relationships/hyperlink" Target="mailto:Jennifer.b.helms@centene.com" TargetMode="External"/><Relationship Id="rId1" Type="http://schemas.openxmlformats.org/officeDocument/2006/relationships/slideLayout" Target="../slideLayouts/slideLayout2.xml"/><Relationship Id="rId6" Type="http://schemas.openxmlformats.org/officeDocument/2006/relationships/hyperlink" Target="mailto:Tyler.Stalvey@molinehealthcare.com" TargetMode="External"/><Relationship Id="rId5" Type="http://schemas.openxmlformats.org/officeDocument/2006/relationships/hyperlink" Target="mailto:JDunnigan@selecthealthofsc.com" TargetMode="External"/><Relationship Id="rId4" Type="http://schemas.openxmlformats.org/officeDocument/2006/relationships/hyperlink" Target="mailto:NCarey@selecthealthofsc.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SCCaseManagementSupervisors@MolinaHealthCare.Com" TargetMode="External"/><Relationship Id="rId3" Type="http://schemas.openxmlformats.org/officeDocument/2006/relationships/hyperlink" Target="mailto:HBCMReferral@bcbssc.com" TargetMode="External"/><Relationship Id="rId7" Type="http://schemas.openxmlformats.org/officeDocument/2006/relationships/hyperlink" Target="mailto:christy.beherns@molinahealthcare.com" TargetMode="External"/><Relationship Id="rId2" Type="http://schemas.openxmlformats.org/officeDocument/2006/relationships/hyperlink" Target="mailto:Felicia.N.James@centene.com" TargetMode="External"/><Relationship Id="rId1" Type="http://schemas.openxmlformats.org/officeDocument/2006/relationships/slideLayout" Target="../slideLayouts/slideLayout6.xml"/><Relationship Id="rId6" Type="http://schemas.openxmlformats.org/officeDocument/2006/relationships/hyperlink" Target="mailto:dheatherly1@selecthealthofsc.com" TargetMode="External"/><Relationship Id="rId5" Type="http://schemas.openxmlformats.org/officeDocument/2006/relationships/hyperlink" Target="mailto:jward@selecthealthofsc.com" TargetMode="External"/><Relationship Id="rId4" Type="http://schemas.openxmlformats.org/officeDocument/2006/relationships/hyperlink" Target="mailto:sgraham2@selecthealthofsc.com" TargetMode="External"/><Relationship Id="rId9" Type="http://schemas.openxmlformats.org/officeDocument/2006/relationships/hyperlink" Target="mailto:Scmcdcaremanagement@humana.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Carve-in Update for Community Long-term Care (CLTC) Case Managers</a:t>
            </a:r>
          </a:p>
        </p:txBody>
      </p:sp>
      <p:sp>
        <p:nvSpPr>
          <p:cNvPr id="10" name="Text Placeholder 9"/>
          <p:cNvSpPr>
            <a:spLocks noGrp="1"/>
          </p:cNvSpPr>
          <p:nvPr>
            <p:ph type="body" sz="quarter" idx="10"/>
          </p:nvPr>
        </p:nvSpPr>
        <p:spPr/>
        <p:txBody>
          <a:bodyPr/>
          <a:lstStyle/>
          <a:p>
            <a:r>
              <a:rPr lang="en-US" dirty="0"/>
              <a:t>March 11, 2026</a:t>
            </a:r>
          </a:p>
        </p:txBody>
      </p:sp>
    </p:spTree>
    <p:extLst>
      <p:ext uri="{BB962C8B-B14F-4D97-AF65-F5344CB8AC3E}">
        <p14:creationId xmlns:p14="http://schemas.microsoft.com/office/powerpoint/2010/main" val="308954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7EABD-B922-1F7A-E9B3-A2A7E4FE75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A05B71-A2CF-455B-3125-5FE8B2B7997D}"/>
              </a:ext>
            </a:extLst>
          </p:cNvPr>
          <p:cNvSpPr>
            <a:spLocks noGrp="1"/>
          </p:cNvSpPr>
          <p:nvPr>
            <p:ph type="title"/>
          </p:nvPr>
        </p:nvSpPr>
        <p:spPr/>
        <p:txBody>
          <a:bodyPr>
            <a:normAutofit/>
          </a:bodyPr>
          <a:lstStyle/>
          <a:p>
            <a:r>
              <a:rPr lang="en-US"/>
              <a:t>New Interventions </a:t>
            </a:r>
            <a:r>
              <a:rPr lang="en-US" sz="2400" i="1"/>
              <a:t>(cont.)</a:t>
            </a:r>
            <a:endParaRPr lang="en-US" i="1" dirty="0"/>
          </a:p>
        </p:txBody>
      </p:sp>
      <p:sp>
        <p:nvSpPr>
          <p:cNvPr id="4" name="Slide Number Placeholder 3">
            <a:extLst>
              <a:ext uri="{FF2B5EF4-FFF2-40B4-BE49-F238E27FC236}">
                <a16:creationId xmlns:a16="http://schemas.microsoft.com/office/drawing/2014/main" id="{49AA379E-112B-33E4-06D7-1AFC1CB2C9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pic>
        <p:nvPicPr>
          <p:cNvPr id="7" name="Content Placeholder 3">
            <a:extLst>
              <a:ext uri="{FF2B5EF4-FFF2-40B4-BE49-F238E27FC236}">
                <a16:creationId xmlns:a16="http://schemas.microsoft.com/office/drawing/2014/main" id="{6987192A-7A7B-3C35-0AF9-D9518C5B6C8D}"/>
              </a:ext>
            </a:extLst>
          </p:cNvPr>
          <p:cNvPicPr>
            <a:picLocks noGrp="1" noChangeAspect="1"/>
          </p:cNvPicPr>
          <p:nvPr>
            <p:ph sz="quarter" idx="13"/>
          </p:nvPr>
        </p:nvPicPr>
        <p:blipFill>
          <a:blip r:embed="rId2"/>
          <a:stretch>
            <a:fillRect/>
          </a:stretch>
        </p:blipFill>
        <p:spPr>
          <a:xfrm>
            <a:off x="628650" y="2383118"/>
            <a:ext cx="7886700" cy="2436252"/>
          </a:xfrm>
          <a:prstGeom prst="rect">
            <a:avLst/>
          </a:prstGeom>
        </p:spPr>
      </p:pic>
    </p:spTree>
    <p:extLst>
      <p:ext uri="{BB962C8B-B14F-4D97-AF65-F5344CB8AC3E}">
        <p14:creationId xmlns:p14="http://schemas.microsoft.com/office/powerpoint/2010/main" val="424897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5BB30-0FFD-5388-65A2-DAB57F7EA112}"/>
              </a:ext>
            </a:extLst>
          </p:cNvPr>
          <p:cNvSpPr>
            <a:spLocks noGrp="1"/>
          </p:cNvSpPr>
          <p:nvPr>
            <p:ph idx="1"/>
          </p:nvPr>
        </p:nvSpPr>
        <p:spPr/>
        <p:txBody>
          <a:bodyPr/>
          <a:lstStyle/>
          <a:p>
            <a:r>
              <a:rPr lang="en-US" dirty="0"/>
              <a:t>Interventions should be used when the participant is enrolled in a managed care plan </a:t>
            </a:r>
            <a:r>
              <a:rPr lang="en-US" b="1" u="sng" dirty="0"/>
              <a:t>and</a:t>
            </a:r>
            <a:r>
              <a:rPr lang="en-US" dirty="0"/>
              <a:t>:</a:t>
            </a:r>
          </a:p>
          <a:p>
            <a:pPr lvl="1">
              <a:spcBef>
                <a:spcPts val="1000"/>
              </a:spcBef>
              <a:buClr>
                <a:srgbClr val="004875"/>
              </a:buClr>
              <a:buFont typeface="Wingdings" panose="05000000000000000000" pitchFamily="2" charset="2"/>
              <a:buChar char="Ø"/>
            </a:pPr>
            <a:r>
              <a:rPr lang="en-US" dirty="0"/>
              <a:t>The annual assessment, level of care (LOC) and service plan are being completed, or</a:t>
            </a:r>
            <a:endParaRPr lang="en-US" b="1" dirty="0"/>
          </a:p>
          <a:p>
            <a:pPr lvl="1">
              <a:spcBef>
                <a:spcPts val="1000"/>
              </a:spcBef>
              <a:buClr>
                <a:srgbClr val="004875"/>
              </a:buClr>
              <a:buFont typeface="Wingdings" panose="05000000000000000000" pitchFamily="2" charset="2"/>
              <a:buChar char="Ø"/>
            </a:pPr>
            <a:r>
              <a:rPr lang="en-US" dirty="0"/>
              <a:t>There is an update to the service plan prior to the annual assessment.  </a:t>
            </a:r>
          </a:p>
        </p:txBody>
      </p:sp>
      <p:sp>
        <p:nvSpPr>
          <p:cNvPr id="3" name="Title 2">
            <a:extLst>
              <a:ext uri="{FF2B5EF4-FFF2-40B4-BE49-F238E27FC236}">
                <a16:creationId xmlns:a16="http://schemas.microsoft.com/office/drawing/2014/main" id="{889A9CEF-F09A-E636-A99F-88983F3017B2}"/>
              </a:ext>
            </a:extLst>
          </p:cNvPr>
          <p:cNvSpPr>
            <a:spLocks noGrp="1"/>
          </p:cNvSpPr>
          <p:nvPr>
            <p:ph type="title"/>
          </p:nvPr>
        </p:nvSpPr>
        <p:spPr/>
        <p:txBody>
          <a:bodyPr/>
          <a:lstStyle/>
          <a:p>
            <a:r>
              <a:rPr lang="en-US" dirty="0"/>
              <a:t>Phoenix Updates</a:t>
            </a:r>
          </a:p>
        </p:txBody>
      </p:sp>
      <p:sp>
        <p:nvSpPr>
          <p:cNvPr id="4" name="Slide Number Placeholder 3">
            <a:extLst>
              <a:ext uri="{FF2B5EF4-FFF2-40B4-BE49-F238E27FC236}">
                <a16:creationId xmlns:a16="http://schemas.microsoft.com/office/drawing/2014/main" id="{A83C66B8-609C-7944-9F8E-DDA98452040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99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74D28C-524E-4D63-A5A3-C3363A160BDB}"/>
              </a:ext>
            </a:extLst>
          </p:cNvPr>
          <p:cNvSpPr>
            <a:spLocks noGrp="1"/>
          </p:cNvSpPr>
          <p:nvPr>
            <p:ph idx="1"/>
          </p:nvPr>
        </p:nvSpPr>
        <p:spPr/>
        <p:txBody>
          <a:bodyPr/>
          <a:lstStyle/>
          <a:p>
            <a:r>
              <a:rPr lang="en-US" dirty="0"/>
              <a:t>Phoenix currently has several interventions related to bowel and bladder that DO NOT</a:t>
            </a:r>
            <a:r>
              <a:rPr lang="en-US" dirty="0">
                <a:solidFill>
                  <a:srgbClr val="E27500"/>
                </a:solidFill>
              </a:rPr>
              <a:t> </a:t>
            </a:r>
            <a:r>
              <a:rPr lang="en-US" dirty="0"/>
              <a:t>trigger a need that is added to the service plan. The following interventions should be used as appropriate:</a:t>
            </a:r>
          </a:p>
          <a:p>
            <a:pPr lvl="1">
              <a:spcBef>
                <a:spcPts val="1000"/>
              </a:spcBef>
              <a:buClr>
                <a:srgbClr val="004875"/>
              </a:buClr>
              <a:buFont typeface="Wingdings" panose="05000000000000000000" pitchFamily="2" charset="2"/>
              <a:buChar char="Ø"/>
            </a:pPr>
            <a:r>
              <a:rPr lang="en-US" dirty="0"/>
              <a:t>To help the participant with caring for problems such as controlling urinating or having bowel movements.</a:t>
            </a:r>
          </a:p>
          <a:p>
            <a:pPr lvl="1">
              <a:spcBef>
                <a:spcPts val="1000"/>
              </a:spcBef>
              <a:buClr>
                <a:srgbClr val="004875"/>
              </a:buClr>
              <a:buFont typeface="Wingdings" panose="05000000000000000000" pitchFamily="2" charset="2"/>
              <a:buChar char="Ø"/>
            </a:pPr>
            <a:r>
              <a:rPr lang="en-US" dirty="0"/>
              <a:t>Will help participant urinate or have bowel movements at scheduled times.</a:t>
            </a:r>
          </a:p>
          <a:p>
            <a:pPr lvl="1">
              <a:spcBef>
                <a:spcPts val="1000"/>
              </a:spcBef>
              <a:buClr>
                <a:srgbClr val="004875"/>
              </a:buClr>
              <a:buFont typeface="Wingdings" panose="05000000000000000000" pitchFamily="2" charset="2"/>
              <a:buChar char="Ø"/>
            </a:pPr>
            <a:r>
              <a:rPr lang="en-US" dirty="0"/>
              <a:t>To use safety precautions when urinating or having a bowel movement.</a:t>
            </a:r>
          </a:p>
          <a:p>
            <a:endParaRPr lang="en-US" dirty="0"/>
          </a:p>
        </p:txBody>
      </p:sp>
      <p:sp>
        <p:nvSpPr>
          <p:cNvPr id="3" name="Title 2">
            <a:extLst>
              <a:ext uri="{FF2B5EF4-FFF2-40B4-BE49-F238E27FC236}">
                <a16:creationId xmlns:a16="http://schemas.microsoft.com/office/drawing/2014/main" id="{827F4C43-5168-300A-C160-8775775D4282}"/>
              </a:ext>
            </a:extLst>
          </p:cNvPr>
          <p:cNvSpPr>
            <a:spLocks noGrp="1"/>
          </p:cNvSpPr>
          <p:nvPr>
            <p:ph type="title"/>
          </p:nvPr>
        </p:nvSpPr>
        <p:spPr/>
        <p:txBody>
          <a:bodyPr/>
          <a:lstStyle/>
          <a:p>
            <a:r>
              <a:rPr lang="en-US" dirty="0"/>
              <a:t>Phoenix Updates </a:t>
            </a:r>
            <a:r>
              <a:rPr lang="en-US" sz="2400" i="1" dirty="0"/>
              <a:t>(cont.)</a:t>
            </a:r>
            <a:endParaRPr lang="en-US" i="1" dirty="0"/>
          </a:p>
        </p:txBody>
      </p:sp>
      <p:sp>
        <p:nvSpPr>
          <p:cNvPr id="4" name="Slide Number Placeholder 3">
            <a:extLst>
              <a:ext uri="{FF2B5EF4-FFF2-40B4-BE49-F238E27FC236}">
                <a16:creationId xmlns:a16="http://schemas.microsoft.com/office/drawing/2014/main" id="{3EDB0841-14CD-665D-D7DC-3E91B864D4F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65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FF77BE-A39B-CBDE-0903-29E1146C9551}"/>
              </a:ext>
            </a:extLst>
          </p:cNvPr>
          <p:cNvSpPr>
            <a:spLocks noGrp="1"/>
          </p:cNvSpPr>
          <p:nvPr>
            <p:ph idx="1"/>
          </p:nvPr>
        </p:nvSpPr>
        <p:spPr/>
        <p:txBody>
          <a:bodyPr>
            <a:normAutofit lnSpcReduction="10000"/>
          </a:bodyPr>
          <a:lstStyle/>
          <a:p>
            <a:pPr>
              <a:lnSpc>
                <a:spcPct val="100000"/>
              </a:lnSpc>
            </a:pPr>
            <a:r>
              <a:rPr lang="en-US" dirty="0"/>
              <a:t>If my participant is incontinent and there is an open authorization for supplies, what do I need to do during the annual assessment?</a:t>
            </a:r>
          </a:p>
          <a:p>
            <a:pPr lvl="1">
              <a:lnSpc>
                <a:spcPct val="100000"/>
              </a:lnSpc>
              <a:spcBef>
                <a:spcPts val="1000"/>
              </a:spcBef>
              <a:buClr>
                <a:srgbClr val="004875"/>
              </a:buClr>
              <a:buFont typeface="Wingdings" panose="05000000000000000000" pitchFamily="2" charset="2"/>
              <a:buChar char="Ø"/>
            </a:pPr>
            <a:r>
              <a:rPr lang="en-US" dirty="0"/>
              <a:t>Indicate the frequency of incontinence on the assessment.</a:t>
            </a:r>
          </a:p>
          <a:p>
            <a:pPr lvl="1">
              <a:lnSpc>
                <a:spcPct val="100000"/>
              </a:lnSpc>
              <a:spcBef>
                <a:spcPts val="1000"/>
              </a:spcBef>
              <a:buClr>
                <a:srgbClr val="004875"/>
              </a:buClr>
              <a:buFont typeface="Wingdings" panose="05000000000000000000" pitchFamily="2" charset="2"/>
              <a:buChar char="Ø"/>
            </a:pPr>
            <a:r>
              <a:rPr lang="en-US" dirty="0"/>
              <a:t>Coordinate with the MCO to determine if coordination has been completed between the MCO, provider and participant.</a:t>
            </a:r>
          </a:p>
          <a:p>
            <a:pPr lvl="1">
              <a:lnSpc>
                <a:spcPct val="100000"/>
              </a:lnSpc>
              <a:spcBef>
                <a:spcPts val="1000"/>
              </a:spcBef>
              <a:buClr>
                <a:srgbClr val="004875"/>
              </a:buClr>
              <a:buFont typeface="Wingdings" panose="05000000000000000000" pitchFamily="2" charset="2"/>
              <a:buChar char="Ø"/>
            </a:pPr>
            <a:r>
              <a:rPr lang="en-US" dirty="0"/>
              <a:t>Enter the two </a:t>
            </a:r>
            <a:r>
              <a:rPr lang="en-US" b="1" dirty="0"/>
              <a:t>NEW interventions </a:t>
            </a:r>
            <a:r>
              <a:rPr lang="en-US" dirty="0"/>
              <a:t>on the service plan.</a:t>
            </a:r>
          </a:p>
          <a:p>
            <a:pPr lvl="1">
              <a:lnSpc>
                <a:spcPct val="100000"/>
              </a:lnSpc>
              <a:spcBef>
                <a:spcPts val="1000"/>
              </a:spcBef>
              <a:buClr>
                <a:srgbClr val="004875"/>
              </a:buClr>
              <a:buFont typeface="Wingdings" panose="05000000000000000000" pitchFamily="2" charset="2"/>
              <a:buChar char="Ø"/>
            </a:pPr>
            <a:r>
              <a:rPr lang="en-US" dirty="0"/>
              <a:t>The South Carolina Department of Health and Human Services (SCDHHS) will notify case managers when they are to terminate existing authorizations.</a:t>
            </a:r>
          </a:p>
          <a:p>
            <a:pPr>
              <a:lnSpc>
                <a:spcPct val="100000"/>
              </a:lnSpc>
            </a:pPr>
            <a:endParaRPr lang="en-US" dirty="0"/>
          </a:p>
        </p:txBody>
      </p:sp>
      <p:sp>
        <p:nvSpPr>
          <p:cNvPr id="3" name="Title 2">
            <a:extLst>
              <a:ext uri="{FF2B5EF4-FFF2-40B4-BE49-F238E27FC236}">
                <a16:creationId xmlns:a16="http://schemas.microsoft.com/office/drawing/2014/main" id="{5E8689F9-0B87-CD8B-BC2D-1BA2265ACE12}"/>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D30D76F8-299F-69D9-F9BE-60A405CFAE9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4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331C56-3639-40EC-D327-AC1F259C8E7E}"/>
              </a:ext>
            </a:extLst>
          </p:cNvPr>
          <p:cNvSpPr>
            <a:spLocks noGrp="1"/>
          </p:cNvSpPr>
          <p:nvPr>
            <p:ph idx="1"/>
          </p:nvPr>
        </p:nvSpPr>
        <p:spPr/>
        <p:txBody>
          <a:bodyPr/>
          <a:lstStyle/>
          <a:p>
            <a:r>
              <a:rPr lang="en-US" dirty="0"/>
              <a:t>My participant is in managed care. On the new service plan, I accidently selected the existing intervention case manager to authorize supplies. How do I get it removed?</a:t>
            </a:r>
          </a:p>
          <a:p>
            <a:pPr lvl="1">
              <a:spcBef>
                <a:spcPts val="1000"/>
              </a:spcBef>
              <a:buClr>
                <a:srgbClr val="004875"/>
              </a:buClr>
              <a:buFont typeface="Wingdings" panose="05000000000000000000" pitchFamily="2" charset="2"/>
              <a:buChar char="Ø"/>
            </a:pPr>
            <a:r>
              <a:rPr lang="en-US" dirty="0"/>
              <a:t>You can UNCHECK</a:t>
            </a:r>
            <a:r>
              <a:rPr lang="en-US" dirty="0">
                <a:solidFill>
                  <a:srgbClr val="E27500"/>
                </a:solidFill>
              </a:rPr>
              <a:t> </a:t>
            </a:r>
            <a:r>
              <a:rPr lang="en-US" dirty="0"/>
              <a:t>the intervention prior to the state worker’s review.</a:t>
            </a:r>
          </a:p>
          <a:p>
            <a:pPr lvl="1">
              <a:spcBef>
                <a:spcPts val="1000"/>
              </a:spcBef>
              <a:buClr>
                <a:srgbClr val="004875"/>
              </a:buClr>
              <a:buFont typeface="Wingdings" panose="05000000000000000000" pitchFamily="2" charset="2"/>
              <a:buChar char="Ø"/>
            </a:pPr>
            <a:r>
              <a:rPr lang="en-US" dirty="0"/>
              <a:t>The state reviewer needs to verify that the participant </a:t>
            </a:r>
            <a:r>
              <a:rPr lang="en-US" b="1" dirty="0"/>
              <a:t>IS NOT</a:t>
            </a:r>
            <a:r>
              <a:rPr lang="en-US" dirty="0">
                <a:solidFill>
                  <a:srgbClr val="E27500"/>
                </a:solidFill>
              </a:rPr>
              <a:t> </a:t>
            </a:r>
            <a:r>
              <a:rPr lang="en-US" dirty="0"/>
              <a:t>in an MCO prior to approving requests. </a:t>
            </a:r>
          </a:p>
        </p:txBody>
      </p:sp>
      <p:sp>
        <p:nvSpPr>
          <p:cNvPr id="3" name="Title 2">
            <a:extLst>
              <a:ext uri="{FF2B5EF4-FFF2-40B4-BE49-F238E27FC236}">
                <a16:creationId xmlns:a16="http://schemas.microsoft.com/office/drawing/2014/main" id="{80B0F446-4A61-DD01-3BED-5D5591E804AF}"/>
              </a:ext>
            </a:extLst>
          </p:cNvPr>
          <p:cNvSpPr>
            <a:spLocks noGrp="1"/>
          </p:cNvSpPr>
          <p:nvPr>
            <p:ph type="title"/>
          </p:nvPr>
        </p:nvSpPr>
        <p:spPr/>
        <p:txBody>
          <a:bodyPr/>
          <a:lstStyle/>
          <a:p>
            <a:r>
              <a:rPr lang="en-US" dirty="0"/>
              <a:t>Questions </a:t>
            </a:r>
            <a:r>
              <a:rPr lang="en-US" sz="2400" i="1" dirty="0"/>
              <a:t>(cont.)</a:t>
            </a:r>
            <a:endParaRPr lang="en-US" i="1" dirty="0"/>
          </a:p>
        </p:txBody>
      </p:sp>
      <p:sp>
        <p:nvSpPr>
          <p:cNvPr id="4" name="Slide Number Placeholder 3">
            <a:extLst>
              <a:ext uri="{FF2B5EF4-FFF2-40B4-BE49-F238E27FC236}">
                <a16:creationId xmlns:a16="http://schemas.microsoft.com/office/drawing/2014/main" id="{38BFDC76-0A65-BB5D-74EA-EF70DC00F88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43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343CD2-6971-C47B-77A3-D8737E3ED777}"/>
              </a:ext>
            </a:extLst>
          </p:cNvPr>
          <p:cNvSpPr>
            <a:spLocks noGrp="1"/>
          </p:cNvSpPr>
          <p:nvPr>
            <p:ph idx="1"/>
          </p:nvPr>
        </p:nvSpPr>
        <p:spPr/>
        <p:txBody>
          <a:bodyPr>
            <a:normAutofit/>
          </a:bodyPr>
          <a:lstStyle/>
          <a:p>
            <a:r>
              <a:rPr lang="en-US" dirty="0"/>
              <a:t>It is </a:t>
            </a:r>
            <a:r>
              <a:rPr lang="en-US" b="1" dirty="0"/>
              <a:t>not time for a new assessment</a:t>
            </a:r>
            <a:r>
              <a:rPr lang="en-US" dirty="0"/>
              <a:t>, LOC and/or service plan but my participant needs a change in supplies (e.g., different size). Do I need to do anything on the service plan?  </a:t>
            </a:r>
          </a:p>
          <a:p>
            <a:pPr lvl="1">
              <a:spcBef>
                <a:spcPts val="1000"/>
              </a:spcBef>
              <a:buClr>
                <a:srgbClr val="004875"/>
              </a:buClr>
              <a:buFont typeface="Wingdings" panose="05000000000000000000" pitchFamily="2" charset="2"/>
              <a:buChar char="Ø"/>
            </a:pPr>
            <a:r>
              <a:rPr lang="en-US" dirty="0"/>
              <a:t>Coordinate with the participant’s MCO. The MCO will need to issue a new authorization (if required by MCO) to the provider reflecting the change in supplies </a:t>
            </a:r>
          </a:p>
          <a:p>
            <a:pPr lvl="1">
              <a:spcBef>
                <a:spcPts val="1000"/>
              </a:spcBef>
              <a:buClr>
                <a:srgbClr val="004875"/>
              </a:buClr>
              <a:buFont typeface="Wingdings" panose="05000000000000000000" pitchFamily="2" charset="2"/>
              <a:buChar char="Ø"/>
            </a:pPr>
            <a:r>
              <a:rPr lang="en-US" dirty="0"/>
              <a:t>After coordination with the MCO you can:</a:t>
            </a:r>
          </a:p>
          <a:p>
            <a:pPr lvl="2">
              <a:spcBef>
                <a:spcPts val="1000"/>
              </a:spcBef>
            </a:pPr>
            <a:r>
              <a:rPr lang="en-US" dirty="0"/>
              <a:t>Uncheck the “CM to authorize” intervention.</a:t>
            </a:r>
          </a:p>
          <a:p>
            <a:pPr lvl="2">
              <a:spcBef>
                <a:spcPts val="1000"/>
              </a:spcBef>
            </a:pPr>
            <a:r>
              <a:rPr lang="en-US" dirty="0"/>
              <a:t>Add the two new interventions.</a:t>
            </a:r>
          </a:p>
          <a:p>
            <a:pPr lvl="3">
              <a:spcBef>
                <a:spcPts val="1000"/>
              </a:spcBef>
              <a:buClr>
                <a:srgbClr val="004875"/>
              </a:buClr>
            </a:pPr>
            <a:r>
              <a:rPr lang="en-US" b="1" dirty="0"/>
              <a:t>The MCO will provide incontinence supplies.</a:t>
            </a:r>
          </a:p>
          <a:p>
            <a:pPr lvl="3">
              <a:spcBef>
                <a:spcPts val="1000"/>
              </a:spcBef>
              <a:buClr>
                <a:srgbClr val="004875"/>
              </a:buClr>
            </a:pPr>
            <a:r>
              <a:rPr lang="en-US" b="1" dirty="0"/>
              <a:t>Case managers will coordinate with the MCO.</a:t>
            </a:r>
          </a:p>
          <a:p>
            <a:endParaRPr lang="en-US" dirty="0"/>
          </a:p>
        </p:txBody>
      </p:sp>
      <p:sp>
        <p:nvSpPr>
          <p:cNvPr id="3" name="Title 2">
            <a:extLst>
              <a:ext uri="{FF2B5EF4-FFF2-40B4-BE49-F238E27FC236}">
                <a16:creationId xmlns:a16="http://schemas.microsoft.com/office/drawing/2014/main" id="{B6461498-7E69-7C37-BB2A-7F1D16F18323}"/>
              </a:ext>
            </a:extLst>
          </p:cNvPr>
          <p:cNvSpPr>
            <a:spLocks noGrp="1"/>
          </p:cNvSpPr>
          <p:nvPr>
            <p:ph type="title"/>
          </p:nvPr>
        </p:nvSpPr>
        <p:spPr/>
        <p:txBody>
          <a:bodyPr/>
          <a:lstStyle/>
          <a:p>
            <a:r>
              <a:rPr lang="en-US" dirty="0"/>
              <a:t>Questions </a:t>
            </a:r>
            <a:r>
              <a:rPr lang="en-US" sz="2400" i="1" dirty="0"/>
              <a:t>(cont.)</a:t>
            </a:r>
            <a:endParaRPr lang="en-US" dirty="0"/>
          </a:p>
        </p:txBody>
      </p:sp>
      <p:sp>
        <p:nvSpPr>
          <p:cNvPr id="4" name="Slide Number Placeholder 3">
            <a:extLst>
              <a:ext uri="{FF2B5EF4-FFF2-40B4-BE49-F238E27FC236}">
                <a16:creationId xmlns:a16="http://schemas.microsoft.com/office/drawing/2014/main" id="{DDD4C3D0-C36B-666B-BA62-A67AF1B4B9B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13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29DD9E-4B27-35CB-B4B3-18D324E403A4}"/>
              </a:ext>
            </a:extLst>
          </p:cNvPr>
          <p:cNvSpPr>
            <a:spLocks noGrp="1"/>
          </p:cNvSpPr>
          <p:nvPr>
            <p:ph idx="1"/>
          </p:nvPr>
        </p:nvSpPr>
        <p:spPr/>
        <p:txBody>
          <a:bodyPr>
            <a:normAutofit/>
          </a:bodyPr>
          <a:lstStyle/>
          <a:p>
            <a:pPr>
              <a:lnSpc>
                <a:spcPct val="100000"/>
              </a:lnSpc>
            </a:pPr>
            <a:r>
              <a:rPr lang="en-US" dirty="0"/>
              <a:t>Effective Jan. 1, 2026, SCDHHS added some Healthy Connections Medicaid members to the managed care service delivery model for medical services. All waiver services remain in the fee-for-service (FFS) delivery model. Medical services for members enrolled in managed care are the responsibility of the managed care plan. </a:t>
            </a:r>
          </a:p>
          <a:p>
            <a:pPr>
              <a:lnSpc>
                <a:spcPct val="100000"/>
              </a:lnSpc>
            </a:pPr>
            <a:r>
              <a:rPr lang="en-US" dirty="0"/>
              <a:t>Providers can find additional guidance about any changes to claims submission, payment and authorization at </a:t>
            </a:r>
            <a:r>
              <a:rPr lang="en-US" dirty="0">
                <a:hlinkClick r:id="rId2"/>
              </a:rPr>
              <a:t>www.scdhhs.gov/carvein</a:t>
            </a:r>
            <a:r>
              <a:rPr lang="en-US" dirty="0"/>
              <a:t>. </a:t>
            </a:r>
          </a:p>
          <a:p>
            <a:pPr>
              <a:lnSpc>
                <a:spcPct val="100000"/>
              </a:lnSpc>
            </a:pPr>
            <a:endParaRPr lang="en-US" dirty="0"/>
          </a:p>
        </p:txBody>
      </p:sp>
      <p:sp>
        <p:nvSpPr>
          <p:cNvPr id="3" name="Title 2"/>
          <p:cNvSpPr>
            <a:spLocks noGrp="1"/>
          </p:cNvSpPr>
          <p:nvPr>
            <p:ph type="title"/>
          </p:nvPr>
        </p:nvSpPr>
        <p:spPr/>
        <p:txBody>
          <a:bodyPr>
            <a:normAutofit fontScale="90000"/>
          </a:bodyPr>
          <a:lstStyle/>
          <a:p>
            <a:r>
              <a:rPr lang="en-US" dirty="0"/>
              <a:t>CLTC Case Manager Update</a:t>
            </a:r>
            <a:br>
              <a:rPr lang="en-US" dirty="0"/>
            </a:br>
            <a:r>
              <a:rPr lang="en-US" dirty="0"/>
              <a:t>Previously Shared Information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16</a:t>
            </a:fld>
            <a:endParaRPr lang="en-US" dirty="0"/>
          </a:p>
        </p:txBody>
      </p:sp>
    </p:spTree>
    <p:extLst>
      <p:ext uri="{BB962C8B-B14F-4D97-AF65-F5344CB8AC3E}">
        <p14:creationId xmlns:p14="http://schemas.microsoft.com/office/powerpoint/2010/main" val="331695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DB7E-5955-F56F-5C95-7955C5C5073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5EFD61-C70F-C4A1-03C3-652B4C5A0472}"/>
              </a:ext>
            </a:extLst>
          </p:cNvPr>
          <p:cNvSpPr>
            <a:spLocks noGrp="1"/>
          </p:cNvSpPr>
          <p:nvPr>
            <p:ph idx="1"/>
          </p:nvPr>
        </p:nvSpPr>
        <p:spPr/>
        <p:txBody>
          <a:bodyPr>
            <a:normAutofit fontScale="85000" lnSpcReduction="10000"/>
          </a:bodyPr>
          <a:lstStyle/>
          <a:p>
            <a:pPr>
              <a:lnSpc>
                <a:spcPct val="110000"/>
              </a:lnSpc>
            </a:pPr>
            <a:r>
              <a:rPr lang="en-US" sz="2600" dirty="0"/>
              <a:t>The Healthy Connections Medicaid members who were added to the managed care service delivery model included Medicaid members who are 18 years of age or older and:</a:t>
            </a:r>
          </a:p>
          <a:p>
            <a:pPr lvl="1">
              <a:lnSpc>
                <a:spcPct val="110000"/>
              </a:lnSpc>
              <a:spcBef>
                <a:spcPts val="1000"/>
              </a:spcBef>
              <a:buClr>
                <a:srgbClr val="004875"/>
              </a:buClr>
              <a:buFont typeface="Wingdings" panose="05000000000000000000" pitchFamily="2" charset="2"/>
              <a:buChar char="Ø"/>
            </a:pPr>
            <a:r>
              <a:rPr lang="en-US" dirty="0"/>
              <a:t>Medicaid members who are dually enrolled in Medicare and Medicaid; </a:t>
            </a:r>
          </a:p>
          <a:p>
            <a:pPr lvl="1">
              <a:lnSpc>
                <a:spcPct val="110000"/>
              </a:lnSpc>
              <a:spcBef>
                <a:spcPts val="1000"/>
              </a:spcBef>
              <a:buClr>
                <a:srgbClr val="004875"/>
              </a:buClr>
              <a:buFont typeface="Wingdings" panose="05000000000000000000" pitchFamily="2" charset="2"/>
              <a:buChar char="Ø"/>
            </a:pPr>
            <a:r>
              <a:rPr lang="en-US" dirty="0"/>
              <a:t>Medicaid members enrolled in the HIV/AIDS waiver; </a:t>
            </a:r>
          </a:p>
          <a:p>
            <a:pPr lvl="1">
              <a:lnSpc>
                <a:spcPct val="110000"/>
              </a:lnSpc>
              <a:spcBef>
                <a:spcPts val="1000"/>
              </a:spcBef>
              <a:buClr>
                <a:srgbClr val="004875"/>
              </a:buClr>
              <a:buFont typeface="Wingdings" panose="05000000000000000000" pitchFamily="2" charset="2"/>
              <a:buChar char="Ø"/>
            </a:pPr>
            <a:r>
              <a:rPr lang="en-US" dirty="0"/>
              <a:t>Medicaid members enrolled in the Mechanical Ventilator Dependent (Vent) waiver; </a:t>
            </a:r>
          </a:p>
          <a:p>
            <a:pPr lvl="1">
              <a:lnSpc>
                <a:spcPct val="110000"/>
              </a:lnSpc>
              <a:spcBef>
                <a:spcPts val="1000"/>
              </a:spcBef>
              <a:buClr>
                <a:srgbClr val="004875"/>
              </a:buClr>
              <a:buFont typeface="Wingdings" panose="05000000000000000000" pitchFamily="2" charset="2"/>
              <a:buChar char="Ø"/>
            </a:pPr>
            <a:r>
              <a:rPr lang="en-US" dirty="0"/>
              <a:t>Medicaid members enrolled in the Community Choices (CC) waiver; and</a:t>
            </a:r>
          </a:p>
          <a:p>
            <a:pPr lvl="1">
              <a:lnSpc>
                <a:spcPct val="110000"/>
              </a:lnSpc>
              <a:spcBef>
                <a:spcPts val="1000"/>
              </a:spcBef>
              <a:buClr>
                <a:srgbClr val="004875"/>
              </a:buClr>
              <a:buFont typeface="Wingdings" panose="05000000000000000000" pitchFamily="2" charset="2"/>
              <a:buChar char="Ø"/>
            </a:pPr>
            <a:r>
              <a:rPr lang="en-US" dirty="0"/>
              <a:t>Medicaid members who reside in a nursing facility.</a:t>
            </a:r>
          </a:p>
          <a:p>
            <a:pPr lvl="2">
              <a:lnSpc>
                <a:spcPct val="110000"/>
              </a:lnSpc>
              <a:spcBef>
                <a:spcPts val="1000"/>
              </a:spcBef>
            </a:pPr>
            <a:r>
              <a:rPr lang="en-US" dirty="0"/>
              <a:t>Healthy Connections Medicaid members who reside in a nursing facility will now be enrolled in an MCO for coverage of medical services.</a:t>
            </a:r>
          </a:p>
          <a:p>
            <a:pPr>
              <a:lnSpc>
                <a:spcPct val="110000"/>
              </a:lnSpc>
            </a:pPr>
            <a:endParaRPr lang="en-US" dirty="0"/>
          </a:p>
        </p:txBody>
      </p:sp>
      <p:sp>
        <p:nvSpPr>
          <p:cNvPr id="3" name="Title 2">
            <a:extLst>
              <a:ext uri="{FF2B5EF4-FFF2-40B4-BE49-F238E27FC236}">
                <a16:creationId xmlns:a16="http://schemas.microsoft.com/office/drawing/2014/main" id="{A64838B9-06A1-9437-F653-412EA0F25B20}"/>
              </a:ext>
            </a:extLst>
          </p:cNvPr>
          <p:cNvSpPr>
            <a:spLocks noGrp="1"/>
          </p:cNvSpPr>
          <p:nvPr>
            <p:ph type="title"/>
          </p:nvPr>
        </p:nvSpPr>
        <p:spPr/>
        <p:txBody>
          <a:bodyPr/>
          <a:lstStyle/>
          <a:p>
            <a:r>
              <a:rPr lang="en-US" dirty="0"/>
              <a:t>CLTC Case Manager Update </a:t>
            </a:r>
            <a:r>
              <a:rPr lang="en-US" sz="1800" i="1" dirty="0"/>
              <a:t>(cont.)</a:t>
            </a:r>
          </a:p>
        </p:txBody>
      </p:sp>
      <p:sp>
        <p:nvSpPr>
          <p:cNvPr id="4" name="Slide Number Placeholder 3">
            <a:extLst>
              <a:ext uri="{FF2B5EF4-FFF2-40B4-BE49-F238E27FC236}">
                <a16:creationId xmlns:a16="http://schemas.microsoft.com/office/drawing/2014/main" id="{632F462E-6135-214A-A754-FB3241BC7ACF}"/>
              </a:ext>
            </a:extLst>
          </p:cNvPr>
          <p:cNvSpPr>
            <a:spLocks noGrp="1"/>
          </p:cNvSpPr>
          <p:nvPr>
            <p:ph type="sldNum" sz="quarter" idx="10"/>
          </p:nvPr>
        </p:nvSpPr>
        <p:spPr/>
        <p:txBody>
          <a:bodyPr/>
          <a:lstStyle/>
          <a:p>
            <a:fld id="{C1640D55-031C-4AD9-A16C-4EFA2F922910}" type="slidenum">
              <a:rPr lang="en-US" smtClean="0"/>
              <a:pPr/>
              <a:t>17</a:t>
            </a:fld>
            <a:endParaRPr lang="en-US" dirty="0"/>
          </a:p>
        </p:txBody>
      </p:sp>
    </p:spTree>
    <p:extLst>
      <p:ext uri="{BB962C8B-B14F-4D97-AF65-F5344CB8AC3E}">
        <p14:creationId xmlns:p14="http://schemas.microsoft.com/office/powerpoint/2010/main" val="227946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9E196-2014-524A-263F-DA8F10AE04C7}"/>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516E623-31E7-7D31-4E88-0087A7B95648}"/>
              </a:ext>
            </a:extLst>
          </p:cNvPr>
          <p:cNvSpPr>
            <a:spLocks noGrp="1"/>
          </p:cNvSpPr>
          <p:nvPr>
            <p:ph idx="1"/>
          </p:nvPr>
        </p:nvSpPr>
        <p:spPr>
          <a:xfrm>
            <a:off x="548640" y="974784"/>
            <a:ext cx="7966710" cy="5115464"/>
          </a:xfrm>
        </p:spPr>
        <p:txBody>
          <a:bodyPr>
            <a:normAutofit fontScale="85000" lnSpcReduction="10000"/>
          </a:bodyPr>
          <a:lstStyle/>
          <a:p>
            <a:pPr>
              <a:lnSpc>
                <a:spcPct val="110000"/>
              </a:lnSpc>
            </a:pPr>
            <a:r>
              <a:rPr lang="en-US" sz="2000" dirty="0"/>
              <a:t>Case managers should continue to check eligibility and status of enrollment in managed care through Phoenix.</a:t>
            </a:r>
          </a:p>
          <a:p>
            <a:pPr lvl="1">
              <a:lnSpc>
                <a:spcPct val="110000"/>
              </a:lnSpc>
              <a:spcBef>
                <a:spcPts val="1000"/>
              </a:spcBef>
              <a:buClr>
                <a:srgbClr val="004875"/>
              </a:buClr>
              <a:buFont typeface="Wingdings" panose="05000000000000000000" pitchFamily="2" charset="2"/>
              <a:buChar char="Ø"/>
            </a:pPr>
            <a:r>
              <a:rPr lang="en-US" sz="1600" dirty="0"/>
              <a:t>This recipient special program code will currently show if the participant is enrolled in managed care (MCHM).</a:t>
            </a:r>
          </a:p>
          <a:p>
            <a:pPr lvl="1">
              <a:lnSpc>
                <a:spcPct val="110000"/>
              </a:lnSpc>
              <a:spcBef>
                <a:spcPts val="1000"/>
              </a:spcBef>
              <a:buClr>
                <a:srgbClr val="004875"/>
              </a:buClr>
              <a:buFont typeface="Wingdings" panose="05000000000000000000" pitchFamily="2" charset="2"/>
              <a:buChar char="Ø"/>
            </a:pPr>
            <a:r>
              <a:rPr lang="en-US" sz="1600" dirty="0"/>
              <a:t>An update is pending that will show which MCO they’re enrolled in.</a:t>
            </a:r>
          </a:p>
          <a:p>
            <a:pPr>
              <a:lnSpc>
                <a:spcPct val="110000"/>
              </a:lnSpc>
            </a:pPr>
            <a:r>
              <a:rPr lang="en-US" sz="2000" dirty="0"/>
              <a:t>Service providers can check eligibility and status of enrollment in managed care through the South Carolina Medicaid Web-based Claims Submission Tool (Web Tool)</a:t>
            </a:r>
          </a:p>
          <a:p>
            <a:pPr lvl="1">
              <a:lnSpc>
                <a:spcPct val="110000"/>
              </a:lnSpc>
              <a:spcBef>
                <a:spcPts val="1000"/>
              </a:spcBef>
              <a:buClr>
                <a:srgbClr val="004875"/>
              </a:buClr>
              <a:buFont typeface="Wingdings" panose="05000000000000000000" pitchFamily="2" charset="2"/>
              <a:buChar char="Ø"/>
            </a:pPr>
            <a:r>
              <a:rPr lang="en-US" sz="1600" dirty="0"/>
              <a:t>Case management agencies may maintain this access at the agency level for specified staff to check eligibility. They can check eligibility and status of enrollment in managed care through:</a:t>
            </a:r>
          </a:p>
          <a:p>
            <a:pPr lvl="2">
              <a:lnSpc>
                <a:spcPct val="110000"/>
              </a:lnSpc>
              <a:spcBef>
                <a:spcPts val="1000"/>
              </a:spcBef>
            </a:pPr>
            <a:r>
              <a:rPr lang="en-US" sz="1400" dirty="0">
                <a:hlinkClick r:id="rId2"/>
              </a:rPr>
              <a:t>Web Tool Quick Reference Guide</a:t>
            </a:r>
            <a:endParaRPr lang="en-US" sz="1400" dirty="0"/>
          </a:p>
          <a:p>
            <a:pPr lvl="2">
              <a:lnSpc>
                <a:spcPct val="110000"/>
              </a:lnSpc>
              <a:spcBef>
                <a:spcPts val="1000"/>
              </a:spcBef>
            </a:pPr>
            <a:r>
              <a:rPr lang="en-US" sz="1400" dirty="0">
                <a:hlinkClick r:id="rId3"/>
              </a:rPr>
              <a:t>Eligibility (Visual Book)</a:t>
            </a:r>
            <a:endParaRPr lang="en-US" sz="1400" dirty="0"/>
          </a:p>
          <a:p>
            <a:pPr lvl="3">
              <a:lnSpc>
                <a:spcPct val="110000"/>
              </a:lnSpc>
              <a:spcBef>
                <a:spcPts val="1000"/>
              </a:spcBef>
              <a:buClr>
                <a:srgbClr val="004875"/>
              </a:buClr>
            </a:pPr>
            <a:r>
              <a:rPr lang="en-US" sz="1200" dirty="0"/>
              <a:t>Verification Results screen</a:t>
            </a:r>
          </a:p>
          <a:p>
            <a:pPr>
              <a:lnSpc>
                <a:spcPct val="110000"/>
              </a:lnSpc>
            </a:pPr>
            <a:r>
              <a:rPr lang="en-US" sz="2000" dirty="0"/>
              <a:t>To set up a new account, call Blue Cross Blue Shield at (888) 289-0709 during regular business hours.</a:t>
            </a:r>
          </a:p>
          <a:p>
            <a:pPr>
              <a:lnSpc>
                <a:spcPct val="110000"/>
              </a:lnSpc>
            </a:pPr>
            <a:r>
              <a:rPr lang="en-US" sz="2000" dirty="0"/>
              <a:t>Members enrolled in managed care will receive a new Healthy Connections Medicaid member card from their MCO.</a:t>
            </a:r>
          </a:p>
          <a:p>
            <a:pPr>
              <a:lnSpc>
                <a:spcPct val="110000"/>
              </a:lnSpc>
            </a:pPr>
            <a:endParaRPr lang="en-US" sz="2000" dirty="0"/>
          </a:p>
        </p:txBody>
      </p:sp>
      <p:sp>
        <p:nvSpPr>
          <p:cNvPr id="3" name="Title 2">
            <a:extLst>
              <a:ext uri="{FF2B5EF4-FFF2-40B4-BE49-F238E27FC236}">
                <a16:creationId xmlns:a16="http://schemas.microsoft.com/office/drawing/2014/main" id="{5D86CD55-8DC7-7DF5-0953-807898116730}"/>
              </a:ext>
            </a:extLst>
          </p:cNvPr>
          <p:cNvSpPr>
            <a:spLocks noGrp="1"/>
          </p:cNvSpPr>
          <p:nvPr>
            <p:ph type="title"/>
          </p:nvPr>
        </p:nvSpPr>
        <p:spPr/>
        <p:txBody>
          <a:bodyPr/>
          <a:lstStyle/>
          <a:p>
            <a:r>
              <a:rPr lang="en-US" dirty="0"/>
              <a:t>CLTC Case Manager Update </a:t>
            </a:r>
            <a:r>
              <a:rPr lang="en-US" sz="1800" i="1" dirty="0"/>
              <a:t>(cont.)</a:t>
            </a:r>
          </a:p>
        </p:txBody>
      </p:sp>
      <p:sp>
        <p:nvSpPr>
          <p:cNvPr id="4" name="Slide Number Placeholder 3">
            <a:extLst>
              <a:ext uri="{FF2B5EF4-FFF2-40B4-BE49-F238E27FC236}">
                <a16:creationId xmlns:a16="http://schemas.microsoft.com/office/drawing/2014/main" id="{01B8AD2E-F3B7-FA89-8213-7610ECE474F6}"/>
              </a:ext>
            </a:extLst>
          </p:cNvPr>
          <p:cNvSpPr>
            <a:spLocks noGrp="1"/>
          </p:cNvSpPr>
          <p:nvPr>
            <p:ph type="sldNum" sz="quarter" idx="10"/>
          </p:nvPr>
        </p:nvSpPr>
        <p:spPr/>
        <p:txBody>
          <a:bodyPr/>
          <a:lstStyle/>
          <a:p>
            <a:fld id="{C1640D55-031C-4AD9-A16C-4EFA2F922910}" type="slidenum">
              <a:rPr lang="en-US" smtClean="0"/>
              <a:pPr/>
              <a:t>18</a:t>
            </a:fld>
            <a:endParaRPr lang="en-US" dirty="0"/>
          </a:p>
        </p:txBody>
      </p:sp>
    </p:spTree>
    <p:extLst>
      <p:ext uri="{BB962C8B-B14F-4D97-AF65-F5344CB8AC3E}">
        <p14:creationId xmlns:p14="http://schemas.microsoft.com/office/powerpoint/2010/main" val="166364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AA3FF1-F357-4371-3ADD-B9B35332D22D}"/>
              </a:ext>
            </a:extLst>
          </p:cNvPr>
          <p:cNvSpPr>
            <a:spLocks noGrp="1"/>
          </p:cNvSpPr>
          <p:nvPr>
            <p:ph type="sldNum" sz="quarter" idx="10"/>
          </p:nvPr>
        </p:nvSpPr>
        <p:spPr/>
        <p:txBody>
          <a:bodyPr/>
          <a:lstStyle/>
          <a:p>
            <a:fld id="{C1640D55-031C-4AD9-A16C-4EFA2F922910}" type="slidenum">
              <a:rPr lang="en-US" smtClean="0"/>
              <a:pPr/>
              <a:t>19</a:t>
            </a:fld>
            <a:endParaRPr lang="en-US" dirty="0"/>
          </a:p>
        </p:txBody>
      </p:sp>
      <p:pic>
        <p:nvPicPr>
          <p:cNvPr id="5" name="Content Placeholder 4">
            <a:extLst>
              <a:ext uri="{FF2B5EF4-FFF2-40B4-BE49-F238E27FC236}">
                <a16:creationId xmlns:a16="http://schemas.microsoft.com/office/drawing/2014/main" id="{C1B50D4C-5240-1421-B2DF-491E81101782}"/>
              </a:ext>
            </a:extLst>
          </p:cNvPr>
          <p:cNvPicPr>
            <a:picLocks noGrp="1" noChangeAspect="1"/>
          </p:cNvPicPr>
          <p:nvPr>
            <p:ph idx="1"/>
          </p:nvPr>
        </p:nvPicPr>
        <p:blipFill>
          <a:blip r:embed="rId2"/>
          <a:srcRect l="4902" t="4577" r="2011"/>
          <a:stretch>
            <a:fillRect/>
          </a:stretch>
        </p:blipFill>
        <p:spPr>
          <a:xfrm>
            <a:off x="1212011" y="1130060"/>
            <a:ext cx="6719977" cy="1944829"/>
          </a:xfrm>
          <a:prstGeom prst="rect">
            <a:avLst/>
          </a:prstGeom>
          <a:ln w="28575">
            <a:solidFill>
              <a:srgbClr val="004875"/>
            </a:solidFill>
          </a:ln>
        </p:spPr>
      </p:pic>
      <p:sp>
        <p:nvSpPr>
          <p:cNvPr id="3" name="Title 2">
            <a:extLst>
              <a:ext uri="{FF2B5EF4-FFF2-40B4-BE49-F238E27FC236}">
                <a16:creationId xmlns:a16="http://schemas.microsoft.com/office/drawing/2014/main" id="{197F5B0A-AA08-D218-F76D-ED82C5B83A5C}"/>
              </a:ext>
            </a:extLst>
          </p:cNvPr>
          <p:cNvSpPr>
            <a:spLocks noGrp="1"/>
          </p:cNvSpPr>
          <p:nvPr>
            <p:ph type="title"/>
          </p:nvPr>
        </p:nvSpPr>
        <p:spPr/>
        <p:txBody>
          <a:bodyPr/>
          <a:lstStyle/>
          <a:p>
            <a:r>
              <a:rPr lang="en-US" dirty="0"/>
              <a:t>MCO Sample Member ID Cards</a:t>
            </a:r>
          </a:p>
        </p:txBody>
      </p:sp>
      <p:pic>
        <p:nvPicPr>
          <p:cNvPr id="6" name="Picture 5">
            <a:extLst>
              <a:ext uri="{FF2B5EF4-FFF2-40B4-BE49-F238E27FC236}">
                <a16:creationId xmlns:a16="http://schemas.microsoft.com/office/drawing/2014/main" id="{ECA53386-EC78-8138-9817-6E0AC5D23409}"/>
              </a:ext>
            </a:extLst>
          </p:cNvPr>
          <p:cNvPicPr>
            <a:picLocks noChangeAspect="1"/>
          </p:cNvPicPr>
          <p:nvPr/>
        </p:nvPicPr>
        <p:blipFill>
          <a:blip r:embed="rId3"/>
          <a:srcRect l="1062" t="10122" r="5728" b="3169"/>
          <a:stretch>
            <a:fillRect/>
          </a:stretch>
        </p:blipFill>
        <p:spPr>
          <a:xfrm>
            <a:off x="1164566" y="3623094"/>
            <a:ext cx="6719977" cy="2320506"/>
          </a:xfrm>
          <a:prstGeom prst="rect">
            <a:avLst/>
          </a:prstGeom>
          <a:ln w="28575">
            <a:solidFill>
              <a:srgbClr val="004875"/>
            </a:solidFill>
          </a:ln>
        </p:spPr>
      </p:pic>
    </p:spTree>
    <p:extLst>
      <p:ext uri="{BB962C8B-B14F-4D97-AF65-F5344CB8AC3E}">
        <p14:creationId xmlns:p14="http://schemas.microsoft.com/office/powerpoint/2010/main" val="179055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8802-43BF-60C5-EE3E-6347D1E0A4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942D0-CD43-4813-484D-91A8DCE59BCB}"/>
              </a:ext>
            </a:extLst>
          </p:cNvPr>
          <p:cNvSpPr>
            <a:spLocks noGrp="1"/>
          </p:cNvSpPr>
          <p:nvPr>
            <p:ph idx="1"/>
          </p:nvPr>
        </p:nvSpPr>
        <p:spPr/>
        <p:txBody>
          <a:bodyPr/>
          <a:lstStyle/>
          <a:p>
            <a:r>
              <a:rPr lang="en-US" dirty="0"/>
              <a:t>Questions from members related to incontinence supplies:</a:t>
            </a:r>
          </a:p>
          <a:p>
            <a:pPr lvl="1">
              <a:buClr>
                <a:srgbClr val="004875"/>
              </a:buClr>
              <a:buFont typeface="Wingdings" panose="05000000000000000000" pitchFamily="2" charset="2"/>
              <a:buChar char="Ø"/>
            </a:pPr>
            <a:r>
              <a:rPr lang="en-US" dirty="0"/>
              <a:t>Indicate that incontinence supplies are a service provided to members when medically necessary.</a:t>
            </a:r>
          </a:p>
          <a:p>
            <a:pPr lvl="1">
              <a:buClr>
                <a:srgbClr val="004875"/>
              </a:buClr>
              <a:buFont typeface="Wingdings" panose="05000000000000000000" pitchFamily="2" charset="2"/>
              <a:buChar char="Ø"/>
            </a:pPr>
            <a:r>
              <a:rPr lang="en-US" dirty="0"/>
              <a:t>They are now coordinated through the member’s managed care organization (MCO) for members enrolled in managed care.</a:t>
            </a:r>
          </a:p>
          <a:p>
            <a:pPr lvl="1">
              <a:buClr>
                <a:srgbClr val="004875"/>
              </a:buClr>
              <a:buFont typeface="Wingdings" panose="05000000000000000000" pitchFamily="2" charset="2"/>
              <a:buChar char="Ø"/>
            </a:pPr>
            <a:r>
              <a:rPr lang="en-US" dirty="0"/>
              <a:t>There has been no change in coverage of this service, only a change in who is coordinating the service.</a:t>
            </a:r>
          </a:p>
        </p:txBody>
      </p:sp>
      <p:sp>
        <p:nvSpPr>
          <p:cNvPr id="3" name="Title 2">
            <a:extLst>
              <a:ext uri="{FF2B5EF4-FFF2-40B4-BE49-F238E27FC236}">
                <a16:creationId xmlns:a16="http://schemas.microsoft.com/office/drawing/2014/main" id="{5625912E-91C9-D332-759A-8F60D6BD104F}"/>
              </a:ext>
            </a:extLst>
          </p:cNvPr>
          <p:cNvSpPr>
            <a:spLocks noGrp="1"/>
          </p:cNvSpPr>
          <p:nvPr>
            <p:ph type="title"/>
          </p:nvPr>
        </p:nvSpPr>
        <p:spPr/>
        <p:txBody>
          <a:bodyPr/>
          <a:lstStyle/>
          <a:p>
            <a:r>
              <a:rPr lang="en-US" dirty="0"/>
              <a:t>CLTC Case Manager Update</a:t>
            </a:r>
          </a:p>
        </p:txBody>
      </p:sp>
      <p:sp>
        <p:nvSpPr>
          <p:cNvPr id="4" name="Slide Number Placeholder 3">
            <a:extLst>
              <a:ext uri="{FF2B5EF4-FFF2-40B4-BE49-F238E27FC236}">
                <a16:creationId xmlns:a16="http://schemas.microsoft.com/office/drawing/2014/main" id="{6337D9EF-163F-C99A-1E91-95B266BD04A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203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4E834-031C-FD6A-68CC-173F04CD9A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B7C6B1-B647-A338-848B-DA9746C590A3}"/>
              </a:ext>
            </a:extLst>
          </p:cNvPr>
          <p:cNvSpPr>
            <a:spLocks noGrp="1"/>
          </p:cNvSpPr>
          <p:nvPr>
            <p:ph type="title"/>
          </p:nvPr>
        </p:nvSpPr>
        <p:spPr/>
        <p:txBody>
          <a:bodyPr/>
          <a:lstStyle/>
          <a:p>
            <a:r>
              <a:rPr lang="en-US" dirty="0"/>
              <a:t>MCO Sample Member ID Cards </a:t>
            </a:r>
            <a:r>
              <a:rPr lang="en-US" sz="2400" i="1" dirty="0"/>
              <a:t>(cont.)</a:t>
            </a:r>
            <a:endParaRPr lang="en-US" sz="1800" i="1" dirty="0"/>
          </a:p>
        </p:txBody>
      </p:sp>
      <p:sp>
        <p:nvSpPr>
          <p:cNvPr id="4" name="Slide Number Placeholder 3">
            <a:extLst>
              <a:ext uri="{FF2B5EF4-FFF2-40B4-BE49-F238E27FC236}">
                <a16:creationId xmlns:a16="http://schemas.microsoft.com/office/drawing/2014/main" id="{406F417D-4C8D-1020-5187-FAABE69A882F}"/>
              </a:ext>
            </a:extLst>
          </p:cNvPr>
          <p:cNvSpPr>
            <a:spLocks noGrp="1"/>
          </p:cNvSpPr>
          <p:nvPr>
            <p:ph type="sldNum" sz="quarter" idx="10"/>
          </p:nvPr>
        </p:nvSpPr>
        <p:spPr/>
        <p:txBody>
          <a:bodyPr/>
          <a:lstStyle/>
          <a:p>
            <a:fld id="{C1640D55-031C-4AD9-A16C-4EFA2F922910}" type="slidenum">
              <a:rPr lang="en-US" smtClean="0"/>
              <a:pPr/>
              <a:t>20</a:t>
            </a:fld>
            <a:endParaRPr lang="en-US" dirty="0"/>
          </a:p>
        </p:txBody>
      </p:sp>
      <p:pic>
        <p:nvPicPr>
          <p:cNvPr id="8" name="Picture 7">
            <a:extLst>
              <a:ext uri="{FF2B5EF4-FFF2-40B4-BE49-F238E27FC236}">
                <a16:creationId xmlns:a16="http://schemas.microsoft.com/office/drawing/2014/main" id="{F176C6DD-3BC7-FD8F-E1AC-1DC0729A0843}"/>
              </a:ext>
            </a:extLst>
          </p:cNvPr>
          <p:cNvPicPr>
            <a:picLocks noChangeAspect="1"/>
          </p:cNvPicPr>
          <p:nvPr/>
        </p:nvPicPr>
        <p:blipFill>
          <a:blip r:embed="rId2"/>
          <a:srcRect l="36104" t="13809" r="32053" b="572"/>
          <a:stretch>
            <a:fillRect/>
          </a:stretch>
        </p:blipFill>
        <p:spPr>
          <a:xfrm>
            <a:off x="3148641" y="1428467"/>
            <a:ext cx="2846718" cy="3583481"/>
          </a:xfrm>
          <a:prstGeom prst="rect">
            <a:avLst/>
          </a:prstGeom>
          <a:ln w="28575">
            <a:solidFill>
              <a:srgbClr val="004875"/>
            </a:solidFill>
          </a:ln>
        </p:spPr>
      </p:pic>
    </p:spTree>
    <p:extLst>
      <p:ext uri="{BB962C8B-B14F-4D97-AF65-F5344CB8AC3E}">
        <p14:creationId xmlns:p14="http://schemas.microsoft.com/office/powerpoint/2010/main" val="344204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94D8-3CFB-D5A6-42E8-C2DC3CD09A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766578-552C-B556-ABF9-302EA204F3C9}"/>
              </a:ext>
            </a:extLst>
          </p:cNvPr>
          <p:cNvSpPr>
            <a:spLocks noGrp="1"/>
          </p:cNvSpPr>
          <p:nvPr>
            <p:ph type="title"/>
          </p:nvPr>
        </p:nvSpPr>
        <p:spPr/>
        <p:txBody>
          <a:bodyPr/>
          <a:lstStyle/>
          <a:p>
            <a:r>
              <a:rPr lang="en-US" dirty="0"/>
              <a:t>MCO Sample Member ID Cards </a:t>
            </a:r>
            <a:r>
              <a:rPr lang="en-US" sz="2400" i="1" dirty="0"/>
              <a:t>(cont.)</a:t>
            </a:r>
            <a:endParaRPr lang="en-US" i="1" dirty="0"/>
          </a:p>
        </p:txBody>
      </p:sp>
      <p:sp>
        <p:nvSpPr>
          <p:cNvPr id="4" name="Slide Number Placeholder 3">
            <a:extLst>
              <a:ext uri="{FF2B5EF4-FFF2-40B4-BE49-F238E27FC236}">
                <a16:creationId xmlns:a16="http://schemas.microsoft.com/office/drawing/2014/main" id="{BC60BBC9-3D8B-9B19-25BE-EBA6FBA304DC}"/>
              </a:ext>
            </a:extLst>
          </p:cNvPr>
          <p:cNvSpPr>
            <a:spLocks noGrp="1"/>
          </p:cNvSpPr>
          <p:nvPr>
            <p:ph type="sldNum" sz="quarter" idx="10"/>
          </p:nvPr>
        </p:nvSpPr>
        <p:spPr/>
        <p:txBody>
          <a:bodyPr/>
          <a:lstStyle/>
          <a:p>
            <a:fld id="{C1640D55-031C-4AD9-A16C-4EFA2F922910}" type="slidenum">
              <a:rPr lang="en-US" smtClean="0"/>
              <a:pPr/>
              <a:t>21</a:t>
            </a:fld>
            <a:endParaRPr lang="en-US" dirty="0"/>
          </a:p>
        </p:txBody>
      </p:sp>
      <p:pic>
        <p:nvPicPr>
          <p:cNvPr id="2" name="Picture 1">
            <a:extLst>
              <a:ext uri="{FF2B5EF4-FFF2-40B4-BE49-F238E27FC236}">
                <a16:creationId xmlns:a16="http://schemas.microsoft.com/office/drawing/2014/main" id="{DD57B124-F64C-AAB3-5579-928EC930BAD8}"/>
              </a:ext>
            </a:extLst>
          </p:cNvPr>
          <p:cNvPicPr>
            <a:picLocks noChangeAspect="1"/>
          </p:cNvPicPr>
          <p:nvPr/>
        </p:nvPicPr>
        <p:blipFill>
          <a:blip r:embed="rId2"/>
          <a:stretch>
            <a:fillRect/>
          </a:stretch>
        </p:blipFill>
        <p:spPr>
          <a:xfrm>
            <a:off x="1544128" y="1179044"/>
            <a:ext cx="6055743" cy="4743645"/>
          </a:xfrm>
          <a:prstGeom prst="rect">
            <a:avLst/>
          </a:prstGeom>
        </p:spPr>
      </p:pic>
    </p:spTree>
    <p:extLst>
      <p:ext uri="{BB962C8B-B14F-4D97-AF65-F5344CB8AC3E}">
        <p14:creationId xmlns:p14="http://schemas.microsoft.com/office/powerpoint/2010/main" val="139751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8CC50-2A8C-19FE-7E31-73895EDB60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5F7BC5-ABF4-F36D-EF51-1DF6C7EDFB2E}"/>
              </a:ext>
            </a:extLst>
          </p:cNvPr>
          <p:cNvSpPr>
            <a:spLocks noGrp="1"/>
          </p:cNvSpPr>
          <p:nvPr>
            <p:ph type="title"/>
          </p:nvPr>
        </p:nvSpPr>
        <p:spPr/>
        <p:txBody>
          <a:bodyPr/>
          <a:lstStyle/>
          <a:p>
            <a:r>
              <a:rPr lang="en-US" dirty="0"/>
              <a:t>MCO Sample Member ID Cards </a:t>
            </a:r>
            <a:r>
              <a:rPr lang="en-US" sz="2400" i="1" dirty="0"/>
              <a:t>(cont.)</a:t>
            </a:r>
            <a:endParaRPr lang="en-US" sz="1800" i="1" dirty="0"/>
          </a:p>
        </p:txBody>
      </p:sp>
      <p:sp>
        <p:nvSpPr>
          <p:cNvPr id="4" name="Slide Number Placeholder 3">
            <a:extLst>
              <a:ext uri="{FF2B5EF4-FFF2-40B4-BE49-F238E27FC236}">
                <a16:creationId xmlns:a16="http://schemas.microsoft.com/office/drawing/2014/main" id="{A38D7E13-48C9-7612-56B0-B06D84ED769A}"/>
              </a:ext>
            </a:extLst>
          </p:cNvPr>
          <p:cNvSpPr>
            <a:spLocks noGrp="1"/>
          </p:cNvSpPr>
          <p:nvPr>
            <p:ph type="sldNum" sz="quarter" idx="10"/>
          </p:nvPr>
        </p:nvSpPr>
        <p:spPr/>
        <p:txBody>
          <a:bodyPr/>
          <a:lstStyle/>
          <a:p>
            <a:fld id="{C1640D55-031C-4AD9-A16C-4EFA2F922910}" type="slidenum">
              <a:rPr lang="en-US" smtClean="0"/>
              <a:pPr/>
              <a:t>22</a:t>
            </a:fld>
            <a:endParaRPr lang="en-US" dirty="0"/>
          </a:p>
        </p:txBody>
      </p:sp>
      <p:pic>
        <p:nvPicPr>
          <p:cNvPr id="5" name="Picture 4">
            <a:extLst>
              <a:ext uri="{FF2B5EF4-FFF2-40B4-BE49-F238E27FC236}">
                <a16:creationId xmlns:a16="http://schemas.microsoft.com/office/drawing/2014/main" id="{6BB2357D-283D-0435-0488-489098122F09}"/>
              </a:ext>
            </a:extLst>
          </p:cNvPr>
          <p:cNvPicPr>
            <a:picLocks noChangeAspect="1"/>
          </p:cNvPicPr>
          <p:nvPr/>
        </p:nvPicPr>
        <p:blipFill>
          <a:blip r:embed="rId2"/>
          <a:srcRect l="5025" t="5793" r="1666" b="363"/>
          <a:stretch>
            <a:fillRect/>
          </a:stretch>
        </p:blipFill>
        <p:spPr>
          <a:xfrm>
            <a:off x="2415396" y="1112806"/>
            <a:ext cx="4313207" cy="4865299"/>
          </a:xfrm>
          <a:prstGeom prst="rect">
            <a:avLst/>
          </a:prstGeom>
          <a:ln w="28575">
            <a:solidFill>
              <a:srgbClr val="004875"/>
            </a:solidFill>
          </a:ln>
        </p:spPr>
      </p:pic>
    </p:spTree>
    <p:extLst>
      <p:ext uri="{BB962C8B-B14F-4D97-AF65-F5344CB8AC3E}">
        <p14:creationId xmlns:p14="http://schemas.microsoft.com/office/powerpoint/2010/main" val="3457132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E67A49-0A0E-1E61-ECF6-4E4240984509}"/>
              </a:ext>
            </a:extLst>
          </p:cNvPr>
          <p:cNvSpPr>
            <a:spLocks noGrp="1"/>
          </p:cNvSpPr>
          <p:nvPr>
            <p:ph idx="1"/>
          </p:nvPr>
        </p:nvSpPr>
        <p:spPr/>
        <p:txBody>
          <a:bodyPr>
            <a:normAutofit fontScale="92500"/>
          </a:bodyPr>
          <a:lstStyle/>
          <a:p>
            <a:r>
              <a:rPr lang="en-US" dirty="0">
                <a:ea typeface="Arial" panose="020B0604020202020204" pitchFamily="34" charset="0"/>
                <a:cs typeface="Arial" panose="020B0604020202020204" pitchFamily="34" charset="0"/>
              </a:rPr>
              <a:t>Waiver services will continue to be authorized through the FFS delivery model. However, for dates of service on and after Jan. 1, 2026, claims for medical services for members who are enrolled in the HIV/AIDS, Vent or CC waiver programs should be submitted to the MCO in which the member is now enrolled. </a:t>
            </a:r>
          </a:p>
          <a:p>
            <a:r>
              <a:rPr lang="en-US" dirty="0">
                <a:ea typeface="Arial" panose="020B0604020202020204" pitchFamily="34" charset="0"/>
                <a:cs typeface="Arial" panose="020B0604020202020204" pitchFamily="34" charset="0"/>
              </a:rPr>
              <a:t>Claims for incontinence supplies need to be billed directly to the member’s MCO.</a:t>
            </a:r>
          </a:p>
          <a:p>
            <a:r>
              <a:rPr lang="en-US" dirty="0">
                <a:ea typeface="Arial" panose="020B0604020202020204" pitchFamily="34" charset="0"/>
                <a:cs typeface="Arial" panose="020B0604020202020204" pitchFamily="34" charset="0"/>
              </a:rPr>
              <a:t>Claims for nutritional supplements (X1939), hand-held shower (T2028) and specialized medical equipment and supplies (X1917 and X1918) need to be billed to FFS Medicaid (no change to current billing process). </a:t>
            </a:r>
            <a:endParaRPr lang="en-US" dirty="0">
              <a:ea typeface="Aptos" panose="020B00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E1C56F18-9D4B-8BA1-730B-3B92497EDEBF}"/>
              </a:ext>
            </a:extLst>
          </p:cNvPr>
          <p:cNvSpPr>
            <a:spLocks noGrp="1"/>
          </p:cNvSpPr>
          <p:nvPr>
            <p:ph type="title"/>
          </p:nvPr>
        </p:nvSpPr>
        <p:spPr/>
        <p:txBody>
          <a:bodyPr/>
          <a:lstStyle/>
          <a:p>
            <a:r>
              <a:rPr lang="en-US" dirty="0"/>
              <a:t>CLTC Case Manager Update </a:t>
            </a:r>
            <a:r>
              <a:rPr lang="en-US" sz="2400" i="1" dirty="0"/>
              <a:t>(cont.)</a:t>
            </a:r>
            <a:endParaRPr lang="en-US" dirty="0"/>
          </a:p>
        </p:txBody>
      </p:sp>
      <p:sp>
        <p:nvSpPr>
          <p:cNvPr id="4" name="Slide Number Placeholder 3">
            <a:extLst>
              <a:ext uri="{FF2B5EF4-FFF2-40B4-BE49-F238E27FC236}">
                <a16:creationId xmlns:a16="http://schemas.microsoft.com/office/drawing/2014/main" id="{C40AD2CC-17C5-011F-5DC5-C81DC9AFBD24}"/>
              </a:ext>
            </a:extLst>
          </p:cNvPr>
          <p:cNvSpPr>
            <a:spLocks noGrp="1"/>
          </p:cNvSpPr>
          <p:nvPr>
            <p:ph type="sldNum" sz="quarter" idx="10"/>
          </p:nvPr>
        </p:nvSpPr>
        <p:spPr/>
        <p:txBody>
          <a:bodyPr/>
          <a:lstStyle/>
          <a:p>
            <a:fld id="{C1640D55-031C-4AD9-A16C-4EFA2F922910}" type="slidenum">
              <a:rPr lang="en-US" smtClean="0"/>
              <a:pPr/>
              <a:t>23</a:t>
            </a:fld>
            <a:endParaRPr lang="en-US" dirty="0"/>
          </a:p>
        </p:txBody>
      </p:sp>
    </p:spTree>
    <p:extLst>
      <p:ext uri="{BB962C8B-B14F-4D97-AF65-F5344CB8AC3E}">
        <p14:creationId xmlns:p14="http://schemas.microsoft.com/office/powerpoint/2010/main" val="84140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F1D85-63E9-5D38-F3E9-A1C79F7A7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F9AB4A-CF01-2826-FA8A-E5EF9258733D}"/>
              </a:ext>
            </a:extLst>
          </p:cNvPr>
          <p:cNvSpPr>
            <a:spLocks noGrp="1"/>
          </p:cNvSpPr>
          <p:nvPr>
            <p:ph type="title"/>
          </p:nvPr>
        </p:nvSpPr>
        <p:spPr/>
        <p:txBody>
          <a:bodyPr/>
          <a:lstStyle/>
          <a:p>
            <a:r>
              <a:rPr lang="en-US" dirty="0"/>
              <a:t>CLTC Case Manager Update </a:t>
            </a:r>
            <a:r>
              <a:rPr lang="en-US" sz="2400" i="1" dirty="0"/>
              <a:t>(cont.)</a:t>
            </a:r>
            <a:endParaRPr lang="en-US" sz="1800" i="1" dirty="0"/>
          </a:p>
        </p:txBody>
      </p:sp>
      <p:sp>
        <p:nvSpPr>
          <p:cNvPr id="2" name="Content Placeholder 1">
            <a:extLst>
              <a:ext uri="{FF2B5EF4-FFF2-40B4-BE49-F238E27FC236}">
                <a16:creationId xmlns:a16="http://schemas.microsoft.com/office/drawing/2014/main" id="{3D89499D-937F-65D5-82E1-92758D890270}"/>
              </a:ext>
            </a:extLst>
          </p:cNvPr>
          <p:cNvSpPr>
            <a:spLocks noGrp="1"/>
          </p:cNvSpPr>
          <p:nvPr>
            <p:ph sz="half" idx="1"/>
          </p:nvPr>
        </p:nvSpPr>
        <p:spPr>
          <a:xfrm>
            <a:off x="628650" y="1223197"/>
            <a:ext cx="3867150" cy="4910183"/>
          </a:xfrm>
        </p:spPr>
        <p:txBody>
          <a:bodyPr>
            <a:normAutofit fontScale="77500" lnSpcReduction="20000"/>
          </a:bodyPr>
          <a:lstStyle/>
          <a:p>
            <a:pPr marL="342900" marR="0" lvl="0" indent="-342900">
              <a:lnSpc>
                <a:spcPct val="110000"/>
              </a:lnSpc>
              <a:spcAft>
                <a:spcPts val="0"/>
              </a:spcAft>
              <a:buFont typeface="Symbol" panose="05050102010706020507" pitchFamily="18" charset="2"/>
              <a:buChar char=""/>
            </a:pPr>
            <a:r>
              <a:rPr lang="en-US" sz="2400" dirty="0">
                <a:effectLst/>
                <a:ea typeface="Aptos" panose="020B0004020202020204" pitchFamily="34" charset="0"/>
                <a:cs typeface="Arial" panose="020B0604020202020204" pitchFamily="34" charset="0"/>
              </a:rPr>
              <a:t>Medical services include the following: </a:t>
            </a:r>
          </a:p>
          <a:p>
            <a:pPr lvl="1">
              <a:lnSpc>
                <a:spcPct val="110000"/>
              </a:lnSpc>
              <a:spcBef>
                <a:spcPts val="1000"/>
              </a:spcBef>
              <a:buClr>
                <a:srgbClr val="004875"/>
              </a:buClr>
              <a:buFont typeface="Wingdings" panose="05000000000000000000" pitchFamily="2" charset="2"/>
              <a:buChar char="Ø"/>
            </a:pPr>
            <a:r>
              <a:rPr lang="en-US" sz="2200" dirty="0">
                <a:effectLst/>
                <a:ea typeface="Aptos" panose="020B0004020202020204" pitchFamily="34" charset="0"/>
                <a:cs typeface="Arial" panose="020B0604020202020204" pitchFamily="34" charset="0"/>
              </a:rPr>
              <a:t>Inpatient and outpatient hospital services;</a:t>
            </a:r>
          </a:p>
          <a:p>
            <a:pPr lvl="1">
              <a:lnSpc>
                <a:spcPct val="110000"/>
              </a:lnSpc>
              <a:spcBef>
                <a:spcPts val="1000"/>
              </a:spcBef>
              <a:buClr>
                <a:srgbClr val="004875"/>
              </a:buClr>
              <a:buFont typeface="Wingdings" panose="05000000000000000000" pitchFamily="2" charset="2"/>
              <a:buChar char="Ø"/>
            </a:pPr>
            <a:r>
              <a:rPr lang="en-US" sz="2200" dirty="0">
                <a:effectLst/>
                <a:ea typeface="Aptos" panose="020B0004020202020204" pitchFamily="34" charset="0"/>
                <a:cs typeface="Arial" panose="020B0604020202020204" pitchFamily="34" charset="0"/>
              </a:rPr>
              <a:t>Clinic services;</a:t>
            </a:r>
          </a:p>
          <a:p>
            <a:pPr lvl="2">
              <a:lnSpc>
                <a:spcPct val="110000"/>
              </a:lnSpc>
              <a:spcBef>
                <a:spcPts val="1000"/>
              </a:spcBef>
            </a:pPr>
            <a:r>
              <a:rPr lang="en-US" sz="1800" dirty="0">
                <a:effectLst/>
                <a:ea typeface="Aptos" panose="020B0004020202020204" pitchFamily="34" charset="0"/>
                <a:cs typeface="Arial" panose="020B0604020202020204" pitchFamily="34" charset="0"/>
              </a:rPr>
              <a:t>Including rural health clinic and federally qualified health clinics services.</a:t>
            </a:r>
          </a:p>
          <a:p>
            <a:pPr lvl="1">
              <a:lnSpc>
                <a:spcPct val="110000"/>
              </a:lnSpc>
              <a:spcBef>
                <a:spcPts val="1000"/>
              </a:spcBef>
              <a:buClr>
                <a:srgbClr val="004875"/>
              </a:buClr>
              <a:buFont typeface="Wingdings" panose="05000000000000000000" pitchFamily="2" charset="2"/>
              <a:buChar char="Ø"/>
            </a:pPr>
            <a:r>
              <a:rPr lang="en-US" sz="2200" dirty="0">
                <a:effectLst/>
                <a:ea typeface="Aptos" panose="020B0004020202020204" pitchFamily="34" charset="0"/>
                <a:cs typeface="Arial" panose="020B0604020202020204" pitchFamily="34" charset="0"/>
              </a:rPr>
              <a:t>Early and Periodic Screening, Diagnosis and Treatment services;</a:t>
            </a:r>
          </a:p>
          <a:p>
            <a:pPr lvl="2">
              <a:lnSpc>
                <a:spcPct val="110000"/>
              </a:lnSpc>
              <a:spcBef>
                <a:spcPts val="1000"/>
              </a:spcBef>
            </a:pPr>
            <a:r>
              <a:rPr lang="en-US" sz="1800" dirty="0">
                <a:effectLst/>
                <a:ea typeface="Aptos" panose="020B0004020202020204" pitchFamily="34" charset="0"/>
                <a:cs typeface="Arial" panose="020B0604020202020204" pitchFamily="34" charset="0"/>
              </a:rPr>
              <a:t>For members under the age of 21.</a:t>
            </a:r>
          </a:p>
          <a:p>
            <a:pPr lvl="1">
              <a:lnSpc>
                <a:spcPct val="110000"/>
              </a:lnSpc>
              <a:spcBef>
                <a:spcPts val="1000"/>
              </a:spcBef>
              <a:buClr>
                <a:srgbClr val="004875"/>
              </a:buClr>
              <a:buFont typeface="Wingdings" panose="05000000000000000000" pitchFamily="2" charset="2"/>
              <a:buChar char="Ø"/>
            </a:pPr>
            <a:r>
              <a:rPr lang="en-US" sz="2200" dirty="0">
                <a:effectLst/>
                <a:ea typeface="Aptos" panose="020B0004020202020204" pitchFamily="34" charset="0"/>
                <a:cs typeface="Arial" panose="020B0604020202020204" pitchFamily="34" charset="0"/>
              </a:rPr>
              <a:t>Physician services;</a:t>
            </a:r>
          </a:p>
          <a:p>
            <a:pPr lvl="2">
              <a:lnSpc>
                <a:spcPct val="110000"/>
              </a:lnSpc>
              <a:spcBef>
                <a:spcPts val="1000"/>
              </a:spcBef>
            </a:pPr>
            <a:r>
              <a:rPr lang="en-US" sz="1800" dirty="0">
                <a:ea typeface="Aptos" panose="020B0004020202020204" pitchFamily="34" charset="0"/>
                <a:cs typeface="Arial" panose="020B0604020202020204" pitchFamily="34" charset="0"/>
              </a:rPr>
              <a:t>I</a:t>
            </a:r>
            <a:r>
              <a:rPr lang="en-US" sz="1800" dirty="0">
                <a:effectLst/>
                <a:ea typeface="Aptos" panose="020B0004020202020204" pitchFamily="34" charset="0"/>
                <a:cs typeface="Arial" panose="020B0604020202020204" pitchFamily="34" charset="0"/>
              </a:rPr>
              <a:t>ncluding medical care provided by other practitioners such as nurse practitioners, physician assistants and others.</a:t>
            </a:r>
          </a:p>
          <a:p>
            <a:pPr lvl="1">
              <a:lnSpc>
                <a:spcPct val="110000"/>
              </a:lnSpc>
              <a:spcBef>
                <a:spcPts val="1000"/>
              </a:spcBef>
              <a:buClr>
                <a:srgbClr val="004875"/>
              </a:buClr>
              <a:buFont typeface="Wingdings" panose="05000000000000000000" pitchFamily="2" charset="2"/>
              <a:buChar char="Ø"/>
            </a:pPr>
            <a:r>
              <a:rPr lang="en-US" sz="2200" dirty="0">
                <a:effectLst/>
                <a:ea typeface="Aptos" panose="020B0004020202020204" pitchFamily="34" charset="0"/>
                <a:cs typeface="Arial" panose="020B0604020202020204" pitchFamily="34" charset="0"/>
              </a:rPr>
              <a:t>Podiatry services;</a:t>
            </a:r>
          </a:p>
          <a:p>
            <a:pPr marL="342900" marR="0" lvl="0" indent="-342900">
              <a:lnSpc>
                <a:spcPct val="110000"/>
              </a:lnSpc>
              <a:spcAft>
                <a:spcPts val="0"/>
              </a:spcAft>
              <a:buFont typeface="Symbol" panose="05050102010706020507" pitchFamily="18" charset="2"/>
              <a:buChar char=""/>
            </a:pPr>
            <a:endParaRPr lang="en-US" sz="24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0000"/>
              </a:lnSpc>
              <a:spcAft>
                <a:spcPts val="0"/>
              </a:spcAft>
            </a:pPr>
            <a:endParaRPr lang="en-US" sz="3600" dirty="0"/>
          </a:p>
        </p:txBody>
      </p:sp>
      <p:sp>
        <p:nvSpPr>
          <p:cNvPr id="8" name="Content Placeholder 7">
            <a:extLst>
              <a:ext uri="{FF2B5EF4-FFF2-40B4-BE49-F238E27FC236}">
                <a16:creationId xmlns:a16="http://schemas.microsoft.com/office/drawing/2014/main" id="{DF4B15F4-B68F-087A-D155-C760BF204877}"/>
              </a:ext>
            </a:extLst>
          </p:cNvPr>
          <p:cNvSpPr>
            <a:spLocks noGrp="1"/>
          </p:cNvSpPr>
          <p:nvPr>
            <p:ph sz="half" idx="2"/>
          </p:nvPr>
        </p:nvSpPr>
        <p:spPr>
          <a:xfrm>
            <a:off x="4648200" y="1223197"/>
            <a:ext cx="3867150" cy="4910183"/>
          </a:xfrm>
        </p:spPr>
        <p:txBody>
          <a:bodyPr>
            <a:normAutofit fontScale="77500" lnSpcReduction="20000"/>
          </a:bodyPr>
          <a:lstStyle/>
          <a:p>
            <a:pPr lvl="1">
              <a:lnSpc>
                <a:spcPct val="110000"/>
              </a:lnSpc>
              <a:spcBef>
                <a:spcPts val="1000"/>
              </a:spcBef>
            </a:pPr>
            <a:r>
              <a:rPr lang="en-US" sz="2200" dirty="0">
                <a:ea typeface="Aptos" panose="020B0004020202020204" pitchFamily="34" charset="0"/>
                <a:cs typeface="Arial" panose="020B0604020202020204" pitchFamily="34" charset="0"/>
              </a:rPr>
              <a:t>Chiropractic services;</a:t>
            </a:r>
          </a:p>
          <a:p>
            <a:pPr lvl="1">
              <a:lnSpc>
                <a:spcPct val="110000"/>
              </a:lnSpc>
              <a:spcBef>
                <a:spcPts val="1000"/>
              </a:spcBef>
            </a:pPr>
            <a:r>
              <a:rPr lang="en-US" sz="2200" dirty="0">
                <a:ea typeface="Aptos" panose="020B0004020202020204" pitchFamily="34" charset="0"/>
                <a:cs typeface="Arial" panose="020B0604020202020204" pitchFamily="34" charset="0"/>
              </a:rPr>
              <a:t>Home health care services;</a:t>
            </a:r>
          </a:p>
          <a:p>
            <a:pPr lvl="2">
              <a:lnSpc>
                <a:spcPct val="110000"/>
              </a:lnSpc>
              <a:spcBef>
                <a:spcPts val="1000"/>
              </a:spcBef>
            </a:pPr>
            <a:r>
              <a:rPr lang="en-US" sz="1800" dirty="0">
                <a:ea typeface="Aptos" panose="020B0004020202020204" pitchFamily="34" charset="0"/>
                <a:cs typeface="Arial" panose="020B0604020202020204" pitchFamily="34" charset="0"/>
              </a:rPr>
              <a:t>Including incontinence supplies.</a:t>
            </a:r>
          </a:p>
          <a:p>
            <a:pPr lvl="1">
              <a:lnSpc>
                <a:spcPct val="110000"/>
              </a:lnSpc>
              <a:spcBef>
                <a:spcPts val="1000"/>
              </a:spcBef>
            </a:pPr>
            <a:r>
              <a:rPr lang="en-US" sz="2200" dirty="0">
                <a:ea typeface="Aptos" panose="020B0004020202020204" pitchFamily="34" charset="0"/>
                <a:cs typeface="Arial" panose="020B0604020202020204" pitchFamily="34" charset="0"/>
              </a:rPr>
              <a:t>Rehabilitative therapy services;</a:t>
            </a:r>
          </a:p>
          <a:p>
            <a:pPr lvl="2">
              <a:lnSpc>
                <a:spcPct val="110000"/>
              </a:lnSpc>
              <a:spcBef>
                <a:spcPts val="1000"/>
              </a:spcBef>
            </a:pPr>
            <a:r>
              <a:rPr lang="en-US" sz="1800" dirty="0">
                <a:ea typeface="Aptos" panose="020B0004020202020204" pitchFamily="34" charset="0"/>
                <a:cs typeface="Arial" panose="020B0604020202020204" pitchFamily="34" charset="0"/>
              </a:rPr>
              <a:t>Physical, occupational, speech/language therapies.</a:t>
            </a:r>
          </a:p>
          <a:p>
            <a:pPr lvl="1">
              <a:lnSpc>
                <a:spcPct val="110000"/>
              </a:lnSpc>
              <a:spcBef>
                <a:spcPts val="1000"/>
              </a:spcBef>
            </a:pPr>
            <a:r>
              <a:rPr lang="en-US" sz="2200" dirty="0">
                <a:ea typeface="Aptos" panose="020B0004020202020204" pitchFamily="34" charset="0"/>
                <a:cs typeface="Arial" panose="020B0604020202020204" pitchFamily="34" charset="0"/>
              </a:rPr>
              <a:t>Pharmacy services;</a:t>
            </a:r>
          </a:p>
          <a:p>
            <a:pPr lvl="1">
              <a:lnSpc>
                <a:spcPct val="110000"/>
              </a:lnSpc>
              <a:spcBef>
                <a:spcPts val="1000"/>
              </a:spcBef>
            </a:pPr>
            <a:r>
              <a:rPr lang="en-US" sz="2200" dirty="0">
                <a:ea typeface="Aptos" panose="020B0004020202020204" pitchFamily="34" charset="0"/>
                <a:cs typeface="Arial" panose="020B0604020202020204" pitchFamily="34" charset="0"/>
              </a:rPr>
              <a:t>DME; and</a:t>
            </a:r>
          </a:p>
          <a:p>
            <a:pPr lvl="2">
              <a:lnSpc>
                <a:spcPct val="110000"/>
              </a:lnSpc>
              <a:spcBef>
                <a:spcPts val="1000"/>
              </a:spcBef>
            </a:pPr>
            <a:r>
              <a:rPr lang="en-US" sz="1800" dirty="0">
                <a:ea typeface="Aptos" panose="020B0004020202020204" pitchFamily="34" charset="0"/>
                <a:cs typeface="Arial" panose="020B0604020202020204" pitchFamily="34" charset="0"/>
              </a:rPr>
              <a:t>Including IS.</a:t>
            </a:r>
          </a:p>
          <a:p>
            <a:pPr lvl="1">
              <a:lnSpc>
                <a:spcPct val="110000"/>
              </a:lnSpc>
              <a:spcBef>
                <a:spcPts val="1000"/>
              </a:spcBef>
            </a:pPr>
            <a:r>
              <a:rPr lang="en-US" sz="2200" dirty="0">
                <a:ea typeface="Aptos" panose="020B0004020202020204" pitchFamily="34" charset="0"/>
                <a:cs typeface="Arial" panose="020B0604020202020204" pitchFamily="34" charset="0"/>
              </a:rPr>
              <a:t>Behavioral health services.</a:t>
            </a:r>
          </a:p>
          <a:p>
            <a:pPr>
              <a:lnSpc>
                <a:spcPct val="110000"/>
              </a:lnSpc>
            </a:pPr>
            <a:endParaRPr lang="en-US" dirty="0"/>
          </a:p>
        </p:txBody>
      </p:sp>
      <p:sp>
        <p:nvSpPr>
          <p:cNvPr id="4" name="Slide Number Placeholder 3">
            <a:extLst>
              <a:ext uri="{FF2B5EF4-FFF2-40B4-BE49-F238E27FC236}">
                <a16:creationId xmlns:a16="http://schemas.microsoft.com/office/drawing/2014/main" id="{E8B116B7-3978-798F-2B8B-6D864979CD1A}"/>
              </a:ext>
            </a:extLst>
          </p:cNvPr>
          <p:cNvSpPr>
            <a:spLocks noGrp="1"/>
          </p:cNvSpPr>
          <p:nvPr>
            <p:ph type="sldNum" sz="quarter" idx="12"/>
          </p:nvPr>
        </p:nvSpPr>
        <p:spPr/>
        <p:txBody>
          <a:bodyPr/>
          <a:lstStyle/>
          <a:p>
            <a:fld id="{C1640D55-031C-4AD9-A16C-4EFA2F922910}" type="slidenum">
              <a:rPr lang="en-US" smtClean="0"/>
              <a:pPr/>
              <a:t>24</a:t>
            </a:fld>
            <a:endParaRPr lang="en-US" dirty="0"/>
          </a:p>
        </p:txBody>
      </p:sp>
    </p:spTree>
    <p:extLst>
      <p:ext uri="{BB962C8B-B14F-4D97-AF65-F5344CB8AC3E}">
        <p14:creationId xmlns:p14="http://schemas.microsoft.com/office/powerpoint/2010/main" val="1324813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7238-5D6C-7C5D-8BE6-29BA1CC4AB5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1A994-DFBC-D65C-6EEC-F51D13EFF79F}"/>
              </a:ext>
            </a:extLst>
          </p:cNvPr>
          <p:cNvSpPr>
            <a:spLocks noGrp="1"/>
          </p:cNvSpPr>
          <p:nvPr>
            <p:ph idx="1"/>
          </p:nvPr>
        </p:nvSpPr>
        <p:spPr>
          <a:xfrm>
            <a:off x="548640" y="1055090"/>
            <a:ext cx="7966710" cy="4820774"/>
          </a:xfrm>
        </p:spPr>
        <p:txBody>
          <a:bodyPr>
            <a:normAutofit/>
          </a:bodyPr>
          <a:lstStyle/>
          <a:p>
            <a:pPr>
              <a:lnSpc>
                <a:spcPct val="107000"/>
              </a:lnSpc>
              <a:spcBef>
                <a:spcPts val="0"/>
              </a:spcBef>
            </a:pPr>
            <a:r>
              <a:rPr lang="en-US" sz="2400" dirty="0">
                <a:effectLst/>
                <a:ea typeface="Aptos" panose="020B0004020202020204" pitchFamily="34" charset="0"/>
                <a:cs typeface="Arial" panose="020B0604020202020204" pitchFamily="34" charset="0"/>
              </a:rPr>
              <a:t>A chart is available at </a:t>
            </a:r>
            <a:r>
              <a:rPr lang="en-US" sz="2400" dirty="0">
                <a:effectLst/>
                <a:ea typeface="Aptos" panose="020B0004020202020204" pitchFamily="34" charset="0"/>
                <a:cs typeface="Arial" panose="020B0604020202020204" pitchFamily="34" charset="0"/>
                <a:hlinkClick r:id="rId2"/>
              </a:rPr>
              <a:t>https://www.scdhhs.gov/carvein</a:t>
            </a:r>
            <a:r>
              <a:rPr lang="en-US" sz="2400" dirty="0">
                <a:effectLst/>
                <a:ea typeface="Aptos" panose="020B0004020202020204" pitchFamily="34" charset="0"/>
                <a:cs typeface="Arial" panose="020B0604020202020204" pitchFamily="34" charset="0"/>
              </a:rPr>
              <a:t> that outlines CC, HIV/AIDS and Vent waiver services and medical services.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dirty="0"/>
          </a:p>
        </p:txBody>
      </p:sp>
      <p:sp>
        <p:nvSpPr>
          <p:cNvPr id="3" name="Title 2">
            <a:extLst>
              <a:ext uri="{FF2B5EF4-FFF2-40B4-BE49-F238E27FC236}">
                <a16:creationId xmlns:a16="http://schemas.microsoft.com/office/drawing/2014/main" id="{34EB7F58-3162-7E13-E25C-8FD5AFAC99FE}"/>
              </a:ext>
            </a:extLst>
          </p:cNvPr>
          <p:cNvSpPr>
            <a:spLocks noGrp="1"/>
          </p:cNvSpPr>
          <p:nvPr>
            <p:ph type="title"/>
          </p:nvPr>
        </p:nvSpPr>
        <p:spPr>
          <a:xfrm>
            <a:off x="0" y="-2"/>
            <a:ext cx="9144000" cy="850392"/>
          </a:xfrm>
        </p:spPr>
        <p:txBody>
          <a:bodyPr>
            <a:normAutofit/>
          </a:bodyPr>
          <a:lstStyle/>
          <a:p>
            <a:r>
              <a:rPr lang="en-US" dirty="0"/>
              <a:t>Waiver and Medical Services Chart</a:t>
            </a:r>
            <a:endParaRPr lang="en-US" sz="1800" i="1" dirty="0"/>
          </a:p>
        </p:txBody>
      </p:sp>
      <p:sp>
        <p:nvSpPr>
          <p:cNvPr id="4" name="Slide Number Placeholder 3">
            <a:extLst>
              <a:ext uri="{FF2B5EF4-FFF2-40B4-BE49-F238E27FC236}">
                <a16:creationId xmlns:a16="http://schemas.microsoft.com/office/drawing/2014/main" id="{01B419F2-87A0-7892-3075-392DB7936747}"/>
              </a:ext>
            </a:extLst>
          </p:cNvPr>
          <p:cNvSpPr>
            <a:spLocks noGrp="1"/>
          </p:cNvSpPr>
          <p:nvPr>
            <p:ph type="sldNum" sz="quarter" idx="10"/>
          </p:nvPr>
        </p:nvSpPr>
        <p:spPr/>
        <p:txBody>
          <a:bodyPr/>
          <a:lstStyle/>
          <a:p>
            <a:fld id="{C1640D55-031C-4AD9-A16C-4EFA2F922910}" type="slidenum">
              <a:rPr lang="en-US" smtClean="0"/>
              <a:pPr/>
              <a:t>25</a:t>
            </a:fld>
            <a:endParaRPr lang="en-US" dirty="0"/>
          </a:p>
        </p:txBody>
      </p:sp>
      <p:graphicFrame>
        <p:nvGraphicFramePr>
          <p:cNvPr id="5" name="Object 4">
            <a:extLst>
              <a:ext uri="{FF2B5EF4-FFF2-40B4-BE49-F238E27FC236}">
                <a16:creationId xmlns:a16="http://schemas.microsoft.com/office/drawing/2014/main" id="{55B9D323-67EF-956E-9804-3EB4102F450C}"/>
              </a:ext>
            </a:extLst>
          </p:cNvPr>
          <p:cNvGraphicFramePr>
            <a:graphicFrameLocks noChangeAspect="1"/>
          </p:cNvGraphicFramePr>
          <p:nvPr>
            <p:extLst>
              <p:ext uri="{D42A27DB-BD31-4B8C-83A1-F6EECF244321}">
                <p14:modId xmlns:p14="http://schemas.microsoft.com/office/powerpoint/2010/main" val="346008755"/>
              </p:ext>
            </p:extLst>
          </p:nvPr>
        </p:nvGraphicFramePr>
        <p:xfrm>
          <a:off x="2105172" y="2208156"/>
          <a:ext cx="5733540" cy="3872408"/>
        </p:xfrm>
        <a:graphic>
          <a:graphicData uri="http://schemas.openxmlformats.org/presentationml/2006/ole">
            <mc:AlternateContent xmlns:mc="http://schemas.openxmlformats.org/markup-compatibility/2006">
              <mc:Choice xmlns:v="urn:schemas-microsoft-com:vml" Requires="v">
                <p:oleObj name="Document" r:id="rId3" imgW="9141751" imgH="6302727" progId="Word.Document.12">
                  <p:embed/>
                </p:oleObj>
              </mc:Choice>
              <mc:Fallback>
                <p:oleObj name="Document" r:id="rId3" imgW="9141751" imgH="6302727" progId="Word.Document.12">
                  <p:embed/>
                  <p:pic>
                    <p:nvPicPr>
                      <p:cNvPr id="5" name="Object 4">
                        <a:extLst>
                          <a:ext uri="{FF2B5EF4-FFF2-40B4-BE49-F238E27FC236}">
                            <a16:creationId xmlns:a16="http://schemas.microsoft.com/office/drawing/2014/main" id="{55B9D323-67EF-956E-9804-3EB4102F450C}"/>
                          </a:ext>
                        </a:extLst>
                      </p:cNvPr>
                      <p:cNvPicPr/>
                      <p:nvPr/>
                    </p:nvPicPr>
                    <p:blipFill>
                      <a:blip r:embed="rId4"/>
                      <a:stretch>
                        <a:fillRect/>
                      </a:stretch>
                    </p:blipFill>
                    <p:spPr>
                      <a:xfrm>
                        <a:off x="2105172" y="2208156"/>
                        <a:ext cx="5733540" cy="3872408"/>
                      </a:xfrm>
                      <a:prstGeom prst="rect">
                        <a:avLst/>
                      </a:prstGeom>
                    </p:spPr>
                  </p:pic>
                </p:oleObj>
              </mc:Fallback>
            </mc:AlternateContent>
          </a:graphicData>
        </a:graphic>
      </p:graphicFrame>
    </p:spTree>
    <p:extLst>
      <p:ext uri="{BB962C8B-B14F-4D97-AF65-F5344CB8AC3E}">
        <p14:creationId xmlns:p14="http://schemas.microsoft.com/office/powerpoint/2010/main" val="62459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0945A-5DF3-9626-077A-B3456E1F3FB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B42240-70B4-398B-8A24-67B350C98C36}"/>
              </a:ext>
            </a:extLst>
          </p:cNvPr>
          <p:cNvSpPr>
            <a:spLocks noGrp="1"/>
          </p:cNvSpPr>
          <p:nvPr>
            <p:ph idx="1"/>
          </p:nvPr>
        </p:nvSpPr>
        <p:spPr/>
        <p:txBody>
          <a:bodyPr>
            <a:normAutofit/>
          </a:bodyPr>
          <a:lstStyle/>
          <a:p>
            <a:pPr marL="0" marR="0" indent="0">
              <a:lnSpc>
                <a:spcPct val="107000"/>
              </a:lnSpc>
              <a:spcBef>
                <a:spcPts val="0"/>
              </a:spcBef>
              <a:spcAft>
                <a:spcPts val="0"/>
              </a:spcAft>
              <a:buNone/>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dirty="0"/>
          </a:p>
        </p:txBody>
      </p:sp>
      <p:sp>
        <p:nvSpPr>
          <p:cNvPr id="3" name="Title 2">
            <a:extLst>
              <a:ext uri="{FF2B5EF4-FFF2-40B4-BE49-F238E27FC236}">
                <a16:creationId xmlns:a16="http://schemas.microsoft.com/office/drawing/2014/main" id="{C0F49403-6FA8-E8AD-62F4-2C8280726DC1}"/>
              </a:ext>
            </a:extLst>
          </p:cNvPr>
          <p:cNvSpPr>
            <a:spLocks noGrp="1"/>
          </p:cNvSpPr>
          <p:nvPr>
            <p:ph type="title"/>
          </p:nvPr>
        </p:nvSpPr>
        <p:spPr>
          <a:xfrm>
            <a:off x="0" y="-2"/>
            <a:ext cx="9144000" cy="850392"/>
          </a:xfrm>
        </p:spPr>
        <p:txBody>
          <a:bodyPr>
            <a:normAutofit/>
          </a:bodyPr>
          <a:lstStyle/>
          <a:p>
            <a:r>
              <a:rPr lang="en-US" dirty="0"/>
              <a:t>Waiver and Medical Services Chart </a:t>
            </a:r>
            <a:r>
              <a:rPr lang="en-US" sz="2400" i="1" dirty="0"/>
              <a:t>(cont.)</a:t>
            </a:r>
            <a:endParaRPr lang="en-US" sz="2000" dirty="0"/>
          </a:p>
        </p:txBody>
      </p:sp>
      <p:sp>
        <p:nvSpPr>
          <p:cNvPr id="4" name="Slide Number Placeholder 3">
            <a:extLst>
              <a:ext uri="{FF2B5EF4-FFF2-40B4-BE49-F238E27FC236}">
                <a16:creationId xmlns:a16="http://schemas.microsoft.com/office/drawing/2014/main" id="{504C1B2E-42BC-1FB5-E9A3-C05F4937BBA5}"/>
              </a:ext>
            </a:extLst>
          </p:cNvPr>
          <p:cNvSpPr>
            <a:spLocks noGrp="1"/>
          </p:cNvSpPr>
          <p:nvPr>
            <p:ph type="sldNum" sz="quarter" idx="10"/>
          </p:nvPr>
        </p:nvSpPr>
        <p:spPr/>
        <p:txBody>
          <a:bodyPr/>
          <a:lstStyle/>
          <a:p>
            <a:fld id="{C1640D55-031C-4AD9-A16C-4EFA2F922910}" type="slidenum">
              <a:rPr lang="en-US" smtClean="0"/>
              <a:pPr/>
              <a:t>26</a:t>
            </a:fld>
            <a:endParaRPr lang="en-US" dirty="0"/>
          </a:p>
        </p:txBody>
      </p:sp>
      <p:graphicFrame>
        <p:nvGraphicFramePr>
          <p:cNvPr id="6" name="Table 5">
            <a:extLst>
              <a:ext uri="{FF2B5EF4-FFF2-40B4-BE49-F238E27FC236}">
                <a16:creationId xmlns:a16="http://schemas.microsoft.com/office/drawing/2014/main" id="{669F78FB-50DE-748A-4C36-B79847F56AA7}"/>
              </a:ext>
            </a:extLst>
          </p:cNvPr>
          <p:cNvGraphicFramePr>
            <a:graphicFrameLocks noGrp="1"/>
          </p:cNvGraphicFramePr>
          <p:nvPr>
            <p:extLst>
              <p:ext uri="{D42A27DB-BD31-4B8C-83A1-F6EECF244321}">
                <p14:modId xmlns:p14="http://schemas.microsoft.com/office/powerpoint/2010/main" val="3679629073"/>
              </p:ext>
            </p:extLst>
          </p:nvPr>
        </p:nvGraphicFramePr>
        <p:xfrm>
          <a:off x="628650" y="1154304"/>
          <a:ext cx="7784266" cy="4819649"/>
        </p:xfrm>
        <a:graphic>
          <a:graphicData uri="http://schemas.openxmlformats.org/drawingml/2006/table">
            <a:tbl>
              <a:tblPr firstRow="1" firstCol="1" bandRow="1"/>
              <a:tblGrid>
                <a:gridCol w="3843481">
                  <a:extLst>
                    <a:ext uri="{9D8B030D-6E8A-4147-A177-3AD203B41FA5}">
                      <a16:colId xmlns:a16="http://schemas.microsoft.com/office/drawing/2014/main" val="2631990382"/>
                    </a:ext>
                  </a:extLst>
                </a:gridCol>
                <a:gridCol w="1313595">
                  <a:extLst>
                    <a:ext uri="{9D8B030D-6E8A-4147-A177-3AD203B41FA5}">
                      <a16:colId xmlns:a16="http://schemas.microsoft.com/office/drawing/2014/main" val="2337152012"/>
                    </a:ext>
                  </a:extLst>
                </a:gridCol>
                <a:gridCol w="1313595">
                  <a:extLst>
                    <a:ext uri="{9D8B030D-6E8A-4147-A177-3AD203B41FA5}">
                      <a16:colId xmlns:a16="http://schemas.microsoft.com/office/drawing/2014/main" val="2059550921"/>
                    </a:ext>
                  </a:extLst>
                </a:gridCol>
                <a:gridCol w="1313595">
                  <a:extLst>
                    <a:ext uri="{9D8B030D-6E8A-4147-A177-3AD203B41FA5}">
                      <a16:colId xmlns:a16="http://schemas.microsoft.com/office/drawing/2014/main" val="172601181"/>
                    </a:ext>
                  </a:extLst>
                </a:gridCol>
              </a:tblGrid>
              <a:tr h="249205">
                <a:tc>
                  <a:txBody>
                    <a:bodyPr/>
                    <a:lstStyle/>
                    <a:p>
                      <a:pPr marL="0" marR="0">
                        <a:lnSpc>
                          <a:spcPct val="107000"/>
                        </a:lnSpc>
                        <a:spcBef>
                          <a:spcPts val="0"/>
                        </a:spcBef>
                        <a:spcAft>
                          <a:spcPts val="0"/>
                        </a:spcAft>
                      </a:pPr>
                      <a:r>
                        <a:rPr lang="en-US" sz="1000" b="1" dirty="0">
                          <a:solidFill>
                            <a:srgbClr val="FFFFFF"/>
                          </a:solidFill>
                          <a:effectLst/>
                          <a:highlight>
                            <a:srgbClr val="007630"/>
                          </a:highlight>
                          <a:latin typeface="Calibri" panose="020F0502020204030204" pitchFamily="34" charset="0"/>
                          <a:ea typeface="Calibri" panose="020F0502020204030204" pitchFamily="34" charset="0"/>
                          <a:cs typeface="Arial" panose="020B0604020202020204" pitchFamily="34" charset="0"/>
                        </a:rPr>
                        <a:t>Waiver Services Covered by the FFS delivery model</a:t>
                      </a:r>
                      <a:endParaRPr lang="en-US" sz="900" dirty="0">
                        <a:effectLst/>
                        <a:highlight>
                          <a:srgbClr val="007630"/>
                        </a:highligh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4875"/>
                      </a:solidFill>
                      <a:prstDash val="solid"/>
                      <a:round/>
                      <a:headEnd type="none" w="med" len="med"/>
                      <a:tailEnd type="none" w="med" len="med"/>
                    </a:lnB>
                    <a:solidFill>
                      <a:srgbClr val="007630"/>
                    </a:solidFill>
                  </a:tcPr>
                </a:tc>
                <a:tc>
                  <a:txBody>
                    <a:bodyPr/>
                    <a:lstStyle/>
                    <a:p>
                      <a:pPr marL="0" marR="0" algn="ctr">
                        <a:lnSpc>
                          <a:spcPct val="107000"/>
                        </a:lnSpc>
                        <a:spcBef>
                          <a:spcPts val="0"/>
                        </a:spcBef>
                        <a:spcAft>
                          <a:spcPts val="0"/>
                        </a:spcAft>
                      </a:pPr>
                      <a:r>
                        <a:rPr lang="en-US" sz="1000" b="1" dirty="0">
                          <a:solidFill>
                            <a:srgbClr val="FFFFFF"/>
                          </a:solidFill>
                          <a:effectLst/>
                          <a:highlight>
                            <a:srgbClr val="007630"/>
                          </a:highlight>
                          <a:latin typeface="Calibri" panose="020F0502020204030204" pitchFamily="34" charset="0"/>
                          <a:ea typeface="Calibri" panose="020F0502020204030204" pitchFamily="34" charset="0"/>
                          <a:cs typeface="Arial" panose="020B0604020202020204" pitchFamily="34" charset="0"/>
                        </a:rPr>
                        <a:t>Community Choices</a:t>
                      </a:r>
                      <a:endParaRPr lang="en-US" sz="900" dirty="0">
                        <a:effectLst/>
                        <a:highlight>
                          <a:srgbClr val="007630"/>
                        </a:highligh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4875"/>
                      </a:solidFill>
                      <a:prstDash val="solid"/>
                      <a:round/>
                      <a:headEnd type="none" w="med" len="med"/>
                      <a:tailEnd type="none" w="med" len="med"/>
                    </a:lnB>
                    <a:solidFill>
                      <a:srgbClr val="007630"/>
                    </a:solidFill>
                  </a:tcPr>
                </a:tc>
                <a:tc>
                  <a:txBody>
                    <a:bodyPr/>
                    <a:lstStyle/>
                    <a:p>
                      <a:pPr marL="0" marR="0" algn="ctr">
                        <a:lnSpc>
                          <a:spcPct val="107000"/>
                        </a:lnSpc>
                        <a:spcBef>
                          <a:spcPts val="0"/>
                        </a:spcBef>
                        <a:spcAft>
                          <a:spcPts val="0"/>
                        </a:spcAft>
                      </a:pPr>
                      <a:r>
                        <a:rPr lang="en-US" sz="1000" b="1">
                          <a:solidFill>
                            <a:srgbClr val="FFFFFF"/>
                          </a:solidFill>
                          <a:effectLst/>
                          <a:highlight>
                            <a:srgbClr val="007630"/>
                          </a:highlight>
                          <a:latin typeface="Calibri" panose="020F0502020204030204" pitchFamily="34" charset="0"/>
                          <a:ea typeface="Calibri" panose="020F0502020204030204" pitchFamily="34" charset="0"/>
                          <a:cs typeface="Arial" panose="020B0604020202020204" pitchFamily="34" charset="0"/>
                        </a:rPr>
                        <a:t>HIV/AIDS</a:t>
                      </a:r>
                      <a:endParaRPr lang="en-US" sz="900">
                        <a:effectLst/>
                        <a:highlight>
                          <a:srgbClr val="007630"/>
                        </a:highligh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0000"/>
                      </a:solidFill>
                      <a:prstDash val="solid"/>
                      <a:round/>
                      <a:headEnd type="none" w="med" len="med"/>
                      <a:tailEnd type="none" w="med" len="med"/>
                    </a:lnL>
                    <a:lnR w="12700" cap="flat" cmpd="sng" algn="ctr">
                      <a:solidFill>
                        <a:srgbClr val="004875"/>
                      </a:solidFill>
                      <a:prstDash val="solid"/>
                      <a:round/>
                      <a:headEnd type="none" w="med" len="med"/>
                      <a:tailEnd type="none" w="med" len="med"/>
                    </a:lnR>
                    <a:lnT>
                      <a:noFill/>
                    </a:lnT>
                    <a:lnB w="12700" cap="flat" cmpd="sng" algn="ctr">
                      <a:solidFill>
                        <a:srgbClr val="004875"/>
                      </a:solidFill>
                      <a:prstDash val="solid"/>
                      <a:round/>
                      <a:headEnd type="none" w="med" len="med"/>
                      <a:tailEnd type="none" w="med" len="med"/>
                    </a:lnB>
                    <a:solidFill>
                      <a:srgbClr val="007630"/>
                    </a:solidFill>
                  </a:tcPr>
                </a:tc>
                <a:tc>
                  <a:txBody>
                    <a:bodyPr/>
                    <a:lstStyle/>
                    <a:p>
                      <a:pPr marL="0" marR="0" algn="ctr">
                        <a:lnSpc>
                          <a:spcPct val="107000"/>
                        </a:lnSpc>
                        <a:spcBef>
                          <a:spcPts val="0"/>
                        </a:spcBef>
                        <a:spcAft>
                          <a:spcPts val="0"/>
                        </a:spcAft>
                      </a:pPr>
                      <a:r>
                        <a:rPr lang="en-US" sz="1000" b="1">
                          <a:solidFill>
                            <a:srgbClr val="FFFFFF"/>
                          </a:solidFill>
                          <a:effectLst/>
                          <a:highlight>
                            <a:srgbClr val="007630"/>
                          </a:highlight>
                          <a:latin typeface="Calibri" panose="020F0502020204030204" pitchFamily="34" charset="0"/>
                          <a:ea typeface="Calibri" panose="020F0502020204030204" pitchFamily="34" charset="0"/>
                          <a:cs typeface="Arial" panose="020B0604020202020204" pitchFamily="34" charset="0"/>
                        </a:rPr>
                        <a:t>Mechanical Ventilator</a:t>
                      </a:r>
                      <a:endParaRPr lang="en-US" sz="900">
                        <a:effectLst/>
                        <a:highlight>
                          <a:srgbClr val="007630"/>
                        </a:highligh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a:noFill/>
                    </a:lnT>
                    <a:lnB w="12700" cap="flat" cmpd="sng" algn="ctr">
                      <a:solidFill>
                        <a:srgbClr val="004875"/>
                      </a:solidFill>
                      <a:prstDash val="solid"/>
                      <a:round/>
                      <a:headEnd type="none" w="med" len="med"/>
                      <a:tailEnd type="none" w="med" len="med"/>
                    </a:lnB>
                    <a:solidFill>
                      <a:srgbClr val="007630"/>
                    </a:solidFill>
                  </a:tcPr>
                </a:tc>
                <a:extLst>
                  <a:ext uri="{0D108BD9-81ED-4DB2-BD59-A6C34878D82A}">
                    <a16:rowId xmlns:a16="http://schemas.microsoft.com/office/drawing/2014/main" val="429904730"/>
                  </a:ext>
                </a:extLst>
              </a:tr>
              <a:tr h="302721">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Adult Attendant Care Services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b">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b">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b">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2138424507"/>
                  </a:ext>
                </a:extLst>
              </a:tr>
              <a:tr h="302721">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Adult Day Health Care Services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1726848700"/>
                  </a:ext>
                </a:extLst>
              </a:tr>
              <a:tr h="302721">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Adult Companion Services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1933455628"/>
                  </a:ext>
                </a:extLst>
              </a:tr>
              <a:tr h="302721">
                <a:tc>
                  <a:txBody>
                    <a:bodyPr/>
                    <a:lstStyle/>
                    <a:p>
                      <a:pPr marL="0" marR="0">
                        <a:lnSpc>
                          <a:spcPct val="107000"/>
                        </a:lnSpc>
                        <a:spcBef>
                          <a:spcPts val="0"/>
                        </a:spcBef>
                        <a:spcAft>
                          <a:spcPts val="0"/>
                        </a:spcAft>
                      </a:pPr>
                      <a:r>
                        <a:rPr lang="en-US" sz="1000" b="1" dirty="0">
                          <a:solidFill>
                            <a:srgbClr val="004875"/>
                          </a:solidFill>
                          <a:effectLst/>
                          <a:latin typeface="Calibri" panose="020F0502020204030204" pitchFamily="34" charset="0"/>
                          <a:ea typeface="Calibri" panose="020F0502020204030204" pitchFamily="34" charset="0"/>
                          <a:cs typeface="Arial" panose="020B0604020202020204" pitchFamily="34" charset="0"/>
                        </a:rPr>
                        <a:t>Adult Day Health Care Nursing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407682652"/>
                  </a:ext>
                </a:extLst>
              </a:tr>
              <a:tr h="302721">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Environmental Modifications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4017524674"/>
                  </a:ext>
                </a:extLst>
              </a:tr>
              <a:tr h="302721">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Home-delivered Meals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1292476760"/>
                  </a:ext>
                </a:extLst>
              </a:tr>
              <a:tr h="302721">
                <a:tc>
                  <a:txBody>
                    <a:bodyPr/>
                    <a:lstStyle/>
                    <a:p>
                      <a:pPr marL="0" marR="0">
                        <a:lnSpc>
                          <a:spcPct val="107000"/>
                        </a:lnSpc>
                        <a:spcBef>
                          <a:spcPts val="0"/>
                        </a:spcBef>
                        <a:spcAft>
                          <a:spcPts val="0"/>
                        </a:spcAft>
                      </a:pPr>
                      <a:r>
                        <a:rPr lang="en-US" sz="1000" b="1" dirty="0">
                          <a:solidFill>
                            <a:srgbClr val="004875"/>
                          </a:solidFill>
                          <a:effectLst/>
                          <a:latin typeface="Calibri" panose="020F0502020204030204" pitchFamily="34" charset="0"/>
                          <a:ea typeface="Calibri" panose="020F0502020204030204" pitchFamily="34" charset="0"/>
                          <a:cs typeface="Arial" panose="020B0604020202020204" pitchFamily="34" charset="0"/>
                        </a:rPr>
                        <a:t>Nursing Services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3411387914"/>
                  </a:ext>
                </a:extLst>
              </a:tr>
              <a:tr h="302721">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Personal Care Services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dirty="0">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902368000"/>
                  </a:ext>
                </a:extLst>
              </a:tr>
              <a:tr h="303803">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Personal Emergency Response System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58523368"/>
                  </a:ext>
                </a:extLst>
              </a:tr>
              <a:tr h="303803">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Pest Control Treatment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789785675"/>
                  </a:ext>
                </a:extLst>
              </a:tr>
              <a:tr h="303803">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Residential Personal Care II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941656043"/>
                  </a:ext>
                </a:extLst>
              </a:tr>
              <a:tr h="303803">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Respite Care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1331069735"/>
                  </a:ext>
                </a:extLst>
              </a:tr>
              <a:tr h="325858">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Specialized Medical Equipment and Supplies </a:t>
                      </a:r>
                      <a:endParaRPr lang="en-US" sz="9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a:solidFill>
                            <a:srgbClr val="004875"/>
                          </a:solidFill>
                          <a:effectLst/>
                          <a:latin typeface="Calibri" panose="020F0502020204030204" pitchFamily="34" charset="0"/>
                          <a:ea typeface="Calibri" panose="020F0502020204030204" pitchFamily="34" charset="0"/>
                          <a:cs typeface="Arial" panose="020B0604020202020204" pitchFamily="34" charset="0"/>
                        </a:rPr>
                        <a:t>(nutritional supplements and handheld showers</a:t>
                      </a:r>
                      <a:r>
                        <a:rPr lang="en-US" sz="1000" i="1">
                          <a:solidFill>
                            <a:srgbClr val="004875"/>
                          </a:solidFill>
                          <a:effectLst/>
                          <a:latin typeface="Calibri" panose="020F0502020204030204" pitchFamily="34" charset="0"/>
                          <a:ea typeface="Calibri" panose="020F0502020204030204" pitchFamily="34" charset="0"/>
                          <a:cs typeface="Arial" panose="020B0604020202020204" pitchFamily="34" charset="0"/>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293751691"/>
                  </a:ext>
                </a:extLst>
              </a:tr>
              <a:tr h="303803">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Telemonitoring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1118580200"/>
                  </a:ext>
                </a:extLst>
              </a:tr>
              <a:tr h="303803">
                <a:tc>
                  <a:txBody>
                    <a:bodyPr/>
                    <a:lstStyle/>
                    <a:p>
                      <a:pPr marL="0" marR="0">
                        <a:lnSpc>
                          <a:spcPct val="107000"/>
                        </a:lnSpc>
                        <a:spcBef>
                          <a:spcPts val="0"/>
                        </a:spcBef>
                        <a:spcAft>
                          <a:spcPts val="0"/>
                        </a:spcAft>
                      </a:pPr>
                      <a:r>
                        <a:rPr lang="en-US" sz="1000" b="1">
                          <a:solidFill>
                            <a:srgbClr val="004875"/>
                          </a:solidFill>
                          <a:effectLst/>
                          <a:latin typeface="Calibri" panose="020F0502020204030204" pitchFamily="34" charset="0"/>
                          <a:ea typeface="Calibri" panose="020F0502020204030204" pitchFamily="34" charset="0"/>
                          <a:cs typeface="Arial" panose="020B0604020202020204" pitchFamily="34" charset="0"/>
                        </a:rPr>
                        <a:t>Waiver Case Management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900" b="1" dirty="0">
                          <a:solidFill>
                            <a:srgbClr val="1F3864"/>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8382" marR="58382" marT="0" marB="0" anchor="ctr">
                    <a:lnL w="12700" cap="flat" cmpd="sng" algn="ctr">
                      <a:solidFill>
                        <a:srgbClr val="004875"/>
                      </a:solidFill>
                      <a:prstDash val="solid"/>
                      <a:round/>
                      <a:headEnd type="none" w="med" len="med"/>
                      <a:tailEnd type="none" w="med" len="med"/>
                    </a:lnL>
                    <a:lnR w="12700" cap="flat" cmpd="sng" algn="ctr">
                      <a:solidFill>
                        <a:srgbClr val="004875"/>
                      </a:solidFill>
                      <a:prstDash val="solid"/>
                      <a:round/>
                      <a:headEnd type="none" w="med" len="med"/>
                      <a:tailEnd type="none" w="med" len="med"/>
                    </a:lnR>
                    <a:lnT w="12700" cap="flat" cmpd="sng" algn="ctr">
                      <a:solidFill>
                        <a:srgbClr val="004875"/>
                      </a:solidFill>
                      <a:prstDash val="solid"/>
                      <a:round/>
                      <a:headEnd type="none" w="med" len="med"/>
                      <a:tailEnd type="none" w="med" len="med"/>
                    </a:lnT>
                    <a:lnB w="12700" cap="flat" cmpd="sng" algn="ctr">
                      <a:solidFill>
                        <a:srgbClr val="004875"/>
                      </a:solidFill>
                      <a:prstDash val="solid"/>
                      <a:round/>
                      <a:headEnd type="none" w="med" len="med"/>
                      <a:tailEnd type="none" w="med" len="med"/>
                    </a:lnB>
                    <a:noFill/>
                  </a:tcPr>
                </a:tc>
                <a:extLst>
                  <a:ext uri="{0D108BD9-81ED-4DB2-BD59-A6C34878D82A}">
                    <a16:rowId xmlns:a16="http://schemas.microsoft.com/office/drawing/2014/main" val="3929602324"/>
                  </a:ext>
                </a:extLst>
              </a:tr>
            </a:tbl>
          </a:graphicData>
        </a:graphic>
      </p:graphicFrame>
    </p:spTree>
    <p:extLst>
      <p:ext uri="{BB962C8B-B14F-4D97-AF65-F5344CB8AC3E}">
        <p14:creationId xmlns:p14="http://schemas.microsoft.com/office/powerpoint/2010/main" val="43892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93CB-CBA9-ABB4-A496-27DE7B31C1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B5076-7E89-72E6-45A4-E80BB0D1CDE9}"/>
              </a:ext>
            </a:extLst>
          </p:cNvPr>
          <p:cNvSpPr>
            <a:spLocks noGrp="1"/>
          </p:cNvSpPr>
          <p:nvPr>
            <p:ph idx="1"/>
          </p:nvPr>
        </p:nvSpPr>
        <p:spPr/>
        <p:txBody>
          <a:bodyPr>
            <a:normAutofit/>
          </a:bodyPr>
          <a:lstStyle/>
          <a:p>
            <a:pPr marL="457200" lvl="1" indent="0">
              <a:lnSpc>
                <a:spcPct val="107000"/>
              </a:lnSpc>
              <a:spcBef>
                <a:spcPts val="0"/>
              </a:spcBef>
              <a:buNone/>
            </a:pPr>
            <a:endParaRPr lang="en-US" sz="10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Bef>
                <a:spcPts val="0"/>
              </a:spcBef>
              <a:buFont typeface="Symbol" panose="05050102010706020507" pitchFamily="18" charset="2"/>
              <a:buChar char=""/>
            </a:pPr>
            <a:endParaRPr lang="en-US" sz="14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dirty="0"/>
          </a:p>
        </p:txBody>
      </p:sp>
      <p:sp>
        <p:nvSpPr>
          <p:cNvPr id="3" name="Title 2">
            <a:extLst>
              <a:ext uri="{FF2B5EF4-FFF2-40B4-BE49-F238E27FC236}">
                <a16:creationId xmlns:a16="http://schemas.microsoft.com/office/drawing/2014/main" id="{5475414D-1914-BF0E-5618-C413C7E6AE4F}"/>
              </a:ext>
            </a:extLst>
          </p:cNvPr>
          <p:cNvSpPr>
            <a:spLocks noGrp="1"/>
          </p:cNvSpPr>
          <p:nvPr>
            <p:ph type="title"/>
          </p:nvPr>
        </p:nvSpPr>
        <p:spPr/>
        <p:txBody>
          <a:bodyPr>
            <a:normAutofit fontScale="90000"/>
          </a:bodyPr>
          <a:lstStyle/>
          <a:p>
            <a:r>
              <a:rPr lang="en-US" dirty="0"/>
              <a:t>CLTC Case Manager Update</a:t>
            </a:r>
            <a:br>
              <a:rPr lang="en-US" dirty="0"/>
            </a:br>
            <a:r>
              <a:rPr lang="en-US" dirty="0"/>
              <a:t>Existing Authorizations</a:t>
            </a:r>
          </a:p>
        </p:txBody>
      </p:sp>
      <p:sp>
        <p:nvSpPr>
          <p:cNvPr id="4" name="Slide Number Placeholder 3">
            <a:extLst>
              <a:ext uri="{FF2B5EF4-FFF2-40B4-BE49-F238E27FC236}">
                <a16:creationId xmlns:a16="http://schemas.microsoft.com/office/drawing/2014/main" id="{8B5FB409-F6B1-8F00-1818-2CFE6BA7A9EA}"/>
              </a:ext>
            </a:extLst>
          </p:cNvPr>
          <p:cNvSpPr>
            <a:spLocks noGrp="1"/>
          </p:cNvSpPr>
          <p:nvPr>
            <p:ph type="sldNum" sz="quarter" idx="10"/>
          </p:nvPr>
        </p:nvSpPr>
        <p:spPr/>
        <p:txBody>
          <a:bodyPr/>
          <a:lstStyle/>
          <a:p>
            <a:fld id="{C1640D55-031C-4AD9-A16C-4EFA2F922910}" type="slidenum">
              <a:rPr lang="en-US" smtClean="0"/>
              <a:pPr/>
              <a:t>27</a:t>
            </a:fld>
            <a:endParaRPr lang="en-US" dirty="0"/>
          </a:p>
        </p:txBody>
      </p:sp>
      <p:graphicFrame>
        <p:nvGraphicFramePr>
          <p:cNvPr id="5" name="Diagram 4">
            <a:extLst>
              <a:ext uri="{FF2B5EF4-FFF2-40B4-BE49-F238E27FC236}">
                <a16:creationId xmlns:a16="http://schemas.microsoft.com/office/drawing/2014/main" id="{B5F6688C-44B0-A431-F4B4-3B57401ED396}"/>
              </a:ext>
            </a:extLst>
          </p:cNvPr>
          <p:cNvGraphicFramePr/>
          <p:nvPr>
            <p:extLst>
              <p:ext uri="{D42A27DB-BD31-4B8C-83A1-F6EECF244321}">
                <p14:modId xmlns:p14="http://schemas.microsoft.com/office/powerpoint/2010/main" val="2650705518"/>
              </p:ext>
            </p:extLst>
          </p:nvPr>
        </p:nvGraphicFramePr>
        <p:xfrm>
          <a:off x="1523999" y="1111006"/>
          <a:ext cx="6524445" cy="4820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40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E682-E2DC-EC3D-1749-323C3666DE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25AC25-208E-3C75-02F2-48046CC1DA70}"/>
              </a:ext>
            </a:extLst>
          </p:cNvPr>
          <p:cNvSpPr>
            <a:spLocks noGrp="1"/>
          </p:cNvSpPr>
          <p:nvPr>
            <p:ph idx="1"/>
          </p:nvPr>
        </p:nvSpPr>
        <p:spPr/>
        <p:txBody>
          <a:bodyPr>
            <a:normAutofit/>
          </a:bodyPr>
          <a:lstStyle/>
          <a:p>
            <a:pPr marL="800100" lvl="1" indent="-342900">
              <a:lnSpc>
                <a:spcPct val="107000"/>
              </a:lnSpc>
              <a:spcBef>
                <a:spcPts val="0"/>
              </a:spcBef>
              <a:buFont typeface="Symbol" panose="05050102010706020507" pitchFamily="18" charset="2"/>
              <a:buChar char=""/>
            </a:pPr>
            <a:endParaRPr lang="en-US" sz="10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Bef>
                <a:spcPts val="0"/>
              </a:spcBef>
              <a:buFont typeface="Symbol" panose="05050102010706020507" pitchFamily="18" charset="2"/>
              <a:buChar char=""/>
            </a:pPr>
            <a:endParaRPr lang="en-US" sz="14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dirty="0"/>
          </a:p>
        </p:txBody>
      </p:sp>
      <p:sp>
        <p:nvSpPr>
          <p:cNvPr id="3" name="Title 2">
            <a:extLst>
              <a:ext uri="{FF2B5EF4-FFF2-40B4-BE49-F238E27FC236}">
                <a16:creationId xmlns:a16="http://schemas.microsoft.com/office/drawing/2014/main" id="{1A2BB45F-6422-E3DC-9ECC-F29415A7B232}"/>
              </a:ext>
            </a:extLst>
          </p:cNvPr>
          <p:cNvSpPr>
            <a:spLocks noGrp="1"/>
          </p:cNvSpPr>
          <p:nvPr>
            <p:ph type="title"/>
          </p:nvPr>
        </p:nvSpPr>
        <p:spPr/>
        <p:txBody>
          <a:bodyPr>
            <a:normAutofit fontScale="90000"/>
          </a:bodyPr>
          <a:lstStyle/>
          <a:p>
            <a:r>
              <a:rPr lang="en-US" dirty="0"/>
              <a:t>CLTC Case Manager Update</a:t>
            </a:r>
            <a:br>
              <a:rPr lang="en-US" dirty="0"/>
            </a:br>
            <a:r>
              <a:rPr lang="en-US" dirty="0"/>
              <a:t>Existing Authorizations In Process or With Changes</a:t>
            </a:r>
          </a:p>
        </p:txBody>
      </p:sp>
      <p:sp>
        <p:nvSpPr>
          <p:cNvPr id="4" name="Slide Number Placeholder 3">
            <a:extLst>
              <a:ext uri="{FF2B5EF4-FFF2-40B4-BE49-F238E27FC236}">
                <a16:creationId xmlns:a16="http://schemas.microsoft.com/office/drawing/2014/main" id="{17C53FA9-817B-28B5-EF87-DCAD314B9DA8}"/>
              </a:ext>
            </a:extLst>
          </p:cNvPr>
          <p:cNvSpPr>
            <a:spLocks noGrp="1"/>
          </p:cNvSpPr>
          <p:nvPr>
            <p:ph type="sldNum" sz="quarter" idx="10"/>
          </p:nvPr>
        </p:nvSpPr>
        <p:spPr/>
        <p:txBody>
          <a:bodyPr/>
          <a:lstStyle/>
          <a:p>
            <a:fld id="{C1640D55-031C-4AD9-A16C-4EFA2F922910}" type="slidenum">
              <a:rPr lang="en-US" smtClean="0"/>
              <a:pPr/>
              <a:t>28</a:t>
            </a:fld>
            <a:endParaRPr lang="en-US" dirty="0"/>
          </a:p>
        </p:txBody>
      </p:sp>
      <p:graphicFrame>
        <p:nvGraphicFramePr>
          <p:cNvPr id="5" name="Diagram 4">
            <a:extLst>
              <a:ext uri="{FF2B5EF4-FFF2-40B4-BE49-F238E27FC236}">
                <a16:creationId xmlns:a16="http://schemas.microsoft.com/office/drawing/2014/main" id="{4FFA2B8C-9BE2-05DA-CC89-5E439E23FA46}"/>
              </a:ext>
            </a:extLst>
          </p:cNvPr>
          <p:cNvGraphicFramePr/>
          <p:nvPr>
            <p:extLst>
              <p:ext uri="{D42A27DB-BD31-4B8C-83A1-F6EECF244321}">
                <p14:modId xmlns:p14="http://schemas.microsoft.com/office/powerpoint/2010/main" val="1642960315"/>
              </p:ext>
            </p:extLst>
          </p:nvPr>
        </p:nvGraphicFramePr>
        <p:xfrm>
          <a:off x="1524000" y="1215367"/>
          <a:ext cx="6096000" cy="471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83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54861-A940-0EB9-6F31-2C286335AB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AEA3C-6F21-2686-4DD0-BD15228F7DE8}"/>
              </a:ext>
            </a:extLst>
          </p:cNvPr>
          <p:cNvSpPr>
            <a:spLocks noGrp="1"/>
          </p:cNvSpPr>
          <p:nvPr>
            <p:ph idx="1"/>
          </p:nvPr>
        </p:nvSpPr>
        <p:spPr/>
        <p:txBody>
          <a:bodyPr>
            <a:normAutofit/>
          </a:bodyPr>
          <a:lstStyle/>
          <a:p>
            <a:pPr marL="0" marR="0" lvl="0" indent="0">
              <a:lnSpc>
                <a:spcPct val="107000"/>
              </a:lnSpc>
              <a:spcBef>
                <a:spcPts val="0"/>
              </a:spcBef>
              <a:spcAft>
                <a:spcPts val="0"/>
              </a:spcAft>
              <a:buNone/>
            </a:pPr>
            <a:endParaRPr lang="en-US" sz="1800" dirty="0">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Bef>
                <a:spcPts val="0"/>
              </a:spcBef>
              <a:buFont typeface="Symbol" panose="05050102010706020507" pitchFamily="18" charset="2"/>
              <a:buChar char=""/>
            </a:pPr>
            <a:endParaRPr lang="en-US" sz="10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Bef>
                <a:spcPts val="0"/>
              </a:spcBef>
              <a:buFont typeface="Symbol" panose="05050102010706020507" pitchFamily="18" charset="2"/>
              <a:buChar char=""/>
            </a:pPr>
            <a:endParaRPr lang="en-US" sz="14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dirty="0"/>
          </a:p>
        </p:txBody>
      </p:sp>
      <p:sp>
        <p:nvSpPr>
          <p:cNvPr id="3" name="Title 2">
            <a:extLst>
              <a:ext uri="{FF2B5EF4-FFF2-40B4-BE49-F238E27FC236}">
                <a16:creationId xmlns:a16="http://schemas.microsoft.com/office/drawing/2014/main" id="{435804D2-7F62-F2A6-500C-131D110117B9}"/>
              </a:ext>
            </a:extLst>
          </p:cNvPr>
          <p:cNvSpPr>
            <a:spLocks noGrp="1"/>
          </p:cNvSpPr>
          <p:nvPr>
            <p:ph type="title"/>
          </p:nvPr>
        </p:nvSpPr>
        <p:spPr/>
        <p:txBody>
          <a:bodyPr>
            <a:normAutofit fontScale="90000"/>
          </a:bodyPr>
          <a:lstStyle/>
          <a:p>
            <a:r>
              <a:rPr lang="en-US" dirty="0"/>
              <a:t>CLTC Case Manager Update</a:t>
            </a:r>
            <a:br>
              <a:rPr lang="en-US" dirty="0"/>
            </a:br>
            <a:r>
              <a:rPr lang="en-US" dirty="0"/>
              <a:t>New Referrals for IS</a:t>
            </a:r>
          </a:p>
        </p:txBody>
      </p:sp>
      <p:sp>
        <p:nvSpPr>
          <p:cNvPr id="4" name="Slide Number Placeholder 3">
            <a:extLst>
              <a:ext uri="{FF2B5EF4-FFF2-40B4-BE49-F238E27FC236}">
                <a16:creationId xmlns:a16="http://schemas.microsoft.com/office/drawing/2014/main" id="{E0E2B139-22BD-9929-34AD-39CA7E2ABBAA}"/>
              </a:ext>
            </a:extLst>
          </p:cNvPr>
          <p:cNvSpPr>
            <a:spLocks noGrp="1"/>
          </p:cNvSpPr>
          <p:nvPr>
            <p:ph type="sldNum" sz="quarter" idx="10"/>
          </p:nvPr>
        </p:nvSpPr>
        <p:spPr/>
        <p:txBody>
          <a:bodyPr/>
          <a:lstStyle/>
          <a:p>
            <a:fld id="{C1640D55-031C-4AD9-A16C-4EFA2F922910}" type="slidenum">
              <a:rPr lang="en-US" smtClean="0"/>
              <a:pPr/>
              <a:t>29</a:t>
            </a:fld>
            <a:endParaRPr lang="en-US" dirty="0"/>
          </a:p>
        </p:txBody>
      </p:sp>
      <p:graphicFrame>
        <p:nvGraphicFramePr>
          <p:cNvPr id="5" name="Diagram 4">
            <a:extLst>
              <a:ext uri="{FF2B5EF4-FFF2-40B4-BE49-F238E27FC236}">
                <a16:creationId xmlns:a16="http://schemas.microsoft.com/office/drawing/2014/main" id="{8E039F60-F984-4EDA-24E6-5F9B3A310E05}"/>
              </a:ext>
            </a:extLst>
          </p:cNvPr>
          <p:cNvGraphicFramePr/>
          <p:nvPr>
            <p:extLst>
              <p:ext uri="{D42A27DB-BD31-4B8C-83A1-F6EECF244321}">
                <p14:modId xmlns:p14="http://schemas.microsoft.com/office/powerpoint/2010/main" val="1606053155"/>
              </p:ext>
            </p:extLst>
          </p:nvPr>
        </p:nvGraphicFramePr>
        <p:xfrm>
          <a:off x="1524000" y="1215367"/>
          <a:ext cx="6096000" cy="471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81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721E5-B6F4-7C47-C5BE-BD970A1164E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797CB2-3092-E060-1DB4-4436DDB04950}"/>
              </a:ext>
            </a:extLst>
          </p:cNvPr>
          <p:cNvSpPr>
            <a:spLocks noGrp="1"/>
          </p:cNvSpPr>
          <p:nvPr>
            <p:ph idx="1"/>
          </p:nvPr>
        </p:nvSpPr>
        <p:spPr/>
        <p:txBody>
          <a:bodyPr/>
          <a:lstStyle/>
          <a:p>
            <a:r>
              <a:rPr lang="en-US" dirty="0"/>
              <a:t>New referrals:</a:t>
            </a:r>
          </a:p>
          <a:p>
            <a:pPr lvl="1">
              <a:buClr>
                <a:srgbClr val="004875"/>
              </a:buClr>
              <a:buFont typeface="Wingdings" panose="05000000000000000000" pitchFamily="2" charset="2"/>
              <a:buChar char="Ø"/>
            </a:pPr>
            <a:r>
              <a:rPr lang="en-US" dirty="0"/>
              <a:t>No new referrals for incontinence supplies should be initiated through Phoenix.</a:t>
            </a:r>
          </a:p>
          <a:p>
            <a:pPr lvl="1">
              <a:buClr>
                <a:srgbClr val="004875"/>
              </a:buClr>
              <a:buFont typeface="Wingdings" panose="05000000000000000000" pitchFamily="2" charset="2"/>
              <a:buChar char="Ø"/>
            </a:pPr>
            <a:r>
              <a:rPr lang="en-US" dirty="0"/>
              <a:t>Provide information as needed to the member’s MCO so the MCO can coordinate choice of provider and provision of supplies.</a:t>
            </a:r>
          </a:p>
          <a:p>
            <a:pPr lvl="1"/>
            <a:endParaRPr lang="en-US" dirty="0"/>
          </a:p>
        </p:txBody>
      </p:sp>
      <p:sp>
        <p:nvSpPr>
          <p:cNvPr id="3" name="Title 2">
            <a:extLst>
              <a:ext uri="{FF2B5EF4-FFF2-40B4-BE49-F238E27FC236}">
                <a16:creationId xmlns:a16="http://schemas.microsoft.com/office/drawing/2014/main" id="{094C605E-2802-96CC-596C-81DD9A5C32B0}"/>
              </a:ext>
            </a:extLst>
          </p:cNvPr>
          <p:cNvSpPr>
            <a:spLocks noGrp="1"/>
          </p:cNvSpPr>
          <p:nvPr>
            <p:ph type="title"/>
          </p:nvPr>
        </p:nvSpPr>
        <p:spPr/>
        <p:txBody>
          <a:bodyPr/>
          <a:lstStyle/>
          <a:p>
            <a:r>
              <a:rPr lang="en-US" dirty="0"/>
              <a:t>CLTC Case Manager Update </a:t>
            </a:r>
            <a:r>
              <a:rPr lang="en-US" sz="2400" i="1" dirty="0"/>
              <a:t>(cont.)</a:t>
            </a:r>
            <a:endParaRPr lang="en-US" i="1" dirty="0"/>
          </a:p>
        </p:txBody>
      </p:sp>
      <p:sp>
        <p:nvSpPr>
          <p:cNvPr id="4" name="Slide Number Placeholder 3">
            <a:extLst>
              <a:ext uri="{FF2B5EF4-FFF2-40B4-BE49-F238E27FC236}">
                <a16:creationId xmlns:a16="http://schemas.microsoft.com/office/drawing/2014/main" id="{0CBE32AA-175D-604C-9458-15C2928E7A1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252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BF88E-3366-DED8-556F-F8EED086FA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BEBAD-9CF5-059D-BA0A-54573158DB85}"/>
              </a:ext>
            </a:extLst>
          </p:cNvPr>
          <p:cNvSpPr>
            <a:spLocks noGrp="1"/>
          </p:cNvSpPr>
          <p:nvPr>
            <p:ph idx="1"/>
          </p:nvPr>
        </p:nvSpPr>
        <p:spPr/>
        <p:txBody>
          <a:bodyPr>
            <a:normAutofit/>
          </a:bodyPr>
          <a:lstStyle/>
          <a:p>
            <a:pPr marR="0">
              <a:spcAft>
                <a:spcPts val="0"/>
              </a:spcAft>
            </a:pPr>
            <a:r>
              <a:rPr lang="en-US" sz="2400" dirty="0">
                <a:effectLst/>
                <a:ea typeface="Calibri" panose="020F0502020204030204" pitchFamily="34" charset="0"/>
                <a:cs typeface="Arial" panose="020B0604020202020204" pitchFamily="34" charset="0"/>
              </a:rPr>
              <a:t>The MCOs are responsible for a 180-day continuity of care period for newly enrolled MCO members. It is important that providers continue to deliver authorized services. </a:t>
            </a:r>
            <a:r>
              <a:rPr lang="en-US" sz="2400" dirty="0">
                <a:effectLst/>
                <a:ea typeface="Aptos" panose="020B0004020202020204" pitchFamily="34" charset="0"/>
                <a:cs typeface="Arial" panose="020B0604020202020204" pitchFamily="34" charset="0"/>
              </a:rPr>
              <a:t>During this continuity of care period, MCOs are required to:</a:t>
            </a:r>
          </a:p>
          <a:p>
            <a:pPr lvl="1">
              <a:spcBef>
                <a:spcPts val="1000"/>
              </a:spcBef>
              <a:buClr>
                <a:srgbClr val="004875"/>
              </a:buClr>
              <a:buFont typeface="Wingdings" panose="05000000000000000000" pitchFamily="2" charset="2"/>
              <a:buChar char="Ø"/>
            </a:pPr>
            <a:r>
              <a:rPr lang="en-US" sz="1800" dirty="0">
                <a:effectLst/>
                <a:ea typeface="Aptos" panose="020B0004020202020204" pitchFamily="34" charset="0"/>
                <a:cs typeface="Arial" panose="020B0604020202020204" pitchFamily="34" charset="0"/>
              </a:rPr>
              <a:t>Honor all previous prior authorizations</a:t>
            </a:r>
            <a:r>
              <a:rPr lang="en-US" sz="1800" dirty="0">
                <a:effectLst/>
                <a:ea typeface="Calibri" panose="020F0502020204030204" pitchFamily="34" charset="0"/>
                <a:cs typeface="Arial" panose="020B0604020202020204" pitchFamily="34" charset="0"/>
              </a:rPr>
              <a:t> without requiring additional authorization from providers; and </a:t>
            </a:r>
            <a:endParaRPr lang="en-US" sz="1800" dirty="0">
              <a:effectLst/>
              <a:ea typeface="Aptos" panose="020B0004020202020204" pitchFamily="34" charset="0"/>
              <a:cs typeface="Arial" panose="020B0604020202020204" pitchFamily="34" charset="0"/>
            </a:endParaRPr>
          </a:p>
          <a:p>
            <a:pPr lvl="1">
              <a:spcBef>
                <a:spcPts val="1000"/>
              </a:spcBef>
              <a:buClr>
                <a:srgbClr val="004875"/>
              </a:buClr>
              <a:buFont typeface="Wingdings" panose="05000000000000000000" pitchFamily="2" charset="2"/>
              <a:buChar char="Ø"/>
            </a:pPr>
            <a:r>
              <a:rPr lang="en-US" sz="1800" dirty="0">
                <a:effectLst/>
                <a:ea typeface="Calibri" panose="020F0502020204030204" pitchFamily="34" charset="0"/>
                <a:cs typeface="Arial" panose="020B0604020202020204" pitchFamily="34" charset="0"/>
              </a:rPr>
              <a:t>Pay previously authorized services at 100% of the applicable Medicaid FFS rate, unless a contractually negotiated rate exists, regardless of whether the provider is in-network with the MCO.</a:t>
            </a:r>
            <a:endParaRPr lang="en-US" sz="1800" dirty="0">
              <a:effectLst/>
              <a:ea typeface="Aptos" panose="020B0004020202020204" pitchFamily="34" charset="0"/>
              <a:cs typeface="Arial" panose="020B0604020202020204" pitchFamily="34" charset="0"/>
            </a:endParaRPr>
          </a:p>
          <a:p>
            <a:pPr marR="0">
              <a:spcAft>
                <a:spcPts val="0"/>
              </a:spcAft>
            </a:pPr>
            <a:r>
              <a:rPr lang="en-US" sz="2400" dirty="0">
                <a:effectLst/>
                <a:ea typeface="Calibri" panose="020F0502020204030204" pitchFamily="34" charset="0"/>
                <a:cs typeface="Arial" panose="020B0604020202020204" pitchFamily="34" charset="0"/>
              </a:rPr>
              <a:t>Once the continuity of care period is over, providers must be enrolled with the MCO in which the Healthy Connections Medicaid member is enrolled. </a:t>
            </a:r>
            <a:endParaRPr lang="en-US" sz="2400" dirty="0">
              <a:effectLst/>
              <a:ea typeface="Aptos" panose="020B0004020202020204" pitchFamily="34" charset="0"/>
              <a:cs typeface="Arial" panose="020B0604020202020204" pitchFamily="34" charset="0"/>
            </a:endParaRPr>
          </a:p>
          <a:p>
            <a:pPr marL="342900" marR="0" lvl="0" indent="-342900">
              <a:spcAft>
                <a:spcPts val="0"/>
              </a:spcAft>
              <a:buFont typeface="Symbol" panose="05050102010706020507" pitchFamily="18" charset="2"/>
              <a:buChar char=""/>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0"/>
              </a:spcAft>
            </a:pPr>
            <a:endParaRPr lang="en-US" dirty="0"/>
          </a:p>
        </p:txBody>
      </p:sp>
      <p:sp>
        <p:nvSpPr>
          <p:cNvPr id="3" name="Title 2">
            <a:extLst>
              <a:ext uri="{FF2B5EF4-FFF2-40B4-BE49-F238E27FC236}">
                <a16:creationId xmlns:a16="http://schemas.microsoft.com/office/drawing/2014/main" id="{1D22180F-C5F4-1228-791F-71E3F90A2FCE}"/>
              </a:ext>
            </a:extLst>
          </p:cNvPr>
          <p:cNvSpPr>
            <a:spLocks noGrp="1"/>
          </p:cNvSpPr>
          <p:nvPr>
            <p:ph type="title"/>
          </p:nvPr>
        </p:nvSpPr>
        <p:spPr/>
        <p:txBody>
          <a:bodyPr/>
          <a:lstStyle/>
          <a:p>
            <a:r>
              <a:rPr lang="en-US" dirty="0"/>
              <a:t>CLTC Case Manager Update </a:t>
            </a:r>
            <a:r>
              <a:rPr lang="en-US" sz="2400" i="1" dirty="0"/>
              <a:t>(cont.)</a:t>
            </a:r>
            <a:endParaRPr lang="en-US" i="1" dirty="0"/>
          </a:p>
        </p:txBody>
      </p:sp>
      <p:sp>
        <p:nvSpPr>
          <p:cNvPr id="4" name="Slide Number Placeholder 3">
            <a:extLst>
              <a:ext uri="{FF2B5EF4-FFF2-40B4-BE49-F238E27FC236}">
                <a16:creationId xmlns:a16="http://schemas.microsoft.com/office/drawing/2014/main" id="{40743AD9-4CE9-A3BF-71D9-54BFB6912803}"/>
              </a:ext>
            </a:extLst>
          </p:cNvPr>
          <p:cNvSpPr>
            <a:spLocks noGrp="1"/>
          </p:cNvSpPr>
          <p:nvPr>
            <p:ph type="sldNum" sz="quarter" idx="10"/>
          </p:nvPr>
        </p:nvSpPr>
        <p:spPr/>
        <p:txBody>
          <a:bodyPr/>
          <a:lstStyle/>
          <a:p>
            <a:fld id="{C1640D55-031C-4AD9-A16C-4EFA2F922910}" type="slidenum">
              <a:rPr lang="en-US" smtClean="0"/>
              <a:pPr/>
              <a:t>30</a:t>
            </a:fld>
            <a:endParaRPr lang="en-US" dirty="0"/>
          </a:p>
        </p:txBody>
      </p:sp>
    </p:spTree>
    <p:extLst>
      <p:ext uri="{BB962C8B-B14F-4D97-AF65-F5344CB8AC3E}">
        <p14:creationId xmlns:p14="http://schemas.microsoft.com/office/powerpoint/2010/main" val="1093020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007673-C58D-BA6C-3976-6900355CA1EF}"/>
              </a:ext>
            </a:extLst>
          </p:cNvPr>
          <p:cNvSpPr>
            <a:spLocks noGrp="1"/>
          </p:cNvSpPr>
          <p:nvPr>
            <p:ph idx="1"/>
          </p:nvPr>
        </p:nvSpPr>
        <p:spPr/>
        <p:txBody>
          <a:bodyPr>
            <a:normAutofit/>
          </a:bodyPr>
          <a:lstStyle/>
          <a:p>
            <a:pPr marR="0">
              <a:spcAft>
                <a:spcPts val="0"/>
              </a:spcAft>
            </a:pPr>
            <a:r>
              <a:rPr lang="en-US" dirty="0">
                <a:ea typeface="Aptos" panose="020B0004020202020204" pitchFamily="34" charset="0"/>
                <a:cs typeface="Arial" panose="020B0604020202020204" pitchFamily="34" charset="0"/>
              </a:rPr>
              <a:t>Points of contact and information on prior authorization and enrollment/credentialing for each South Carolina MCO is available on SCDHHS’ website and below. </a:t>
            </a:r>
          </a:p>
          <a:p>
            <a:pPr marR="0">
              <a:spcAft>
                <a:spcPts val="0"/>
              </a:spcAft>
            </a:pPr>
            <a:r>
              <a:rPr lang="en-US" dirty="0">
                <a:ea typeface="Aptos" panose="020B0004020202020204" pitchFamily="34" charset="0"/>
                <a:cs typeface="Arial" panose="020B0604020202020204" pitchFamily="34" charset="0"/>
              </a:rPr>
              <a:t>MCO prior authorization and provider help lines:</a:t>
            </a:r>
          </a:p>
          <a:p>
            <a:pPr lvl="1">
              <a:spcBef>
                <a:spcPts val="1000"/>
              </a:spcBef>
              <a:buClr>
                <a:srgbClr val="004875"/>
              </a:buClr>
              <a:buFont typeface="Wingdings" panose="05000000000000000000" pitchFamily="2" charset="2"/>
              <a:buChar char="Ø"/>
            </a:pPr>
            <a:r>
              <a:rPr lang="en-US" dirty="0">
                <a:ea typeface="Aptos" panose="020B0004020202020204" pitchFamily="34" charset="0"/>
                <a:cs typeface="Arial" panose="020B0604020202020204" pitchFamily="34" charset="0"/>
              </a:rPr>
              <a:t>Absolute Total Care: (866) 433-6041</a:t>
            </a:r>
          </a:p>
          <a:p>
            <a:pPr lvl="1">
              <a:spcBef>
                <a:spcPts val="1000"/>
              </a:spcBef>
              <a:buClr>
                <a:srgbClr val="004875"/>
              </a:buClr>
              <a:buFont typeface="Wingdings" panose="05000000000000000000" pitchFamily="2" charset="2"/>
              <a:buChar char="Ø"/>
            </a:pPr>
            <a:r>
              <a:rPr lang="en-US" dirty="0">
                <a:ea typeface="Aptos" panose="020B0004020202020204" pitchFamily="34" charset="0"/>
                <a:cs typeface="Arial" panose="020B0604020202020204" pitchFamily="34" charset="0"/>
              </a:rPr>
              <a:t>First Choice by Select Health: (888) 559-1010</a:t>
            </a:r>
          </a:p>
          <a:p>
            <a:pPr lvl="1">
              <a:spcBef>
                <a:spcPts val="1000"/>
              </a:spcBef>
              <a:buClr>
                <a:srgbClr val="004875"/>
              </a:buClr>
              <a:buFont typeface="Wingdings" panose="05000000000000000000" pitchFamily="2" charset="2"/>
              <a:buChar char="Ø"/>
            </a:pPr>
            <a:r>
              <a:rPr lang="en-US" dirty="0">
                <a:ea typeface="Aptos" panose="020B0004020202020204" pitchFamily="34" charset="0"/>
                <a:cs typeface="Arial" panose="020B0604020202020204" pitchFamily="34" charset="0"/>
              </a:rPr>
              <a:t>Healthy Blue by Blue Choice of SC: (866) 757-8286</a:t>
            </a:r>
          </a:p>
          <a:p>
            <a:pPr lvl="1">
              <a:spcBef>
                <a:spcPts val="1000"/>
              </a:spcBef>
              <a:buClr>
                <a:srgbClr val="004875"/>
              </a:buClr>
              <a:buFont typeface="Wingdings" panose="05000000000000000000" pitchFamily="2" charset="2"/>
              <a:buChar char="Ø"/>
            </a:pPr>
            <a:r>
              <a:rPr lang="en-US" dirty="0">
                <a:ea typeface="Aptos" panose="020B0004020202020204" pitchFamily="34" charset="0"/>
                <a:cs typeface="Arial" panose="020B0604020202020204" pitchFamily="34" charset="0"/>
              </a:rPr>
              <a:t>Humana Healthy Horizons of SC: (866) 432-0001</a:t>
            </a:r>
          </a:p>
          <a:p>
            <a:pPr lvl="1">
              <a:spcBef>
                <a:spcPts val="1000"/>
              </a:spcBef>
              <a:buClr>
                <a:srgbClr val="004875"/>
              </a:buClr>
              <a:buFont typeface="Wingdings" panose="05000000000000000000" pitchFamily="2" charset="2"/>
              <a:buChar char="Ø"/>
            </a:pPr>
            <a:r>
              <a:rPr lang="en-US" dirty="0">
                <a:ea typeface="Aptos" panose="020B0004020202020204" pitchFamily="34" charset="0"/>
                <a:cs typeface="Arial" panose="020B0604020202020204" pitchFamily="34" charset="0"/>
              </a:rPr>
              <a:t>Molina Healthcare of SC: (855) 237-6178</a:t>
            </a:r>
          </a:p>
          <a:p>
            <a:endParaRPr lang="en-US" dirty="0"/>
          </a:p>
        </p:txBody>
      </p:sp>
      <p:sp>
        <p:nvSpPr>
          <p:cNvPr id="3" name="Title 2">
            <a:extLst>
              <a:ext uri="{FF2B5EF4-FFF2-40B4-BE49-F238E27FC236}">
                <a16:creationId xmlns:a16="http://schemas.microsoft.com/office/drawing/2014/main" id="{E406BCA7-E318-50F5-1A8A-EE906AD139A1}"/>
              </a:ext>
            </a:extLst>
          </p:cNvPr>
          <p:cNvSpPr>
            <a:spLocks noGrp="1"/>
          </p:cNvSpPr>
          <p:nvPr>
            <p:ph type="title"/>
          </p:nvPr>
        </p:nvSpPr>
        <p:spPr/>
        <p:txBody>
          <a:bodyPr/>
          <a:lstStyle/>
          <a:p>
            <a:r>
              <a:rPr lang="en-US" dirty="0"/>
              <a:t>CLTC Case Manager Update </a:t>
            </a:r>
            <a:r>
              <a:rPr lang="en-US" sz="2400" i="1" dirty="0"/>
              <a:t>(cont.)</a:t>
            </a:r>
            <a:endParaRPr lang="en-US" dirty="0"/>
          </a:p>
        </p:txBody>
      </p:sp>
      <p:sp>
        <p:nvSpPr>
          <p:cNvPr id="4" name="Slide Number Placeholder 3">
            <a:extLst>
              <a:ext uri="{FF2B5EF4-FFF2-40B4-BE49-F238E27FC236}">
                <a16:creationId xmlns:a16="http://schemas.microsoft.com/office/drawing/2014/main" id="{801B72B8-5702-F4B9-3934-869B0BB68231}"/>
              </a:ext>
            </a:extLst>
          </p:cNvPr>
          <p:cNvSpPr>
            <a:spLocks noGrp="1"/>
          </p:cNvSpPr>
          <p:nvPr>
            <p:ph type="sldNum" sz="quarter" idx="10"/>
          </p:nvPr>
        </p:nvSpPr>
        <p:spPr/>
        <p:txBody>
          <a:bodyPr/>
          <a:lstStyle/>
          <a:p>
            <a:fld id="{C1640D55-031C-4AD9-A16C-4EFA2F922910}" type="slidenum">
              <a:rPr lang="en-US" smtClean="0"/>
              <a:pPr/>
              <a:t>31</a:t>
            </a:fld>
            <a:endParaRPr lang="en-US" dirty="0"/>
          </a:p>
        </p:txBody>
      </p:sp>
    </p:spTree>
    <p:extLst>
      <p:ext uri="{BB962C8B-B14F-4D97-AF65-F5344CB8AC3E}">
        <p14:creationId xmlns:p14="http://schemas.microsoft.com/office/powerpoint/2010/main" val="586813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6D25-1FBF-0E0A-4D5D-1BBC3C240C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DDDC5-DC64-5988-A47C-8392CF89D717}"/>
              </a:ext>
            </a:extLst>
          </p:cNvPr>
          <p:cNvSpPr>
            <a:spLocks noGrp="1"/>
          </p:cNvSpPr>
          <p:nvPr>
            <p:ph idx="1"/>
          </p:nvPr>
        </p:nvSpPr>
        <p:spPr/>
        <p:txBody>
          <a:bodyPr>
            <a:normAutofit/>
          </a:bodyPr>
          <a:lstStyle/>
          <a:p>
            <a:pPr marL="0" marR="0" indent="0">
              <a:lnSpc>
                <a:spcPct val="107000"/>
              </a:lnSpc>
              <a:spcBef>
                <a:spcPts val="0"/>
              </a:spcBef>
              <a:spcAft>
                <a:spcPts val="0"/>
              </a:spcAft>
              <a:buNone/>
            </a:pPr>
            <a:endParaRPr lang="en-US" sz="1800" dirty="0">
              <a:latin typeface="Aptos" panose="020B00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latin typeface="Aptos" panose="020B00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latin typeface="Aptos" panose="020B00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p>
        </p:txBody>
      </p:sp>
      <p:sp>
        <p:nvSpPr>
          <p:cNvPr id="3" name="Title 2">
            <a:extLst>
              <a:ext uri="{FF2B5EF4-FFF2-40B4-BE49-F238E27FC236}">
                <a16:creationId xmlns:a16="http://schemas.microsoft.com/office/drawing/2014/main" id="{3C8245FC-A472-AF89-CA2A-9AD873B3F65B}"/>
              </a:ext>
            </a:extLst>
          </p:cNvPr>
          <p:cNvSpPr>
            <a:spLocks noGrp="1"/>
          </p:cNvSpPr>
          <p:nvPr>
            <p:ph type="title"/>
          </p:nvPr>
        </p:nvSpPr>
        <p:spPr>
          <a:xfrm>
            <a:off x="0" y="-1"/>
            <a:ext cx="9144000" cy="850392"/>
          </a:xfrm>
        </p:spPr>
        <p:txBody>
          <a:bodyPr>
            <a:noAutofit/>
          </a:bodyPr>
          <a:lstStyle/>
          <a:p>
            <a:r>
              <a:rPr lang="en-US" sz="2000" dirty="0"/>
              <a:t>MCO Enrollment and Billing Processes</a:t>
            </a:r>
            <a:br>
              <a:rPr lang="en-US" sz="2000" dirty="0"/>
            </a:br>
            <a:r>
              <a:rPr lang="en-US" sz="2000" dirty="0"/>
              <a:t>Single Point of Contact for Contracting, Credentialing, Claim Submission</a:t>
            </a:r>
          </a:p>
        </p:txBody>
      </p:sp>
      <p:sp>
        <p:nvSpPr>
          <p:cNvPr id="4" name="Slide Number Placeholder 3">
            <a:extLst>
              <a:ext uri="{FF2B5EF4-FFF2-40B4-BE49-F238E27FC236}">
                <a16:creationId xmlns:a16="http://schemas.microsoft.com/office/drawing/2014/main" id="{A282FB4C-CEA2-31C1-FBCF-A56DD93B1F7C}"/>
              </a:ext>
            </a:extLst>
          </p:cNvPr>
          <p:cNvSpPr>
            <a:spLocks noGrp="1"/>
          </p:cNvSpPr>
          <p:nvPr>
            <p:ph type="sldNum" sz="quarter" idx="10"/>
          </p:nvPr>
        </p:nvSpPr>
        <p:spPr/>
        <p:txBody>
          <a:bodyPr/>
          <a:lstStyle/>
          <a:p>
            <a:fld id="{C1640D55-031C-4AD9-A16C-4EFA2F922910}" type="slidenum">
              <a:rPr lang="en-US" smtClean="0"/>
              <a:pPr/>
              <a:t>32</a:t>
            </a:fld>
            <a:endParaRPr lang="en-US" dirty="0"/>
          </a:p>
        </p:txBody>
      </p:sp>
      <p:graphicFrame>
        <p:nvGraphicFramePr>
          <p:cNvPr id="5" name="Table 4">
            <a:extLst>
              <a:ext uri="{FF2B5EF4-FFF2-40B4-BE49-F238E27FC236}">
                <a16:creationId xmlns:a16="http://schemas.microsoft.com/office/drawing/2014/main" id="{4822152C-E586-6774-5E1E-ED560DF85485}"/>
              </a:ext>
            </a:extLst>
          </p:cNvPr>
          <p:cNvGraphicFramePr>
            <a:graphicFrameLocks noGrp="1"/>
          </p:cNvGraphicFramePr>
          <p:nvPr>
            <p:extLst>
              <p:ext uri="{D42A27DB-BD31-4B8C-83A1-F6EECF244321}">
                <p14:modId xmlns:p14="http://schemas.microsoft.com/office/powerpoint/2010/main" val="2337539556"/>
              </p:ext>
            </p:extLst>
          </p:nvPr>
        </p:nvGraphicFramePr>
        <p:xfrm>
          <a:off x="948678" y="1375470"/>
          <a:ext cx="7566672" cy="4500567"/>
        </p:xfrm>
        <a:graphic>
          <a:graphicData uri="http://schemas.openxmlformats.org/drawingml/2006/table">
            <a:tbl>
              <a:tblPr firstRow="1" bandRow="1">
                <a:tableStyleId>{5C22544A-7EE6-4342-B048-85BDC9FD1C3A}</a:tableStyleId>
              </a:tblPr>
              <a:tblGrid>
                <a:gridCol w="1250766">
                  <a:extLst>
                    <a:ext uri="{9D8B030D-6E8A-4147-A177-3AD203B41FA5}">
                      <a16:colId xmlns:a16="http://schemas.microsoft.com/office/drawing/2014/main" val="1503330471"/>
                    </a:ext>
                  </a:extLst>
                </a:gridCol>
                <a:gridCol w="1646997">
                  <a:extLst>
                    <a:ext uri="{9D8B030D-6E8A-4147-A177-3AD203B41FA5}">
                      <a16:colId xmlns:a16="http://schemas.microsoft.com/office/drawing/2014/main" val="4071353062"/>
                    </a:ext>
                  </a:extLst>
                </a:gridCol>
                <a:gridCol w="2979492">
                  <a:extLst>
                    <a:ext uri="{9D8B030D-6E8A-4147-A177-3AD203B41FA5}">
                      <a16:colId xmlns:a16="http://schemas.microsoft.com/office/drawing/2014/main" val="1558699413"/>
                    </a:ext>
                  </a:extLst>
                </a:gridCol>
                <a:gridCol w="1689417">
                  <a:extLst>
                    <a:ext uri="{9D8B030D-6E8A-4147-A177-3AD203B41FA5}">
                      <a16:colId xmlns:a16="http://schemas.microsoft.com/office/drawing/2014/main" val="1603116930"/>
                    </a:ext>
                  </a:extLst>
                </a:gridCol>
              </a:tblGrid>
              <a:tr h="390192">
                <a:tc>
                  <a:txBody>
                    <a:bodyPr/>
                    <a:lstStyle/>
                    <a:p>
                      <a:pPr algn="ctr"/>
                      <a:r>
                        <a:rPr lang="en-US" sz="1400" dirty="0"/>
                        <a:t>MCO</a:t>
                      </a:r>
                    </a:p>
                  </a:txBody>
                  <a:tcPr anchor="ctr">
                    <a:solidFill>
                      <a:srgbClr val="E27500"/>
                    </a:solidFill>
                  </a:tcPr>
                </a:tc>
                <a:tc>
                  <a:txBody>
                    <a:bodyPr/>
                    <a:lstStyle/>
                    <a:p>
                      <a:pPr algn="ctr"/>
                      <a:r>
                        <a:rPr lang="en-US" sz="1400" dirty="0"/>
                        <a:t>Name</a:t>
                      </a:r>
                    </a:p>
                  </a:txBody>
                  <a:tcPr anchor="ctr">
                    <a:solidFill>
                      <a:srgbClr val="E27500"/>
                    </a:solidFill>
                  </a:tcPr>
                </a:tc>
                <a:tc>
                  <a:txBody>
                    <a:bodyPr/>
                    <a:lstStyle/>
                    <a:p>
                      <a:pPr algn="ctr"/>
                      <a:r>
                        <a:rPr lang="en-US" sz="1400" dirty="0"/>
                        <a:t>Email</a:t>
                      </a:r>
                    </a:p>
                  </a:txBody>
                  <a:tcPr anchor="ctr">
                    <a:solidFill>
                      <a:srgbClr val="E27500"/>
                    </a:solidFill>
                  </a:tcPr>
                </a:tc>
                <a:tc>
                  <a:txBody>
                    <a:bodyPr/>
                    <a:lstStyle/>
                    <a:p>
                      <a:pPr algn="ctr"/>
                      <a:r>
                        <a:rPr lang="en-US" sz="1400" dirty="0"/>
                        <a:t>Phone Number</a:t>
                      </a:r>
                    </a:p>
                  </a:txBody>
                  <a:tcPr anchor="ctr">
                    <a:solidFill>
                      <a:srgbClr val="E27500"/>
                    </a:solidFill>
                  </a:tcPr>
                </a:tc>
                <a:extLst>
                  <a:ext uri="{0D108BD9-81ED-4DB2-BD59-A6C34878D82A}">
                    <a16:rowId xmlns:a16="http://schemas.microsoft.com/office/drawing/2014/main" val="1212528139"/>
                  </a:ext>
                </a:extLst>
              </a:tr>
              <a:tr h="609340">
                <a:tc>
                  <a:txBody>
                    <a:bodyPr/>
                    <a:lstStyle/>
                    <a:p>
                      <a:pPr lvl="0" algn="ctr"/>
                      <a:r>
                        <a:rPr lang="en-US" sz="1400" dirty="0">
                          <a:solidFill>
                            <a:schemeClr val="bg1"/>
                          </a:solidFill>
                        </a:rPr>
                        <a:t>Absolute Total Care</a:t>
                      </a:r>
                    </a:p>
                  </a:txBody>
                  <a:tcPr anchor="ctr">
                    <a:solidFill>
                      <a:srgbClr val="7993B7"/>
                    </a:solidFill>
                  </a:tcPr>
                </a:tc>
                <a:tc>
                  <a:txBody>
                    <a:bodyPr/>
                    <a:lstStyle/>
                    <a:p>
                      <a:pPr lvl="0" algn="ctr"/>
                      <a:r>
                        <a:rPr lang="en-US" sz="1400" dirty="0">
                          <a:solidFill>
                            <a:schemeClr val="bg1"/>
                          </a:solidFill>
                        </a:rPr>
                        <a:t>Jennifer Helms</a:t>
                      </a:r>
                    </a:p>
                  </a:txBody>
                  <a:tcPr anchor="ctr">
                    <a:solidFill>
                      <a:srgbClr val="7993B7"/>
                    </a:solidFill>
                  </a:tcPr>
                </a:tc>
                <a:tc>
                  <a:txBody>
                    <a:bodyPr/>
                    <a:lstStyle/>
                    <a:p>
                      <a:pPr lvl="0" algn="ctr"/>
                      <a:r>
                        <a:rPr lang="en-US" sz="1400" dirty="0">
                          <a:solidFill>
                            <a:schemeClr val="bg1"/>
                          </a:solidFill>
                          <a:hlinkClick r:id="rId2">
                            <a:extLst>
                              <a:ext uri="{A12FA001-AC4F-418D-AE19-62706E023703}">
                                <ahyp:hlinkClr xmlns:ahyp="http://schemas.microsoft.com/office/drawing/2018/hyperlinkcolor" val="tx"/>
                              </a:ext>
                            </a:extLst>
                          </a:hlinkClick>
                        </a:rPr>
                        <a:t>Jennifer.B.Helms@centene.com</a:t>
                      </a:r>
                      <a:endParaRPr lang="en-US" sz="1400" dirty="0">
                        <a:solidFill>
                          <a:schemeClr val="bg1"/>
                        </a:solidFill>
                      </a:endParaRPr>
                    </a:p>
                  </a:txBody>
                  <a:tcPr anchor="ctr">
                    <a:solidFill>
                      <a:srgbClr val="7993B7"/>
                    </a:solidFill>
                  </a:tcPr>
                </a:tc>
                <a:tc>
                  <a:txBody>
                    <a:bodyPr/>
                    <a:lstStyle/>
                    <a:p>
                      <a:pPr lvl="0" algn="ctr"/>
                      <a:r>
                        <a:rPr lang="en-US" sz="1400" dirty="0">
                          <a:solidFill>
                            <a:schemeClr val="bg1"/>
                          </a:solidFill>
                        </a:rPr>
                        <a:t>(803) 206-2800</a:t>
                      </a:r>
                    </a:p>
                  </a:txBody>
                  <a:tcPr anchor="ctr">
                    <a:solidFill>
                      <a:srgbClr val="7993B7"/>
                    </a:solidFill>
                  </a:tcPr>
                </a:tc>
                <a:extLst>
                  <a:ext uri="{0D108BD9-81ED-4DB2-BD59-A6C34878D82A}">
                    <a16:rowId xmlns:a16="http://schemas.microsoft.com/office/drawing/2014/main" val="964074716"/>
                  </a:ext>
                </a:extLst>
              </a:tr>
              <a:tr h="390192">
                <a:tc>
                  <a:txBody>
                    <a:bodyPr/>
                    <a:lstStyle/>
                    <a:p>
                      <a:pPr lvl="0" algn="ctr"/>
                      <a:r>
                        <a:rPr lang="en-US" sz="1400" dirty="0">
                          <a:solidFill>
                            <a:schemeClr val="bg1"/>
                          </a:solidFill>
                        </a:rPr>
                        <a:t>Healthy Blue</a:t>
                      </a:r>
                    </a:p>
                  </a:txBody>
                  <a:tcPr anchor="ctr">
                    <a:solidFill>
                      <a:srgbClr val="004875"/>
                    </a:solidFill>
                  </a:tcPr>
                </a:tc>
                <a:tc>
                  <a:txBody>
                    <a:bodyPr/>
                    <a:lstStyle/>
                    <a:p>
                      <a:pPr lvl="0" algn="ctr"/>
                      <a:r>
                        <a:rPr lang="en-US" sz="1400" dirty="0">
                          <a:solidFill>
                            <a:schemeClr val="bg1"/>
                          </a:solidFill>
                        </a:rPr>
                        <a:t>Tammy Betts</a:t>
                      </a:r>
                    </a:p>
                  </a:txBody>
                  <a:tcPr anchor="ctr">
                    <a:solidFill>
                      <a:srgbClr val="004875"/>
                    </a:solidFill>
                  </a:tcPr>
                </a:tc>
                <a:tc>
                  <a:txBody>
                    <a:bodyPr/>
                    <a:lstStyle/>
                    <a:p>
                      <a:pPr lvl="0" algn="ctr"/>
                      <a:r>
                        <a:rPr lang="en-US" sz="1400" dirty="0">
                          <a:solidFill>
                            <a:schemeClr val="bg1"/>
                          </a:solidFill>
                          <a:hlinkClick r:id="rId3">
                            <a:extLst>
                              <a:ext uri="{A12FA001-AC4F-418D-AE19-62706E023703}">
                                <ahyp:hlinkClr xmlns:ahyp="http://schemas.microsoft.com/office/drawing/2018/hyperlinkcolor" val="tx"/>
                              </a:ext>
                            </a:extLst>
                          </a:hlinkClick>
                        </a:rPr>
                        <a:t>Tammy.Betts@bcbssc.com</a:t>
                      </a:r>
                      <a:endParaRPr lang="en-US" sz="1400" dirty="0">
                        <a:solidFill>
                          <a:schemeClr val="bg1"/>
                        </a:solidFill>
                      </a:endParaRPr>
                    </a:p>
                  </a:txBody>
                  <a:tcPr anchor="ctr">
                    <a:solidFill>
                      <a:srgbClr val="004875"/>
                    </a:solidFill>
                  </a:tcPr>
                </a:tc>
                <a:tc>
                  <a:txBody>
                    <a:bodyPr/>
                    <a:lstStyle/>
                    <a:p>
                      <a:pPr lvl="0" algn="ctr"/>
                      <a:r>
                        <a:rPr lang="en-US" sz="1400" dirty="0">
                          <a:solidFill>
                            <a:schemeClr val="bg1"/>
                          </a:solidFill>
                        </a:rPr>
                        <a:t>(803) 264-9667</a:t>
                      </a:r>
                    </a:p>
                  </a:txBody>
                  <a:tcPr anchor="ctr">
                    <a:solidFill>
                      <a:srgbClr val="004875"/>
                    </a:solidFill>
                  </a:tcPr>
                </a:tc>
                <a:extLst>
                  <a:ext uri="{0D108BD9-81ED-4DB2-BD59-A6C34878D82A}">
                    <a16:rowId xmlns:a16="http://schemas.microsoft.com/office/drawing/2014/main" val="2836321461"/>
                  </a:ext>
                </a:extLst>
              </a:tr>
              <a:tr h="1379034">
                <a:tc>
                  <a:txBody>
                    <a:bodyPr/>
                    <a:lstStyle/>
                    <a:p>
                      <a:pPr lvl="0" algn="ctr"/>
                      <a:r>
                        <a:rPr lang="en-US" sz="1400" dirty="0">
                          <a:solidFill>
                            <a:schemeClr val="bg1"/>
                          </a:solidFill>
                        </a:rPr>
                        <a:t>Select Health</a:t>
                      </a:r>
                    </a:p>
                  </a:txBody>
                  <a:tcPr anchor="ctr">
                    <a:solidFill>
                      <a:srgbClr val="7993B7"/>
                    </a:solidFill>
                  </a:tcPr>
                </a:tc>
                <a:tc>
                  <a:txBody>
                    <a:bodyPr/>
                    <a:lstStyle/>
                    <a:p>
                      <a:pPr marL="0" lvl="0" indent="0" algn="ctr">
                        <a:buFont typeface="Arial" panose="020B0604020202020204" pitchFamily="34" charset="0"/>
                        <a:buNone/>
                      </a:pPr>
                      <a:r>
                        <a:rPr lang="en-US" sz="1400" dirty="0">
                          <a:solidFill>
                            <a:schemeClr val="bg1"/>
                          </a:solidFill>
                        </a:rPr>
                        <a:t>Nacy Carey</a:t>
                      </a:r>
                    </a:p>
                    <a:p>
                      <a:pPr marL="0" lvl="0" indent="0" algn="ctr">
                        <a:buFont typeface="Arial" panose="020B0604020202020204" pitchFamily="34" charset="0"/>
                        <a:buNone/>
                      </a:pPr>
                      <a:r>
                        <a:rPr lang="en-US" sz="1400" dirty="0">
                          <a:solidFill>
                            <a:schemeClr val="bg1"/>
                          </a:solidFill>
                        </a:rPr>
                        <a:t>Jill Dunnigan</a:t>
                      </a:r>
                    </a:p>
                  </a:txBody>
                  <a:tcPr anchor="ctr">
                    <a:solidFill>
                      <a:srgbClr val="7993B7"/>
                    </a:solidFill>
                  </a:tcPr>
                </a:tc>
                <a:tc>
                  <a:txBody>
                    <a:bodyPr/>
                    <a:lstStyle/>
                    <a:p>
                      <a:pPr marL="0" lvl="0" indent="0" algn="l">
                        <a:buFont typeface="Arial" panose="020B0604020202020204" pitchFamily="34" charset="0"/>
                        <a:buNone/>
                      </a:pPr>
                      <a:r>
                        <a:rPr lang="en-US" sz="1400" dirty="0">
                          <a:solidFill>
                            <a:schemeClr val="bg1"/>
                          </a:solidFill>
                          <a:hlinkClick r:id="rId4">
                            <a:extLst>
                              <a:ext uri="{A12FA001-AC4F-418D-AE19-62706E023703}">
                                <ahyp:hlinkClr xmlns:ahyp="http://schemas.microsoft.com/office/drawing/2018/hyperlinkcolor" val="tx"/>
                              </a:ext>
                            </a:extLst>
                          </a:hlinkClick>
                        </a:rPr>
                        <a:t>NCarey@selecthealthofsc.com</a:t>
                      </a:r>
                      <a:endParaRPr lang="en-US" sz="1400" dirty="0">
                        <a:solidFill>
                          <a:schemeClr val="bg1"/>
                        </a:solidFill>
                      </a:endParaRPr>
                    </a:p>
                    <a:p>
                      <a:pPr marL="0" lvl="0" indent="0" algn="l">
                        <a:buFont typeface="Arial" panose="020B0604020202020204" pitchFamily="34" charset="0"/>
                        <a:buNone/>
                      </a:pPr>
                      <a:r>
                        <a:rPr lang="en-US" sz="1400" dirty="0">
                          <a:solidFill>
                            <a:schemeClr val="bg1"/>
                          </a:solidFill>
                          <a:hlinkClick r:id="rId5">
                            <a:extLst>
                              <a:ext uri="{A12FA001-AC4F-418D-AE19-62706E023703}">
                                <ahyp:hlinkClr xmlns:ahyp="http://schemas.microsoft.com/office/drawing/2018/hyperlinkcolor" val="tx"/>
                              </a:ext>
                            </a:extLst>
                          </a:hlinkClick>
                        </a:rPr>
                        <a:t>JDunnigan@selecthealthofsc.com</a:t>
                      </a:r>
                      <a:endParaRPr lang="en-US" sz="1400" dirty="0">
                        <a:solidFill>
                          <a:schemeClr val="bg1"/>
                        </a:solidFill>
                      </a:endParaRPr>
                    </a:p>
                  </a:txBody>
                  <a:tcPr anchor="ctr">
                    <a:solidFill>
                      <a:srgbClr val="7993B7"/>
                    </a:solidFill>
                  </a:tcPr>
                </a:tc>
                <a:tc>
                  <a:txBody>
                    <a:bodyPr/>
                    <a:lstStyle/>
                    <a:p>
                      <a:pPr marL="0" lvl="0" indent="0" algn="ctr">
                        <a:buFont typeface="Arial" panose="020B0604020202020204" pitchFamily="34" charset="0"/>
                        <a:buNone/>
                      </a:pPr>
                      <a:r>
                        <a:rPr lang="en-US" sz="1400" dirty="0">
                          <a:solidFill>
                            <a:schemeClr val="bg1"/>
                          </a:solidFill>
                        </a:rPr>
                        <a:t>(843) 300-5857</a:t>
                      </a:r>
                    </a:p>
                    <a:p>
                      <a:pPr marL="0" lvl="0" indent="0" algn="ctr">
                        <a:buFont typeface="Arial" panose="020B0604020202020204" pitchFamily="34" charset="0"/>
                        <a:buNone/>
                      </a:pPr>
                      <a:r>
                        <a:rPr lang="en-US" sz="1400" dirty="0">
                          <a:solidFill>
                            <a:schemeClr val="bg1"/>
                          </a:solidFill>
                        </a:rPr>
                        <a:t>(843) 607-5649</a:t>
                      </a:r>
                    </a:p>
                  </a:txBody>
                  <a:tcPr anchor="ctr">
                    <a:solidFill>
                      <a:srgbClr val="7993B7"/>
                    </a:solidFill>
                  </a:tcPr>
                </a:tc>
                <a:extLst>
                  <a:ext uri="{0D108BD9-81ED-4DB2-BD59-A6C34878D82A}">
                    <a16:rowId xmlns:a16="http://schemas.microsoft.com/office/drawing/2014/main" val="4120445849"/>
                  </a:ext>
                </a:extLst>
              </a:tr>
              <a:tr h="1122469">
                <a:tc>
                  <a:txBody>
                    <a:bodyPr/>
                    <a:lstStyle/>
                    <a:p>
                      <a:pPr lvl="0" algn="ctr"/>
                      <a:r>
                        <a:rPr lang="en-US" sz="1400" dirty="0">
                          <a:solidFill>
                            <a:schemeClr val="bg1"/>
                          </a:solidFill>
                        </a:rPr>
                        <a:t>Molina</a:t>
                      </a:r>
                    </a:p>
                  </a:txBody>
                  <a:tcPr anchor="ctr">
                    <a:solidFill>
                      <a:srgbClr val="004875"/>
                    </a:solidFill>
                  </a:tcPr>
                </a:tc>
                <a:tc>
                  <a:txBody>
                    <a:bodyPr/>
                    <a:lstStyle/>
                    <a:p>
                      <a:pPr lvl="0" algn="ctr"/>
                      <a:r>
                        <a:rPr lang="en-US" sz="1400" dirty="0">
                          <a:solidFill>
                            <a:schemeClr val="bg1"/>
                          </a:solidFill>
                        </a:rPr>
                        <a:t>Tyler Stalvey</a:t>
                      </a:r>
                    </a:p>
                  </a:txBody>
                  <a:tcPr anchor="ctr">
                    <a:solidFill>
                      <a:srgbClr val="004875"/>
                    </a:solidFill>
                  </a:tcPr>
                </a:tc>
                <a:tc>
                  <a:txBody>
                    <a:bodyPr/>
                    <a:lstStyle/>
                    <a:p>
                      <a:pPr marL="0" lvl="0" indent="0" algn="l">
                        <a:buFont typeface="Arial" panose="020B0604020202020204" pitchFamily="34" charset="0"/>
                        <a:buNone/>
                      </a:pPr>
                      <a:r>
                        <a:rPr lang="en-US" sz="1400" dirty="0">
                          <a:solidFill>
                            <a:schemeClr val="bg1"/>
                          </a:solidFill>
                          <a:hlinkClick r:id="rId6">
                            <a:extLst>
                              <a:ext uri="{A12FA001-AC4F-418D-AE19-62706E023703}">
                                <ahyp:hlinkClr xmlns:ahyp="http://schemas.microsoft.com/office/drawing/2018/hyperlinkcolor" val="tx"/>
                              </a:ext>
                            </a:extLst>
                          </a:hlinkClick>
                        </a:rPr>
                        <a:t>Tyler.Stalvey@molinehealthcare.com</a:t>
                      </a:r>
                      <a:endParaRPr lang="en-US" sz="1400" dirty="0">
                        <a:solidFill>
                          <a:schemeClr val="bg1"/>
                        </a:solidFill>
                      </a:endParaRPr>
                    </a:p>
                    <a:p>
                      <a:pPr marL="0" lvl="0" indent="0" algn="l">
                        <a:buFont typeface="Arial" panose="020B0604020202020204" pitchFamily="34" charset="0"/>
                        <a:buNone/>
                      </a:pPr>
                      <a:r>
                        <a:rPr lang="en-US" sz="1400" dirty="0">
                          <a:solidFill>
                            <a:schemeClr val="bg1"/>
                          </a:solidFill>
                          <a:hlinkClick r:id="rId7">
                            <a:extLst>
                              <a:ext uri="{A12FA001-AC4F-418D-AE19-62706E023703}">
                                <ahyp:hlinkClr xmlns:ahyp="http://schemas.microsoft.com/office/drawing/2018/hyperlinkcolor" val="tx"/>
                              </a:ext>
                            </a:extLst>
                          </a:hlinkClick>
                        </a:rPr>
                        <a:t>SCGovtContracts@molinehealthcare.com</a:t>
                      </a:r>
                      <a:endParaRPr lang="en-US" sz="1400" dirty="0">
                        <a:solidFill>
                          <a:schemeClr val="bg1"/>
                        </a:solidFill>
                      </a:endParaRPr>
                    </a:p>
                  </a:txBody>
                  <a:tcPr anchor="ctr">
                    <a:solidFill>
                      <a:srgbClr val="004875"/>
                    </a:solidFill>
                  </a:tcPr>
                </a:tc>
                <a:tc>
                  <a:txBody>
                    <a:bodyPr/>
                    <a:lstStyle/>
                    <a:p>
                      <a:pPr lvl="0" algn="ctr"/>
                      <a:r>
                        <a:rPr lang="en-US" sz="1400" dirty="0">
                          <a:solidFill>
                            <a:schemeClr val="bg1"/>
                          </a:solidFill>
                        </a:rPr>
                        <a:t>(803) 667-8695</a:t>
                      </a:r>
                    </a:p>
                  </a:txBody>
                  <a:tcPr anchor="ctr">
                    <a:solidFill>
                      <a:srgbClr val="004875"/>
                    </a:solidFill>
                  </a:tcPr>
                </a:tc>
                <a:extLst>
                  <a:ext uri="{0D108BD9-81ED-4DB2-BD59-A6C34878D82A}">
                    <a16:rowId xmlns:a16="http://schemas.microsoft.com/office/drawing/2014/main" val="3535788004"/>
                  </a:ext>
                </a:extLst>
              </a:tr>
              <a:tr h="609340">
                <a:tc>
                  <a:txBody>
                    <a:bodyPr/>
                    <a:lstStyle/>
                    <a:p>
                      <a:pPr lvl="0" algn="ctr"/>
                      <a:r>
                        <a:rPr lang="en-US" sz="1400" dirty="0">
                          <a:solidFill>
                            <a:schemeClr val="bg1"/>
                          </a:solidFill>
                        </a:rPr>
                        <a:t>Humana</a:t>
                      </a:r>
                    </a:p>
                  </a:txBody>
                  <a:tcPr anchor="ctr">
                    <a:solidFill>
                      <a:srgbClr val="7993B7"/>
                    </a:solidFill>
                  </a:tcPr>
                </a:tc>
                <a:tc>
                  <a:txBody>
                    <a:bodyPr/>
                    <a:lstStyle/>
                    <a:p>
                      <a:pPr lvl="0" algn="ctr"/>
                      <a:r>
                        <a:rPr lang="en-US" sz="1400" dirty="0" err="1">
                          <a:solidFill>
                            <a:schemeClr val="bg1"/>
                          </a:solidFill>
                        </a:rPr>
                        <a:t>Kryshinda</a:t>
                      </a:r>
                      <a:r>
                        <a:rPr lang="en-US" sz="1400" dirty="0">
                          <a:solidFill>
                            <a:schemeClr val="bg1"/>
                          </a:solidFill>
                        </a:rPr>
                        <a:t> Miles</a:t>
                      </a:r>
                    </a:p>
                  </a:txBody>
                  <a:tcPr anchor="ctr">
                    <a:solidFill>
                      <a:srgbClr val="7993B7"/>
                    </a:solidFill>
                  </a:tcPr>
                </a:tc>
                <a:tc>
                  <a:txBody>
                    <a:bodyPr/>
                    <a:lstStyle/>
                    <a:p>
                      <a:pPr lvl="0" algn="ctr"/>
                      <a:r>
                        <a:rPr lang="en-US" sz="1400" dirty="0">
                          <a:solidFill>
                            <a:schemeClr val="bg1"/>
                          </a:solidFill>
                          <a:hlinkClick r:id="rId8">
                            <a:extLst>
                              <a:ext uri="{A12FA001-AC4F-418D-AE19-62706E023703}">
                                <ahyp:hlinkClr xmlns:ahyp="http://schemas.microsoft.com/office/drawing/2018/hyperlinkcolor" val="tx"/>
                              </a:ext>
                            </a:extLst>
                          </a:hlinkClick>
                        </a:rPr>
                        <a:t>KMilies21@humana.com</a:t>
                      </a:r>
                      <a:endParaRPr lang="en-US" sz="1400" dirty="0">
                        <a:solidFill>
                          <a:schemeClr val="bg1"/>
                        </a:solidFill>
                      </a:endParaRPr>
                    </a:p>
                  </a:txBody>
                  <a:tcPr anchor="ctr">
                    <a:solidFill>
                      <a:srgbClr val="7993B7"/>
                    </a:solidFill>
                  </a:tcPr>
                </a:tc>
                <a:tc>
                  <a:txBody>
                    <a:bodyPr/>
                    <a:lstStyle/>
                    <a:p>
                      <a:pPr lvl="0" algn="ctr"/>
                      <a:r>
                        <a:rPr lang="en-US" sz="1400" dirty="0">
                          <a:solidFill>
                            <a:schemeClr val="bg1"/>
                          </a:solidFill>
                        </a:rPr>
                        <a:t>(803) 346-6009</a:t>
                      </a:r>
                    </a:p>
                  </a:txBody>
                  <a:tcPr anchor="ctr">
                    <a:solidFill>
                      <a:srgbClr val="7993B7"/>
                    </a:solidFill>
                  </a:tcPr>
                </a:tc>
                <a:extLst>
                  <a:ext uri="{0D108BD9-81ED-4DB2-BD59-A6C34878D82A}">
                    <a16:rowId xmlns:a16="http://schemas.microsoft.com/office/drawing/2014/main" val="3507783702"/>
                  </a:ext>
                </a:extLst>
              </a:tr>
            </a:tbl>
          </a:graphicData>
        </a:graphic>
      </p:graphicFrame>
    </p:spTree>
    <p:extLst>
      <p:ext uri="{BB962C8B-B14F-4D97-AF65-F5344CB8AC3E}">
        <p14:creationId xmlns:p14="http://schemas.microsoft.com/office/powerpoint/2010/main" val="274322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640D55-031C-4AD9-A16C-4EFA2F922910}" type="slidenum">
              <a:rPr lang="en-US" smtClean="0"/>
              <a:pPr/>
              <a:t>33</a:t>
            </a:fld>
            <a:endParaRPr lang="en-US" dirty="0"/>
          </a:p>
        </p:txBody>
      </p:sp>
    </p:spTree>
    <p:extLst>
      <p:ext uri="{BB962C8B-B14F-4D97-AF65-F5344CB8AC3E}">
        <p14:creationId xmlns:p14="http://schemas.microsoft.com/office/powerpoint/2010/main" val="382685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E64354F-2EF6-5A1E-F80B-36CC6394F57A}"/>
              </a:ext>
            </a:extLst>
          </p:cNvPr>
          <p:cNvSpPr/>
          <p:nvPr/>
        </p:nvSpPr>
        <p:spPr>
          <a:xfrm>
            <a:off x="0" y="3700922"/>
            <a:ext cx="9144000" cy="1668056"/>
          </a:xfrm>
          <a:prstGeom prst="roundRect">
            <a:avLst/>
          </a:prstGeom>
          <a:solidFill>
            <a:schemeClr val="accent3">
              <a:lumMod val="20000"/>
              <a:lumOff val="80000"/>
            </a:schemeClr>
          </a:solidFill>
          <a:ln>
            <a:solidFill>
              <a:srgbClr val="007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HCBS Waiver – Incontinence Referral Process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4</a:t>
            </a:fld>
            <a:endParaRPr lang="en-US" dirty="0"/>
          </a:p>
        </p:txBody>
      </p:sp>
      <p:sp>
        <p:nvSpPr>
          <p:cNvPr id="29" name="TextBox 28">
            <a:extLst>
              <a:ext uri="{FF2B5EF4-FFF2-40B4-BE49-F238E27FC236}">
                <a16:creationId xmlns:a16="http://schemas.microsoft.com/office/drawing/2014/main" id="{BBC50474-4C01-0230-EEB9-A5160A15DCAE}"/>
              </a:ext>
            </a:extLst>
          </p:cNvPr>
          <p:cNvSpPr txBox="1"/>
          <p:nvPr/>
        </p:nvSpPr>
        <p:spPr>
          <a:xfrm>
            <a:off x="3271661" y="3529413"/>
            <a:ext cx="2600678" cy="338554"/>
          </a:xfrm>
          <a:prstGeom prst="rect">
            <a:avLst/>
          </a:prstGeom>
          <a:solidFill>
            <a:srgbClr val="007630"/>
          </a:solidFill>
        </p:spPr>
        <p:txBody>
          <a:bodyPr wrap="square" rtlCol="0" anchor="ctr">
            <a:spAutoFit/>
          </a:bodyPr>
          <a:lstStyle/>
          <a:p>
            <a:pPr algn="ctr"/>
            <a:r>
              <a:rPr lang="en-US" sz="1600" dirty="0">
                <a:solidFill>
                  <a:schemeClr val="bg1"/>
                </a:solidFill>
              </a:rPr>
              <a:t>Future Process (Proposed)</a:t>
            </a:r>
          </a:p>
        </p:txBody>
      </p:sp>
      <p:sp>
        <p:nvSpPr>
          <p:cNvPr id="60" name="TextBox 59">
            <a:extLst>
              <a:ext uri="{FF2B5EF4-FFF2-40B4-BE49-F238E27FC236}">
                <a16:creationId xmlns:a16="http://schemas.microsoft.com/office/drawing/2014/main" id="{E931C6F1-313C-DD60-E96F-D24D64F23D08}"/>
              </a:ext>
            </a:extLst>
          </p:cNvPr>
          <p:cNvSpPr txBox="1"/>
          <p:nvPr/>
        </p:nvSpPr>
        <p:spPr>
          <a:xfrm>
            <a:off x="6479273" y="1851058"/>
            <a:ext cx="1027852" cy="415498"/>
          </a:xfrm>
          <a:prstGeom prst="rect">
            <a:avLst/>
          </a:prstGeom>
          <a:noFill/>
        </p:spPr>
        <p:txBody>
          <a:bodyPr wrap="square" lIns="0" rIns="0" rtlCol="0">
            <a:spAutoFit/>
          </a:bodyPr>
          <a:lstStyle/>
          <a:p>
            <a:pPr algn="ctr"/>
            <a:r>
              <a:rPr lang="en-US" sz="1050" dirty="0">
                <a:solidFill>
                  <a:srgbClr val="004875"/>
                </a:solidFill>
              </a:rPr>
              <a:t>Service </a:t>
            </a:r>
          </a:p>
          <a:p>
            <a:pPr algn="ctr"/>
            <a:r>
              <a:rPr lang="en-US" sz="1050" dirty="0">
                <a:solidFill>
                  <a:srgbClr val="004875"/>
                </a:solidFill>
              </a:rPr>
              <a:t>authorization (SA).</a:t>
            </a:r>
          </a:p>
        </p:txBody>
      </p:sp>
      <p:sp>
        <p:nvSpPr>
          <p:cNvPr id="62" name="TextBox 61">
            <a:extLst>
              <a:ext uri="{FF2B5EF4-FFF2-40B4-BE49-F238E27FC236}">
                <a16:creationId xmlns:a16="http://schemas.microsoft.com/office/drawing/2014/main" id="{820EED41-BD3E-146C-2CBC-4B8B1E6742E1}"/>
              </a:ext>
            </a:extLst>
          </p:cNvPr>
          <p:cNvSpPr txBox="1"/>
          <p:nvPr/>
        </p:nvSpPr>
        <p:spPr>
          <a:xfrm>
            <a:off x="1706717" y="1888510"/>
            <a:ext cx="925304" cy="415498"/>
          </a:xfrm>
          <a:prstGeom prst="rect">
            <a:avLst/>
          </a:prstGeom>
          <a:noFill/>
        </p:spPr>
        <p:txBody>
          <a:bodyPr wrap="square" lIns="0" rIns="0" rtlCol="0">
            <a:spAutoFit/>
          </a:bodyPr>
          <a:lstStyle/>
          <a:p>
            <a:pPr algn="ctr"/>
            <a:r>
              <a:rPr lang="en-US" sz="1050" dirty="0">
                <a:solidFill>
                  <a:srgbClr val="004875"/>
                </a:solidFill>
              </a:rPr>
              <a:t>Makes </a:t>
            </a:r>
          </a:p>
          <a:p>
            <a:pPr algn="ctr"/>
            <a:r>
              <a:rPr lang="en-US" sz="1050" dirty="0">
                <a:solidFill>
                  <a:srgbClr val="004875"/>
                </a:solidFill>
              </a:rPr>
              <a:t>referral</a:t>
            </a:r>
          </a:p>
        </p:txBody>
      </p:sp>
      <p:sp>
        <p:nvSpPr>
          <p:cNvPr id="9" name="TextBox 8">
            <a:extLst>
              <a:ext uri="{FF2B5EF4-FFF2-40B4-BE49-F238E27FC236}">
                <a16:creationId xmlns:a16="http://schemas.microsoft.com/office/drawing/2014/main" id="{F0C742D3-6C5D-B9A9-771E-285A1B0ACB8D}"/>
              </a:ext>
            </a:extLst>
          </p:cNvPr>
          <p:cNvSpPr txBox="1"/>
          <p:nvPr/>
        </p:nvSpPr>
        <p:spPr>
          <a:xfrm>
            <a:off x="284480" y="1204376"/>
            <a:ext cx="1680781" cy="369332"/>
          </a:xfrm>
          <a:prstGeom prst="rect">
            <a:avLst/>
          </a:prstGeom>
          <a:solidFill>
            <a:srgbClr val="004875"/>
          </a:solidFill>
        </p:spPr>
        <p:txBody>
          <a:bodyPr wrap="none" rtlCol="0">
            <a:spAutoFit/>
          </a:bodyPr>
          <a:lstStyle/>
          <a:p>
            <a:r>
              <a:rPr lang="en-US" b="1" dirty="0">
                <a:solidFill>
                  <a:schemeClr val="bg1"/>
                </a:solidFill>
              </a:rPr>
              <a:t>Current Process</a:t>
            </a:r>
          </a:p>
        </p:txBody>
      </p:sp>
      <p:sp>
        <p:nvSpPr>
          <p:cNvPr id="7" name="TextBox 6">
            <a:extLst>
              <a:ext uri="{FF2B5EF4-FFF2-40B4-BE49-F238E27FC236}">
                <a16:creationId xmlns:a16="http://schemas.microsoft.com/office/drawing/2014/main" id="{0D8AC0F5-313E-65CA-9A80-D2C1998A7E34}"/>
              </a:ext>
            </a:extLst>
          </p:cNvPr>
          <p:cNvSpPr txBox="1"/>
          <p:nvPr/>
        </p:nvSpPr>
        <p:spPr>
          <a:xfrm>
            <a:off x="5084654" y="1807347"/>
            <a:ext cx="1371600" cy="1005840"/>
          </a:xfrm>
          <a:prstGeom prst="rect">
            <a:avLst/>
          </a:prstGeom>
          <a:solidFill>
            <a:srgbClr val="7993B7"/>
          </a:solidFill>
        </p:spPr>
        <p:txBody>
          <a:bodyPr wrap="square" lIns="91440" rIns="91440" rtlCol="0" anchor="ctr">
            <a:noAutofit/>
          </a:bodyPr>
          <a:lstStyle/>
          <a:p>
            <a:pPr algn="ctr"/>
            <a:r>
              <a:rPr lang="en-US" sz="1000" b="1" dirty="0">
                <a:solidFill>
                  <a:schemeClr val="bg1"/>
                </a:solidFill>
              </a:rPr>
              <a:t>Physician</a:t>
            </a:r>
          </a:p>
          <a:p>
            <a:pPr algn="ctr"/>
            <a:r>
              <a:rPr lang="en-US" sz="1000" dirty="0">
                <a:solidFill>
                  <a:schemeClr val="bg1"/>
                </a:solidFill>
              </a:rPr>
              <a:t>Receives COI. Signs diagnosis and reason. Returns to DME/IS provider.</a:t>
            </a:r>
          </a:p>
        </p:txBody>
      </p:sp>
      <p:sp>
        <p:nvSpPr>
          <p:cNvPr id="45" name="TextBox 44">
            <a:extLst>
              <a:ext uri="{FF2B5EF4-FFF2-40B4-BE49-F238E27FC236}">
                <a16:creationId xmlns:a16="http://schemas.microsoft.com/office/drawing/2014/main" id="{BC5A58E6-AD6E-313C-033F-A9C127352E06}"/>
              </a:ext>
            </a:extLst>
          </p:cNvPr>
          <p:cNvSpPr txBox="1"/>
          <p:nvPr/>
        </p:nvSpPr>
        <p:spPr>
          <a:xfrm>
            <a:off x="7485378" y="1807347"/>
            <a:ext cx="1371600" cy="1005840"/>
          </a:xfrm>
          <a:prstGeom prst="rect">
            <a:avLst/>
          </a:prstGeom>
          <a:solidFill>
            <a:srgbClr val="7993B7"/>
          </a:solidFill>
        </p:spPr>
        <p:txBody>
          <a:bodyPr wrap="square" lIns="91440" rIns="91440" rtlCol="0" anchor="ctr">
            <a:noAutofit/>
          </a:bodyPr>
          <a:lstStyle/>
          <a:p>
            <a:pPr algn="ctr"/>
            <a:r>
              <a:rPr lang="en-US" sz="1000" b="1" dirty="0">
                <a:solidFill>
                  <a:schemeClr val="bg1"/>
                </a:solidFill>
              </a:rPr>
              <a:t>DME/IS Providers</a:t>
            </a:r>
          </a:p>
          <a:p>
            <a:pPr algn="ctr"/>
            <a:r>
              <a:rPr lang="en-US" sz="1000" dirty="0">
                <a:solidFill>
                  <a:schemeClr val="bg1"/>
                </a:solidFill>
              </a:rPr>
              <a:t>Receives COI and SA and processes shipment to member</a:t>
            </a:r>
          </a:p>
        </p:txBody>
      </p:sp>
      <p:cxnSp>
        <p:nvCxnSpPr>
          <p:cNvPr id="53" name="Straight Arrow Connector 52">
            <a:extLst>
              <a:ext uri="{FF2B5EF4-FFF2-40B4-BE49-F238E27FC236}">
                <a16:creationId xmlns:a16="http://schemas.microsoft.com/office/drawing/2014/main" id="{2A543DE3-3931-EB66-F612-DD94F32EB4BE}"/>
              </a:ext>
            </a:extLst>
          </p:cNvPr>
          <p:cNvCxnSpPr>
            <a:cxnSpLocks/>
          </p:cNvCxnSpPr>
          <p:nvPr/>
        </p:nvCxnSpPr>
        <p:spPr>
          <a:xfrm>
            <a:off x="1654808" y="2310267"/>
            <a:ext cx="1029123" cy="0"/>
          </a:xfrm>
          <a:prstGeom prst="straightConnector1">
            <a:avLst/>
          </a:prstGeom>
          <a:ln w="19050">
            <a:solidFill>
              <a:srgbClr val="00487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080E104-1299-1EFA-49DA-F389522A1845}"/>
              </a:ext>
            </a:extLst>
          </p:cNvPr>
          <p:cNvCxnSpPr>
            <a:cxnSpLocks/>
            <a:endCxn id="7" idx="1"/>
          </p:cNvCxnSpPr>
          <p:nvPr/>
        </p:nvCxnSpPr>
        <p:spPr>
          <a:xfrm>
            <a:off x="4055531" y="2310267"/>
            <a:ext cx="1029123" cy="0"/>
          </a:xfrm>
          <a:prstGeom prst="straightConnector1">
            <a:avLst/>
          </a:prstGeom>
          <a:ln w="19050">
            <a:solidFill>
              <a:srgbClr val="004875"/>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2D8F861-7072-7B4D-21F5-F23232D0B0C5}"/>
              </a:ext>
            </a:extLst>
          </p:cNvPr>
          <p:cNvCxnSpPr>
            <a:cxnSpLocks/>
            <a:stCxn id="7" idx="3"/>
            <a:endCxn id="45" idx="1"/>
          </p:cNvCxnSpPr>
          <p:nvPr/>
        </p:nvCxnSpPr>
        <p:spPr>
          <a:xfrm>
            <a:off x="6456254" y="2310267"/>
            <a:ext cx="1029124" cy="0"/>
          </a:xfrm>
          <a:prstGeom prst="straightConnector1">
            <a:avLst/>
          </a:prstGeom>
          <a:ln w="19050">
            <a:solidFill>
              <a:srgbClr val="00487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B618E5A-66AF-D380-DAE3-9011EE8E825B}"/>
              </a:ext>
            </a:extLst>
          </p:cNvPr>
          <p:cNvSpPr txBox="1"/>
          <p:nvPr/>
        </p:nvSpPr>
        <p:spPr>
          <a:xfrm>
            <a:off x="284480" y="1807347"/>
            <a:ext cx="1371600" cy="1005840"/>
          </a:xfrm>
          <a:prstGeom prst="rect">
            <a:avLst/>
          </a:prstGeom>
          <a:solidFill>
            <a:srgbClr val="7993B7"/>
          </a:solidFill>
        </p:spPr>
        <p:txBody>
          <a:bodyPr wrap="square" lIns="91440" rIns="91440" rtlCol="0" anchor="ctr">
            <a:noAutofit/>
          </a:bodyPr>
          <a:lstStyle/>
          <a:p>
            <a:pPr algn="ctr"/>
            <a:r>
              <a:rPr lang="en-US" sz="1000" b="1" dirty="0">
                <a:solidFill>
                  <a:schemeClr val="bg1"/>
                </a:solidFill>
              </a:rPr>
              <a:t>Waiver Case Manager</a:t>
            </a:r>
          </a:p>
          <a:p>
            <a:pPr algn="ctr"/>
            <a:r>
              <a:rPr lang="en-US" sz="1000" dirty="0">
                <a:solidFill>
                  <a:schemeClr val="bg1"/>
                </a:solidFill>
              </a:rPr>
              <a:t>Completes assessment and develops care plan. Identifies incontinence need.</a:t>
            </a:r>
          </a:p>
        </p:txBody>
      </p:sp>
      <p:sp>
        <p:nvSpPr>
          <p:cNvPr id="34" name="TextBox 33">
            <a:extLst>
              <a:ext uri="{FF2B5EF4-FFF2-40B4-BE49-F238E27FC236}">
                <a16:creationId xmlns:a16="http://schemas.microsoft.com/office/drawing/2014/main" id="{32DA698A-2D44-4E88-2608-9664730F0469}"/>
              </a:ext>
            </a:extLst>
          </p:cNvPr>
          <p:cNvSpPr txBox="1"/>
          <p:nvPr/>
        </p:nvSpPr>
        <p:spPr>
          <a:xfrm>
            <a:off x="2685203" y="1685851"/>
            <a:ext cx="1371600" cy="1239479"/>
          </a:xfrm>
          <a:prstGeom prst="rect">
            <a:avLst/>
          </a:prstGeom>
          <a:solidFill>
            <a:srgbClr val="7993B7"/>
          </a:solidFill>
        </p:spPr>
        <p:txBody>
          <a:bodyPr wrap="square" lIns="91440" rIns="91440" rtlCol="0" anchor="ctr">
            <a:noAutofit/>
          </a:bodyPr>
          <a:lstStyle/>
          <a:p>
            <a:pPr algn="ctr"/>
            <a:r>
              <a:rPr lang="en-US" sz="900" b="1" dirty="0">
                <a:solidFill>
                  <a:schemeClr val="bg1"/>
                </a:solidFill>
              </a:rPr>
              <a:t>Durable Medical Equipment (DME)/Incontinence Providers (IS)</a:t>
            </a:r>
          </a:p>
          <a:p>
            <a:pPr algn="ctr"/>
            <a:r>
              <a:rPr lang="en-US" sz="900" dirty="0">
                <a:solidFill>
                  <a:schemeClr val="bg1"/>
                </a:solidFill>
              </a:rPr>
              <a:t>Accepts referral and completes certificate of incontinence (COI). Sends to physician for sign-off.</a:t>
            </a:r>
          </a:p>
        </p:txBody>
      </p:sp>
      <p:sp>
        <p:nvSpPr>
          <p:cNvPr id="65" name="TextBox 64">
            <a:extLst>
              <a:ext uri="{FF2B5EF4-FFF2-40B4-BE49-F238E27FC236}">
                <a16:creationId xmlns:a16="http://schemas.microsoft.com/office/drawing/2014/main" id="{BAFBA305-890C-8E58-C1B7-4A8F2E77890A}"/>
              </a:ext>
            </a:extLst>
          </p:cNvPr>
          <p:cNvSpPr txBox="1"/>
          <p:nvPr/>
        </p:nvSpPr>
        <p:spPr>
          <a:xfrm>
            <a:off x="128210" y="4182769"/>
            <a:ext cx="1280160" cy="1005840"/>
          </a:xfrm>
          <a:prstGeom prst="rect">
            <a:avLst/>
          </a:prstGeom>
          <a:solidFill>
            <a:srgbClr val="007630"/>
          </a:solidFill>
        </p:spPr>
        <p:txBody>
          <a:bodyPr wrap="square" rtlCol="0" anchor="ctr">
            <a:noAutofit/>
          </a:bodyPr>
          <a:lstStyle/>
          <a:p>
            <a:pPr algn="ctr"/>
            <a:r>
              <a:rPr lang="en-US" sz="1100" b="1" dirty="0">
                <a:solidFill>
                  <a:schemeClr val="bg1"/>
                </a:solidFill>
              </a:rPr>
              <a:t>Waiver Case Manager</a:t>
            </a:r>
          </a:p>
          <a:p>
            <a:pPr algn="ctr"/>
            <a:r>
              <a:rPr lang="en-US" sz="1100" dirty="0">
                <a:solidFill>
                  <a:schemeClr val="bg1"/>
                </a:solidFill>
              </a:rPr>
              <a:t>Identifies incontinence need during assessment.</a:t>
            </a:r>
          </a:p>
        </p:txBody>
      </p:sp>
      <p:sp>
        <p:nvSpPr>
          <p:cNvPr id="68" name="TextBox 67">
            <a:extLst>
              <a:ext uri="{FF2B5EF4-FFF2-40B4-BE49-F238E27FC236}">
                <a16:creationId xmlns:a16="http://schemas.microsoft.com/office/drawing/2014/main" id="{452C072F-A181-01CE-7052-AE8EBF2A09AE}"/>
              </a:ext>
            </a:extLst>
          </p:cNvPr>
          <p:cNvSpPr txBox="1"/>
          <p:nvPr/>
        </p:nvSpPr>
        <p:spPr>
          <a:xfrm>
            <a:off x="2011992" y="4182769"/>
            <a:ext cx="1280160" cy="1005840"/>
          </a:xfrm>
          <a:prstGeom prst="rect">
            <a:avLst/>
          </a:prstGeom>
          <a:solidFill>
            <a:srgbClr val="007630"/>
          </a:solidFill>
        </p:spPr>
        <p:txBody>
          <a:bodyPr wrap="square" lIns="45720" rIns="45720" rtlCol="0" anchor="ctr">
            <a:noAutofit/>
          </a:bodyPr>
          <a:lstStyle/>
          <a:p>
            <a:pPr algn="ctr"/>
            <a:r>
              <a:rPr lang="en-US" sz="1100" b="1" dirty="0">
                <a:solidFill>
                  <a:schemeClr val="bg1"/>
                </a:solidFill>
              </a:rPr>
              <a:t>MCO</a:t>
            </a:r>
          </a:p>
          <a:p>
            <a:pPr algn="ctr"/>
            <a:r>
              <a:rPr lang="en-US" sz="1100" dirty="0">
                <a:solidFill>
                  <a:schemeClr val="bg1"/>
                </a:solidFill>
              </a:rPr>
              <a:t>Works with member for provider choice. Facilitates DME/IS provider referral.</a:t>
            </a:r>
          </a:p>
        </p:txBody>
      </p:sp>
      <p:sp>
        <p:nvSpPr>
          <p:cNvPr id="18" name="TextBox 17">
            <a:extLst>
              <a:ext uri="{FF2B5EF4-FFF2-40B4-BE49-F238E27FC236}">
                <a16:creationId xmlns:a16="http://schemas.microsoft.com/office/drawing/2014/main" id="{6607D2BF-F4CB-0D49-92F2-148B24C9521C}"/>
              </a:ext>
            </a:extLst>
          </p:cNvPr>
          <p:cNvSpPr txBox="1"/>
          <p:nvPr/>
        </p:nvSpPr>
        <p:spPr>
          <a:xfrm>
            <a:off x="3935532" y="4182769"/>
            <a:ext cx="1280160" cy="1005840"/>
          </a:xfrm>
          <a:prstGeom prst="rect">
            <a:avLst/>
          </a:prstGeom>
          <a:solidFill>
            <a:srgbClr val="007630"/>
          </a:solidFill>
        </p:spPr>
        <p:txBody>
          <a:bodyPr wrap="square" lIns="27432" rIns="0" rtlCol="0" anchor="ctr">
            <a:noAutofit/>
          </a:bodyPr>
          <a:lstStyle/>
          <a:p>
            <a:pPr algn="ctr"/>
            <a:r>
              <a:rPr lang="en-US" sz="1100" b="1" dirty="0">
                <a:solidFill>
                  <a:schemeClr val="bg1"/>
                </a:solidFill>
              </a:rPr>
              <a:t>DME/IS Providers</a:t>
            </a:r>
          </a:p>
          <a:p>
            <a:pPr algn="ctr"/>
            <a:r>
              <a:rPr lang="en-US" sz="1050" dirty="0">
                <a:solidFill>
                  <a:schemeClr val="bg1"/>
                </a:solidFill>
              </a:rPr>
              <a:t>Accepts referral and communicates with prescribing physician. </a:t>
            </a:r>
          </a:p>
        </p:txBody>
      </p:sp>
      <p:sp>
        <p:nvSpPr>
          <p:cNvPr id="19" name="TextBox 18">
            <a:extLst>
              <a:ext uri="{FF2B5EF4-FFF2-40B4-BE49-F238E27FC236}">
                <a16:creationId xmlns:a16="http://schemas.microsoft.com/office/drawing/2014/main" id="{9BE354F7-FFFA-54D7-22CC-D6CE6BA6A1A3}"/>
              </a:ext>
            </a:extLst>
          </p:cNvPr>
          <p:cNvSpPr txBox="1"/>
          <p:nvPr/>
        </p:nvSpPr>
        <p:spPr>
          <a:xfrm>
            <a:off x="5839193" y="4182769"/>
            <a:ext cx="1280160" cy="1005840"/>
          </a:xfrm>
          <a:prstGeom prst="rect">
            <a:avLst/>
          </a:prstGeom>
          <a:solidFill>
            <a:srgbClr val="007630"/>
          </a:solidFill>
        </p:spPr>
        <p:txBody>
          <a:bodyPr wrap="square" lIns="27432" rIns="0" rtlCol="0" anchor="ctr">
            <a:noAutofit/>
          </a:bodyPr>
          <a:lstStyle/>
          <a:p>
            <a:pPr algn="ctr"/>
            <a:r>
              <a:rPr lang="en-US" sz="1100" b="1" dirty="0">
                <a:solidFill>
                  <a:schemeClr val="bg1"/>
                </a:solidFill>
              </a:rPr>
              <a:t>Physician</a:t>
            </a:r>
          </a:p>
          <a:p>
            <a:pPr algn="ctr"/>
            <a:r>
              <a:rPr lang="en-US" sz="1100" dirty="0">
                <a:solidFill>
                  <a:schemeClr val="bg1"/>
                </a:solidFill>
              </a:rPr>
              <a:t>Provides diagnosis and deems medically necessary via COI form.</a:t>
            </a:r>
          </a:p>
        </p:txBody>
      </p:sp>
      <p:cxnSp>
        <p:nvCxnSpPr>
          <p:cNvPr id="22" name="Straight Arrow Connector 21">
            <a:extLst>
              <a:ext uri="{FF2B5EF4-FFF2-40B4-BE49-F238E27FC236}">
                <a16:creationId xmlns:a16="http://schemas.microsoft.com/office/drawing/2014/main" id="{237F014A-0C3F-6807-97F9-F3E230EA3962}"/>
              </a:ext>
            </a:extLst>
          </p:cNvPr>
          <p:cNvCxnSpPr>
            <a:cxnSpLocks/>
            <a:stCxn id="65" idx="3"/>
            <a:endCxn id="68" idx="1"/>
          </p:cNvCxnSpPr>
          <p:nvPr/>
        </p:nvCxnSpPr>
        <p:spPr>
          <a:xfrm>
            <a:off x="1408370" y="4685689"/>
            <a:ext cx="603622"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D7F3B3-E2F7-3FD9-753C-C921D5324EA8}"/>
              </a:ext>
            </a:extLst>
          </p:cNvPr>
          <p:cNvCxnSpPr>
            <a:cxnSpLocks/>
            <a:stCxn id="68" idx="3"/>
            <a:endCxn id="18" idx="1"/>
          </p:cNvCxnSpPr>
          <p:nvPr/>
        </p:nvCxnSpPr>
        <p:spPr>
          <a:xfrm>
            <a:off x="3292152" y="4685689"/>
            <a:ext cx="643380"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86AE8A5-9EDE-FFA1-00C7-8484DF0B702D}"/>
              </a:ext>
            </a:extLst>
          </p:cNvPr>
          <p:cNvSpPr txBox="1"/>
          <p:nvPr/>
        </p:nvSpPr>
        <p:spPr>
          <a:xfrm>
            <a:off x="1446199" y="4682476"/>
            <a:ext cx="527964" cy="584775"/>
          </a:xfrm>
          <a:prstGeom prst="rect">
            <a:avLst/>
          </a:prstGeom>
          <a:noFill/>
          <a:ln>
            <a:noFill/>
          </a:ln>
        </p:spPr>
        <p:txBody>
          <a:bodyPr wrap="square" lIns="0" rIns="0" rtlCol="0">
            <a:spAutoFit/>
          </a:bodyPr>
          <a:lstStyle/>
          <a:p>
            <a:pPr algn="ctr"/>
            <a:r>
              <a:rPr lang="en-US" sz="800" dirty="0">
                <a:solidFill>
                  <a:schemeClr val="accent3">
                    <a:lumMod val="50000"/>
                  </a:schemeClr>
                </a:solidFill>
              </a:rPr>
              <a:t>Makes </a:t>
            </a:r>
          </a:p>
          <a:p>
            <a:pPr algn="ctr"/>
            <a:r>
              <a:rPr lang="en-US" sz="800" dirty="0">
                <a:solidFill>
                  <a:schemeClr val="accent3">
                    <a:lumMod val="50000"/>
                  </a:schemeClr>
                </a:solidFill>
              </a:rPr>
              <a:t>referral to designated MCO email </a:t>
            </a:r>
          </a:p>
        </p:txBody>
      </p:sp>
      <p:sp>
        <p:nvSpPr>
          <p:cNvPr id="47" name="TextBox 46">
            <a:extLst>
              <a:ext uri="{FF2B5EF4-FFF2-40B4-BE49-F238E27FC236}">
                <a16:creationId xmlns:a16="http://schemas.microsoft.com/office/drawing/2014/main" id="{8709E1C1-052D-C4EC-00A3-DCDBD0C0DE1F}"/>
              </a:ext>
            </a:extLst>
          </p:cNvPr>
          <p:cNvSpPr txBox="1"/>
          <p:nvPr/>
        </p:nvSpPr>
        <p:spPr>
          <a:xfrm>
            <a:off x="7742855" y="3842089"/>
            <a:ext cx="1280160" cy="1452736"/>
          </a:xfrm>
          <a:prstGeom prst="rect">
            <a:avLst/>
          </a:prstGeom>
          <a:solidFill>
            <a:srgbClr val="007630"/>
          </a:solidFill>
        </p:spPr>
        <p:txBody>
          <a:bodyPr wrap="square" lIns="91440" rIns="0" rtlCol="0" anchor="ctr">
            <a:noAutofit/>
          </a:bodyPr>
          <a:lstStyle/>
          <a:p>
            <a:pPr algn="ctr"/>
            <a:r>
              <a:rPr lang="en-US" sz="900" b="1" dirty="0">
                <a:solidFill>
                  <a:schemeClr val="bg1"/>
                </a:solidFill>
              </a:rPr>
              <a:t>DME/IS Providers</a:t>
            </a:r>
          </a:p>
          <a:p>
            <a:pPr algn="ctr"/>
            <a:r>
              <a:rPr lang="en-US" sz="900" dirty="0">
                <a:solidFill>
                  <a:schemeClr val="bg1"/>
                </a:solidFill>
              </a:rPr>
              <a:t>- Coordinate with MCO  to provide final documentation and confirm needed approvals. </a:t>
            </a:r>
          </a:p>
          <a:p>
            <a:pPr algn="ctr"/>
            <a:r>
              <a:rPr lang="en-US" sz="900" dirty="0">
                <a:solidFill>
                  <a:schemeClr val="bg1"/>
                </a:solidFill>
              </a:rPr>
              <a:t>- Shipment to member.</a:t>
            </a:r>
          </a:p>
        </p:txBody>
      </p:sp>
      <p:cxnSp>
        <p:nvCxnSpPr>
          <p:cNvPr id="51" name="Straight Arrow Connector 50">
            <a:extLst>
              <a:ext uri="{FF2B5EF4-FFF2-40B4-BE49-F238E27FC236}">
                <a16:creationId xmlns:a16="http://schemas.microsoft.com/office/drawing/2014/main" id="{0A4B022A-D95E-022A-1012-2CEE30B53426}"/>
              </a:ext>
            </a:extLst>
          </p:cNvPr>
          <p:cNvCxnSpPr>
            <a:cxnSpLocks/>
            <a:stCxn id="18" idx="3"/>
            <a:endCxn id="19" idx="1"/>
          </p:cNvCxnSpPr>
          <p:nvPr/>
        </p:nvCxnSpPr>
        <p:spPr>
          <a:xfrm>
            <a:off x="5215692" y="4685689"/>
            <a:ext cx="623501"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59E6E64-B489-27FA-6D5C-1E2B7F06BFD1}"/>
              </a:ext>
            </a:extLst>
          </p:cNvPr>
          <p:cNvCxnSpPr>
            <a:cxnSpLocks/>
          </p:cNvCxnSpPr>
          <p:nvPr/>
        </p:nvCxnSpPr>
        <p:spPr>
          <a:xfrm>
            <a:off x="7105338" y="4720620"/>
            <a:ext cx="637516" cy="0"/>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BB5AD7-7B78-4B85-3D08-7AD00F1CF5F2}"/>
              </a:ext>
            </a:extLst>
          </p:cNvPr>
          <p:cNvCxnSpPr>
            <a:cxnSpLocks/>
          </p:cNvCxnSpPr>
          <p:nvPr/>
        </p:nvCxnSpPr>
        <p:spPr>
          <a:xfrm>
            <a:off x="189781" y="3312544"/>
            <a:ext cx="8833234" cy="0"/>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5D72B90-9257-BF5B-7A0A-A5BD3D4C9B42}"/>
              </a:ext>
            </a:extLst>
          </p:cNvPr>
          <p:cNvSpPr txBox="1"/>
          <p:nvPr/>
        </p:nvSpPr>
        <p:spPr>
          <a:xfrm>
            <a:off x="993485" y="3764869"/>
            <a:ext cx="1426463" cy="253916"/>
          </a:xfrm>
          <a:prstGeom prst="rect">
            <a:avLst/>
          </a:prstGeom>
          <a:noFill/>
          <a:ln>
            <a:noFill/>
          </a:ln>
        </p:spPr>
        <p:txBody>
          <a:bodyPr wrap="square" lIns="0" rIns="0" rtlCol="0">
            <a:spAutoFit/>
          </a:bodyPr>
          <a:lstStyle/>
          <a:p>
            <a:pPr algn="ctr"/>
            <a:r>
              <a:rPr lang="en-US" sz="1050" dirty="0">
                <a:solidFill>
                  <a:schemeClr val="accent3">
                    <a:lumMod val="50000"/>
                  </a:schemeClr>
                </a:solidFill>
              </a:rPr>
              <a:t> Referral Form</a:t>
            </a:r>
          </a:p>
        </p:txBody>
      </p:sp>
      <p:sp>
        <p:nvSpPr>
          <p:cNvPr id="5" name="TextBox 4">
            <a:extLst>
              <a:ext uri="{FF2B5EF4-FFF2-40B4-BE49-F238E27FC236}">
                <a16:creationId xmlns:a16="http://schemas.microsoft.com/office/drawing/2014/main" id="{2576E1DE-7A80-054C-EA59-1F0B0A4932B5}"/>
              </a:ext>
            </a:extLst>
          </p:cNvPr>
          <p:cNvSpPr txBox="1"/>
          <p:nvPr/>
        </p:nvSpPr>
        <p:spPr>
          <a:xfrm>
            <a:off x="3339920" y="4026024"/>
            <a:ext cx="555854" cy="707886"/>
          </a:xfrm>
          <a:prstGeom prst="rect">
            <a:avLst/>
          </a:prstGeom>
          <a:noFill/>
          <a:ln>
            <a:noFill/>
          </a:ln>
        </p:spPr>
        <p:txBody>
          <a:bodyPr wrap="square" lIns="0" rIns="0" rtlCol="0">
            <a:spAutoFit/>
          </a:bodyPr>
          <a:lstStyle/>
          <a:p>
            <a:pPr algn="ctr"/>
            <a:r>
              <a:rPr lang="en-US" sz="800" dirty="0">
                <a:solidFill>
                  <a:schemeClr val="accent3">
                    <a:lumMod val="50000"/>
                  </a:schemeClr>
                </a:solidFill>
              </a:rPr>
              <a:t>Sends demographic intake info to DME/IS provider</a:t>
            </a:r>
          </a:p>
        </p:txBody>
      </p:sp>
      <p:sp>
        <p:nvSpPr>
          <p:cNvPr id="6" name="TextBox 5">
            <a:extLst>
              <a:ext uri="{FF2B5EF4-FFF2-40B4-BE49-F238E27FC236}">
                <a16:creationId xmlns:a16="http://schemas.microsoft.com/office/drawing/2014/main" id="{1055E98C-88E7-A244-B81F-7816D6BAFB5B}"/>
              </a:ext>
            </a:extLst>
          </p:cNvPr>
          <p:cNvSpPr txBox="1"/>
          <p:nvPr/>
        </p:nvSpPr>
        <p:spPr>
          <a:xfrm>
            <a:off x="5239951" y="4657939"/>
            <a:ext cx="527964" cy="461665"/>
          </a:xfrm>
          <a:prstGeom prst="rect">
            <a:avLst/>
          </a:prstGeom>
          <a:noFill/>
          <a:ln>
            <a:noFill/>
          </a:ln>
        </p:spPr>
        <p:txBody>
          <a:bodyPr wrap="square" lIns="0" rIns="0" rtlCol="0">
            <a:spAutoFit/>
          </a:bodyPr>
          <a:lstStyle/>
          <a:p>
            <a:pPr algn="ctr"/>
            <a:r>
              <a:rPr lang="en-US" sz="800" dirty="0">
                <a:solidFill>
                  <a:schemeClr val="accent3">
                    <a:lumMod val="50000"/>
                  </a:schemeClr>
                </a:solidFill>
              </a:rPr>
              <a:t>Sends prescriber COI. </a:t>
            </a:r>
          </a:p>
        </p:txBody>
      </p:sp>
      <p:sp>
        <p:nvSpPr>
          <p:cNvPr id="8" name="TextBox 7">
            <a:extLst>
              <a:ext uri="{FF2B5EF4-FFF2-40B4-BE49-F238E27FC236}">
                <a16:creationId xmlns:a16="http://schemas.microsoft.com/office/drawing/2014/main" id="{7DC1018D-B6BA-FA2B-3985-9751261F690C}"/>
              </a:ext>
            </a:extLst>
          </p:cNvPr>
          <p:cNvSpPr txBox="1"/>
          <p:nvPr/>
        </p:nvSpPr>
        <p:spPr>
          <a:xfrm>
            <a:off x="7153107" y="4018785"/>
            <a:ext cx="527964" cy="707886"/>
          </a:xfrm>
          <a:prstGeom prst="rect">
            <a:avLst/>
          </a:prstGeom>
          <a:noFill/>
          <a:ln>
            <a:noFill/>
          </a:ln>
        </p:spPr>
        <p:txBody>
          <a:bodyPr wrap="square" lIns="0" rIns="0" rtlCol="0">
            <a:spAutoFit/>
          </a:bodyPr>
          <a:lstStyle/>
          <a:p>
            <a:pPr algn="ctr"/>
            <a:r>
              <a:rPr lang="en-US" sz="800" dirty="0">
                <a:solidFill>
                  <a:schemeClr val="accent3">
                    <a:lumMod val="50000"/>
                  </a:schemeClr>
                </a:solidFill>
              </a:rPr>
              <a:t>Sends completed COI back to DME/IS provider </a:t>
            </a:r>
          </a:p>
        </p:txBody>
      </p:sp>
    </p:spTree>
    <p:extLst>
      <p:ext uri="{BB962C8B-B14F-4D97-AF65-F5344CB8AC3E}">
        <p14:creationId xmlns:p14="http://schemas.microsoft.com/office/powerpoint/2010/main" val="245507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C52D-10BF-889E-7AA5-B4A19D3687E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505D6F-B385-AF38-A0BB-D3FF2438F247}"/>
              </a:ext>
            </a:extLst>
          </p:cNvPr>
          <p:cNvSpPr>
            <a:spLocks noGrp="1"/>
          </p:cNvSpPr>
          <p:nvPr>
            <p:ph idx="1"/>
          </p:nvPr>
        </p:nvSpPr>
        <p:spPr/>
        <p:txBody>
          <a:bodyPr/>
          <a:lstStyle/>
          <a:p>
            <a:r>
              <a:rPr lang="en-US" dirty="0"/>
              <a:t>Pending referrals</a:t>
            </a:r>
          </a:p>
          <a:p>
            <a:pPr lvl="1">
              <a:buClr>
                <a:srgbClr val="004875"/>
              </a:buClr>
              <a:buFont typeface="Wingdings" panose="05000000000000000000" pitchFamily="2" charset="2"/>
              <a:buChar char="Ø"/>
            </a:pPr>
            <a:r>
              <a:rPr lang="en-US" dirty="0"/>
              <a:t>Data has been provided to MCOs on pending referrals.</a:t>
            </a:r>
          </a:p>
          <a:p>
            <a:pPr lvl="1">
              <a:buClr>
                <a:srgbClr val="004875"/>
              </a:buClr>
              <a:buFont typeface="Wingdings" panose="05000000000000000000" pitchFamily="2" charset="2"/>
              <a:buChar char="Ø"/>
            </a:pPr>
            <a:r>
              <a:rPr lang="en-US" dirty="0"/>
              <a:t>Providers will coordinate with MCOs if COI has now been received.</a:t>
            </a:r>
          </a:p>
          <a:p>
            <a:pPr lvl="1"/>
            <a:endParaRPr lang="en-US" dirty="0"/>
          </a:p>
        </p:txBody>
      </p:sp>
      <p:sp>
        <p:nvSpPr>
          <p:cNvPr id="3" name="Title 2">
            <a:extLst>
              <a:ext uri="{FF2B5EF4-FFF2-40B4-BE49-F238E27FC236}">
                <a16:creationId xmlns:a16="http://schemas.microsoft.com/office/drawing/2014/main" id="{C71D7876-0DA4-8909-1265-F756F821E0C4}"/>
              </a:ext>
            </a:extLst>
          </p:cNvPr>
          <p:cNvSpPr>
            <a:spLocks noGrp="1"/>
          </p:cNvSpPr>
          <p:nvPr>
            <p:ph type="title"/>
          </p:nvPr>
        </p:nvSpPr>
        <p:spPr/>
        <p:txBody>
          <a:bodyPr/>
          <a:lstStyle/>
          <a:p>
            <a:r>
              <a:rPr lang="en-US" dirty="0"/>
              <a:t>CLTC Case Manager Update </a:t>
            </a:r>
            <a:r>
              <a:rPr lang="en-US" sz="2400" i="1" dirty="0"/>
              <a:t>(cont.)</a:t>
            </a:r>
            <a:endParaRPr lang="en-US" i="1" dirty="0"/>
          </a:p>
        </p:txBody>
      </p:sp>
      <p:sp>
        <p:nvSpPr>
          <p:cNvPr id="4" name="Slide Number Placeholder 3">
            <a:extLst>
              <a:ext uri="{FF2B5EF4-FFF2-40B4-BE49-F238E27FC236}">
                <a16:creationId xmlns:a16="http://schemas.microsoft.com/office/drawing/2014/main" id="{EFFD00F0-61CD-7329-134F-7F2F1954E6B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40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A6850-CA8E-528F-741E-7D5BCD719C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153452-8D33-6A31-F64E-4065D5E4A9B9}"/>
              </a:ext>
            </a:extLst>
          </p:cNvPr>
          <p:cNvSpPr>
            <a:spLocks noGrp="1"/>
          </p:cNvSpPr>
          <p:nvPr>
            <p:ph idx="1"/>
          </p:nvPr>
        </p:nvSpPr>
        <p:spPr/>
        <p:txBody>
          <a:bodyPr/>
          <a:lstStyle/>
          <a:p>
            <a:r>
              <a:rPr lang="en-US" dirty="0"/>
              <a:t>Changes to existing authorizations or provider status.</a:t>
            </a:r>
          </a:p>
          <a:p>
            <a:pPr lvl="1">
              <a:buClr>
                <a:srgbClr val="004875"/>
              </a:buClr>
              <a:buFont typeface="Wingdings" panose="05000000000000000000" pitchFamily="2" charset="2"/>
              <a:buChar char="Ø"/>
            </a:pPr>
            <a:r>
              <a:rPr lang="en-US" dirty="0"/>
              <a:t>Coordinate with MCO to provide information if member needs a change in supplies and the MCO has not been made aware of the change.</a:t>
            </a:r>
          </a:p>
          <a:p>
            <a:pPr lvl="1">
              <a:buClr>
                <a:srgbClr val="004875"/>
              </a:buClr>
              <a:buFont typeface="Wingdings" panose="05000000000000000000" pitchFamily="2" charset="2"/>
              <a:buChar char="Ø"/>
            </a:pPr>
            <a:r>
              <a:rPr lang="en-US" dirty="0"/>
              <a:t>If you are aware that a provider will no longer be providing services, communicate this to the MCO case management point of contact so that a new provider can be selected.</a:t>
            </a:r>
          </a:p>
        </p:txBody>
      </p:sp>
      <p:sp>
        <p:nvSpPr>
          <p:cNvPr id="3" name="Title 2">
            <a:extLst>
              <a:ext uri="{FF2B5EF4-FFF2-40B4-BE49-F238E27FC236}">
                <a16:creationId xmlns:a16="http://schemas.microsoft.com/office/drawing/2014/main" id="{66304385-95B9-B08B-E11D-82D3B09F7B78}"/>
              </a:ext>
            </a:extLst>
          </p:cNvPr>
          <p:cNvSpPr>
            <a:spLocks noGrp="1"/>
          </p:cNvSpPr>
          <p:nvPr>
            <p:ph type="title"/>
          </p:nvPr>
        </p:nvSpPr>
        <p:spPr/>
        <p:txBody>
          <a:bodyPr/>
          <a:lstStyle/>
          <a:p>
            <a:r>
              <a:rPr lang="en-US" dirty="0"/>
              <a:t>CLTC Case Manager Update </a:t>
            </a:r>
            <a:r>
              <a:rPr lang="en-US" sz="2400" i="1" dirty="0"/>
              <a:t>(cont.)</a:t>
            </a:r>
            <a:endParaRPr lang="en-US" i="1" dirty="0"/>
          </a:p>
        </p:txBody>
      </p:sp>
      <p:sp>
        <p:nvSpPr>
          <p:cNvPr id="4" name="Slide Number Placeholder 3">
            <a:extLst>
              <a:ext uri="{FF2B5EF4-FFF2-40B4-BE49-F238E27FC236}">
                <a16:creationId xmlns:a16="http://schemas.microsoft.com/office/drawing/2014/main" id="{6FAB509E-037A-5BF8-ABBB-7C6A507B8C5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48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0ACC-9D1A-C046-7F88-3BEA5EBF2A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F4875F-1BEE-2822-B2ED-505D53F13B05}"/>
              </a:ext>
            </a:extLst>
          </p:cNvPr>
          <p:cNvSpPr>
            <a:spLocks noGrp="1"/>
          </p:cNvSpPr>
          <p:nvPr>
            <p:ph type="title"/>
          </p:nvPr>
        </p:nvSpPr>
        <p:spPr/>
        <p:txBody>
          <a:bodyPr>
            <a:normAutofit fontScale="90000"/>
          </a:bodyPr>
          <a:lstStyle/>
          <a:p>
            <a:r>
              <a:rPr lang="en-US" dirty="0"/>
              <a:t>MCO</a:t>
            </a:r>
            <a:br>
              <a:rPr lang="en-US" dirty="0"/>
            </a:br>
            <a:r>
              <a:rPr lang="en-US" dirty="0"/>
              <a:t>Single Point of Contact for Case Management</a:t>
            </a:r>
          </a:p>
        </p:txBody>
      </p:sp>
      <p:sp>
        <p:nvSpPr>
          <p:cNvPr id="4" name="Slide Number Placeholder 3">
            <a:extLst>
              <a:ext uri="{FF2B5EF4-FFF2-40B4-BE49-F238E27FC236}">
                <a16:creationId xmlns:a16="http://schemas.microsoft.com/office/drawing/2014/main" id="{24819AFB-F812-028B-CB1B-4713708BEFB8}"/>
              </a:ext>
            </a:extLst>
          </p:cNvPr>
          <p:cNvSpPr>
            <a:spLocks noGrp="1"/>
          </p:cNvSpPr>
          <p:nvPr>
            <p:ph type="sldNum" sz="quarter" idx="12"/>
          </p:nvPr>
        </p:nvSpPr>
        <p:spPr/>
        <p:txBody>
          <a:bodyPr/>
          <a:lstStyle/>
          <a:p>
            <a:fld id="{C1640D55-031C-4AD9-A16C-4EFA2F922910}" type="slidenum">
              <a:rPr lang="en-US" smtClean="0"/>
              <a:pPr/>
              <a:t>7</a:t>
            </a:fld>
            <a:endParaRPr lang="en-US" dirty="0"/>
          </a:p>
        </p:txBody>
      </p:sp>
      <p:sp>
        <p:nvSpPr>
          <p:cNvPr id="2" name="Content Placeholder 1">
            <a:extLst>
              <a:ext uri="{FF2B5EF4-FFF2-40B4-BE49-F238E27FC236}">
                <a16:creationId xmlns:a16="http://schemas.microsoft.com/office/drawing/2014/main" id="{B6E537E7-C2DE-1566-7457-EB1A93EDA518}"/>
              </a:ext>
            </a:extLst>
          </p:cNvPr>
          <p:cNvSpPr>
            <a:spLocks noGrp="1"/>
          </p:cNvSpPr>
          <p:nvPr>
            <p:ph sz="quarter" idx="13"/>
          </p:nvPr>
        </p:nvSpPr>
        <p:spPr/>
        <p:txBody>
          <a:bodyPr>
            <a:normAutofit/>
          </a:bodyPr>
          <a:lstStyle/>
          <a:p>
            <a:pPr marL="0" marR="0" indent="0">
              <a:lnSpc>
                <a:spcPct val="107000"/>
              </a:lnSpc>
              <a:spcBef>
                <a:spcPts val="0"/>
              </a:spcBef>
              <a:spcAft>
                <a:spcPts val="0"/>
              </a:spcAft>
              <a:buNone/>
            </a:pPr>
            <a:endParaRPr lang="en-US" sz="1800" dirty="0">
              <a:latin typeface="Aptos" panose="020B00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latin typeface="Aptos" panose="020B00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latin typeface="Aptos" panose="020B00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p>
        </p:txBody>
      </p:sp>
      <p:graphicFrame>
        <p:nvGraphicFramePr>
          <p:cNvPr id="6" name="Table 5">
            <a:extLst>
              <a:ext uri="{FF2B5EF4-FFF2-40B4-BE49-F238E27FC236}">
                <a16:creationId xmlns:a16="http://schemas.microsoft.com/office/drawing/2014/main" id="{C2ED124C-1ABE-B6D8-226A-82F58503B85A}"/>
              </a:ext>
            </a:extLst>
          </p:cNvPr>
          <p:cNvGraphicFramePr>
            <a:graphicFrameLocks noGrp="1"/>
          </p:cNvGraphicFramePr>
          <p:nvPr>
            <p:extLst>
              <p:ext uri="{D42A27DB-BD31-4B8C-83A1-F6EECF244321}">
                <p14:modId xmlns:p14="http://schemas.microsoft.com/office/powerpoint/2010/main" val="2929007473"/>
              </p:ext>
            </p:extLst>
          </p:nvPr>
        </p:nvGraphicFramePr>
        <p:xfrm>
          <a:off x="146648" y="857835"/>
          <a:ext cx="8686799" cy="5411987"/>
        </p:xfrm>
        <a:graphic>
          <a:graphicData uri="http://schemas.openxmlformats.org/drawingml/2006/table">
            <a:tbl>
              <a:tblPr firstRow="1" bandRow="1">
                <a:tableStyleId>{5C22544A-7EE6-4342-B048-85BDC9FD1C3A}</a:tableStyleId>
              </a:tblPr>
              <a:tblGrid>
                <a:gridCol w="1562480">
                  <a:extLst>
                    <a:ext uri="{9D8B030D-6E8A-4147-A177-3AD203B41FA5}">
                      <a16:colId xmlns:a16="http://schemas.microsoft.com/office/drawing/2014/main" val="403790582"/>
                    </a:ext>
                  </a:extLst>
                </a:gridCol>
                <a:gridCol w="1515172">
                  <a:extLst>
                    <a:ext uri="{9D8B030D-6E8A-4147-A177-3AD203B41FA5}">
                      <a16:colId xmlns:a16="http://schemas.microsoft.com/office/drawing/2014/main" val="3420889488"/>
                    </a:ext>
                  </a:extLst>
                </a:gridCol>
                <a:gridCol w="4057054">
                  <a:extLst>
                    <a:ext uri="{9D8B030D-6E8A-4147-A177-3AD203B41FA5}">
                      <a16:colId xmlns:a16="http://schemas.microsoft.com/office/drawing/2014/main" val="2529754553"/>
                    </a:ext>
                  </a:extLst>
                </a:gridCol>
                <a:gridCol w="1552093">
                  <a:extLst>
                    <a:ext uri="{9D8B030D-6E8A-4147-A177-3AD203B41FA5}">
                      <a16:colId xmlns:a16="http://schemas.microsoft.com/office/drawing/2014/main" val="808877868"/>
                    </a:ext>
                  </a:extLst>
                </a:gridCol>
              </a:tblGrid>
              <a:tr h="490404">
                <a:tc>
                  <a:txBody>
                    <a:bodyPr/>
                    <a:lstStyle/>
                    <a:p>
                      <a:r>
                        <a:rPr lang="en-US" dirty="0"/>
                        <a:t>MCO</a:t>
                      </a:r>
                    </a:p>
                  </a:txBody>
                  <a:tcPr/>
                </a:tc>
                <a:tc>
                  <a:txBody>
                    <a:bodyPr/>
                    <a:lstStyle/>
                    <a:p>
                      <a:r>
                        <a:rPr lang="en-US" dirty="0"/>
                        <a:t>Name</a:t>
                      </a:r>
                    </a:p>
                  </a:txBody>
                  <a:tcPr/>
                </a:tc>
                <a:tc>
                  <a:txBody>
                    <a:bodyPr/>
                    <a:lstStyle/>
                    <a:p>
                      <a:r>
                        <a:rPr lang="en-US" dirty="0"/>
                        <a:t>Email</a:t>
                      </a:r>
                    </a:p>
                  </a:txBody>
                  <a:tcPr/>
                </a:tc>
                <a:tc>
                  <a:txBody>
                    <a:bodyPr/>
                    <a:lstStyle/>
                    <a:p>
                      <a:r>
                        <a:rPr lang="en-US" dirty="0"/>
                        <a:t>Phone</a:t>
                      </a:r>
                    </a:p>
                  </a:txBody>
                  <a:tcPr/>
                </a:tc>
                <a:extLst>
                  <a:ext uri="{0D108BD9-81ED-4DB2-BD59-A6C34878D82A}">
                    <a16:rowId xmlns:a16="http://schemas.microsoft.com/office/drawing/2014/main" val="423688131"/>
                  </a:ext>
                </a:extLst>
              </a:tr>
              <a:tr h="858208">
                <a:tc>
                  <a:txBody>
                    <a:bodyPr/>
                    <a:lstStyle/>
                    <a:p>
                      <a:r>
                        <a:rPr lang="en-US" dirty="0"/>
                        <a:t>Absolute Total Care</a:t>
                      </a:r>
                    </a:p>
                  </a:txBody>
                  <a:tcPr/>
                </a:tc>
                <a:tc>
                  <a:txBody>
                    <a:bodyPr/>
                    <a:lstStyle/>
                    <a:p>
                      <a:r>
                        <a:rPr lang="en-US" dirty="0"/>
                        <a:t>Felicia James</a:t>
                      </a:r>
                    </a:p>
                  </a:txBody>
                  <a:tcPr/>
                </a:tc>
                <a:tc>
                  <a:txBody>
                    <a:bodyPr/>
                    <a:lstStyle/>
                    <a:p>
                      <a:r>
                        <a:rPr lang="en-US" sz="1800" u="sng" kern="1200" dirty="0">
                          <a:solidFill>
                            <a:schemeClr val="dk1"/>
                          </a:solidFill>
                          <a:effectLst/>
                          <a:latin typeface="+mn-lt"/>
                          <a:ea typeface="+mn-ea"/>
                          <a:cs typeface="+mn-cs"/>
                          <a:hlinkClick r:id="rId2"/>
                        </a:rPr>
                        <a:t>Felicia.N.James@centene.com</a:t>
                      </a:r>
                      <a:r>
                        <a:rPr lang="en-US" sz="1800" u="sng" kern="1200" dirty="0">
                          <a:solidFill>
                            <a:schemeClr val="dk1"/>
                          </a:solidFill>
                          <a:effectLst/>
                          <a:latin typeface="+mn-lt"/>
                          <a:ea typeface="+mn-ea"/>
                          <a:cs typeface="+mn-cs"/>
                        </a:rPr>
                        <a:t> </a:t>
                      </a:r>
                    </a:p>
                  </a:txBody>
                  <a:tcPr/>
                </a:tc>
                <a:tc>
                  <a:txBody>
                    <a:bodyPr/>
                    <a:lstStyle/>
                    <a:p>
                      <a:r>
                        <a:rPr lang="en-US" dirty="0"/>
                        <a:t>803-339-3583</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173039223"/>
                  </a:ext>
                </a:extLst>
              </a:tr>
              <a:tr h="497215">
                <a:tc>
                  <a:txBody>
                    <a:bodyPr/>
                    <a:lstStyle/>
                    <a:p>
                      <a:r>
                        <a:rPr lang="en-US" dirty="0"/>
                        <a:t>Healthy Blue</a:t>
                      </a:r>
                    </a:p>
                  </a:txBody>
                  <a:tcPr/>
                </a:tc>
                <a:tc>
                  <a:txBody>
                    <a:bodyPr/>
                    <a:lstStyle/>
                    <a:p>
                      <a:r>
                        <a:rPr lang="en-US" dirty="0"/>
                        <a:t>Jill McDonald</a:t>
                      </a:r>
                    </a:p>
                  </a:txBody>
                  <a:tcPr/>
                </a:tc>
                <a:tc>
                  <a:txBody>
                    <a:bodyPr/>
                    <a:lstStyle/>
                    <a:p>
                      <a:r>
                        <a:rPr lang="en-US" sz="1800" u="sng" kern="1200" dirty="0">
                          <a:solidFill>
                            <a:schemeClr val="dk1"/>
                          </a:solidFill>
                          <a:effectLst/>
                          <a:latin typeface="+mn-lt"/>
                          <a:ea typeface="+mn-ea"/>
                          <a:cs typeface="+mn-cs"/>
                          <a:hlinkClick r:id="rId3"/>
                        </a:rPr>
                        <a:t>Jill.McDonald@healthybluesc.com</a:t>
                      </a:r>
                    </a:p>
                    <a:p>
                      <a:r>
                        <a:rPr lang="en-US" sz="1800" u="sng" kern="1200" dirty="0">
                          <a:solidFill>
                            <a:schemeClr val="dk1"/>
                          </a:solidFill>
                          <a:effectLst/>
                          <a:latin typeface="+mn-lt"/>
                          <a:ea typeface="+mn-ea"/>
                          <a:cs typeface="+mn-cs"/>
                          <a:hlinkClick r:id="rId3"/>
                        </a:rPr>
                        <a:t>HBCMReferral@bcbssc.com</a:t>
                      </a:r>
                      <a:r>
                        <a:rPr lang="en-US" sz="1800" u="sng" kern="1200" dirty="0">
                          <a:solidFill>
                            <a:schemeClr val="dk1"/>
                          </a:solidFill>
                          <a:effectLst/>
                          <a:latin typeface="+mn-lt"/>
                          <a:ea typeface="+mn-ea"/>
                          <a:cs typeface="+mn-cs"/>
                        </a:rPr>
                        <a:t> </a:t>
                      </a:r>
                    </a:p>
                  </a:txBody>
                  <a:tcPr/>
                </a:tc>
                <a:tc>
                  <a:txBody>
                    <a:bodyPr/>
                    <a:lstStyle/>
                    <a:p>
                      <a:r>
                        <a:rPr lang="en-US" sz="1800" kern="1200" dirty="0">
                          <a:solidFill>
                            <a:schemeClr val="dk1"/>
                          </a:solidFill>
                          <a:latin typeface="+mn-lt"/>
                          <a:ea typeface="+mn-ea"/>
                          <a:cs typeface="+mn-cs"/>
                        </a:rPr>
                        <a:t>803-264-3938</a:t>
                      </a:r>
                    </a:p>
                  </a:txBody>
                  <a:tcPr/>
                </a:tc>
                <a:extLst>
                  <a:ext uri="{0D108BD9-81ED-4DB2-BD59-A6C34878D82A}">
                    <a16:rowId xmlns:a16="http://schemas.microsoft.com/office/drawing/2014/main" val="1325124262"/>
                  </a:ext>
                </a:extLst>
              </a:tr>
              <a:tr h="1226012">
                <a:tc>
                  <a:txBody>
                    <a:bodyPr/>
                    <a:lstStyle/>
                    <a:p>
                      <a:r>
                        <a:rPr lang="en-US" dirty="0"/>
                        <a:t>Select Health</a:t>
                      </a:r>
                    </a:p>
                  </a:txBody>
                  <a:tcPr/>
                </a:tc>
                <a:tc>
                  <a:txBody>
                    <a:bodyPr/>
                    <a:lstStyle/>
                    <a:p>
                      <a:r>
                        <a:rPr lang="en-US" dirty="0"/>
                        <a:t>Shanice Heyward</a:t>
                      </a:r>
                    </a:p>
                    <a:p>
                      <a:r>
                        <a:rPr lang="en-US" dirty="0"/>
                        <a:t>Jonathan Ward</a:t>
                      </a:r>
                    </a:p>
                    <a:p>
                      <a:r>
                        <a:rPr lang="en-US" dirty="0"/>
                        <a:t>Dana Heatherly</a:t>
                      </a:r>
                    </a:p>
                  </a:txBody>
                  <a:tcPr/>
                </a:tc>
                <a:tc>
                  <a:txBody>
                    <a:bodyPr/>
                    <a:lstStyle/>
                    <a:p>
                      <a:r>
                        <a:rPr lang="en-US" sz="1800" u="sng" kern="1200" dirty="0">
                          <a:solidFill>
                            <a:schemeClr val="dk1"/>
                          </a:solidFill>
                          <a:effectLst/>
                          <a:latin typeface="+mn-lt"/>
                          <a:ea typeface="+mn-ea"/>
                          <a:cs typeface="+mn-cs"/>
                          <a:hlinkClick r:id="rId4"/>
                        </a:rPr>
                        <a:t>sgraham2@selecthealthofsc.com</a:t>
                      </a:r>
                      <a:endParaRPr lang="en-US" sz="1800" u="sng" kern="1200" dirty="0">
                        <a:solidFill>
                          <a:schemeClr val="dk1"/>
                        </a:solidFill>
                        <a:effectLst/>
                        <a:latin typeface="+mn-lt"/>
                        <a:ea typeface="+mn-ea"/>
                        <a:cs typeface="+mn-cs"/>
                      </a:endParaRPr>
                    </a:p>
                    <a:p>
                      <a:endParaRPr lang="en-US" sz="1800" u="sng" kern="1200" dirty="0">
                        <a:solidFill>
                          <a:schemeClr val="dk1"/>
                        </a:solidFill>
                        <a:effectLst/>
                        <a:latin typeface="+mn-lt"/>
                        <a:ea typeface="+mn-ea"/>
                        <a:cs typeface="+mn-cs"/>
                        <a:hlinkClick r:id="rId5"/>
                      </a:endParaRPr>
                    </a:p>
                    <a:p>
                      <a:r>
                        <a:rPr lang="en-US" sz="1800" u="sng" kern="1200" dirty="0">
                          <a:solidFill>
                            <a:schemeClr val="dk1"/>
                          </a:solidFill>
                          <a:effectLst/>
                          <a:latin typeface="+mn-lt"/>
                          <a:ea typeface="+mn-ea"/>
                          <a:cs typeface="+mn-cs"/>
                          <a:hlinkClick r:id="rId5"/>
                        </a:rPr>
                        <a:t>jward@selecthealthofsc.com</a:t>
                      </a:r>
                      <a:r>
                        <a:rPr lang="en-US" sz="1800" u="sng" kern="1200" dirty="0">
                          <a:solidFill>
                            <a:schemeClr val="dk1"/>
                          </a:solidFill>
                          <a:effectLst/>
                          <a:latin typeface="+mn-lt"/>
                          <a:ea typeface="+mn-ea"/>
                          <a:cs typeface="+mn-cs"/>
                        </a:rPr>
                        <a:t> </a:t>
                      </a:r>
                    </a:p>
                    <a:p>
                      <a:endParaRPr lang="en-US" sz="1800" u="sng" kern="1200" dirty="0">
                        <a:solidFill>
                          <a:schemeClr val="dk1"/>
                        </a:solidFill>
                        <a:effectLst/>
                        <a:latin typeface="+mn-lt"/>
                        <a:ea typeface="+mn-ea"/>
                        <a:cs typeface="+mn-cs"/>
                        <a:hlinkClick r:id="rId6"/>
                      </a:endParaRPr>
                    </a:p>
                    <a:p>
                      <a:r>
                        <a:rPr lang="en-US" sz="1800" u="sng" kern="1200" dirty="0">
                          <a:solidFill>
                            <a:schemeClr val="dk1"/>
                          </a:solidFill>
                          <a:effectLst/>
                          <a:latin typeface="+mn-lt"/>
                          <a:ea typeface="+mn-ea"/>
                          <a:cs typeface="+mn-cs"/>
                          <a:hlinkClick r:id="rId6"/>
                        </a:rPr>
                        <a:t>dheatherly1@selecthealthofsc.com</a:t>
                      </a:r>
                      <a:r>
                        <a:rPr lang="en-US" sz="1800" u="sng" kern="1200" dirty="0">
                          <a:solidFill>
                            <a:schemeClr val="dk1"/>
                          </a:solidFill>
                          <a:effectLst/>
                          <a:latin typeface="+mn-lt"/>
                          <a:ea typeface="+mn-ea"/>
                          <a:cs typeface="+mn-cs"/>
                        </a:rPr>
                        <a:t> </a:t>
                      </a:r>
                    </a:p>
                  </a:txBody>
                  <a:tcPr/>
                </a:tc>
                <a:tc>
                  <a:txBody>
                    <a:bodyPr/>
                    <a:lstStyle/>
                    <a:p>
                      <a:r>
                        <a:rPr lang="en-US" dirty="0"/>
                        <a:t>843-529-5247</a:t>
                      </a:r>
                    </a:p>
                    <a:p>
                      <a:endParaRPr lang="en-US" dirty="0"/>
                    </a:p>
                    <a:p>
                      <a:r>
                        <a:rPr lang="en-US" dirty="0"/>
                        <a:t>843-529-5250</a:t>
                      </a:r>
                    </a:p>
                    <a:p>
                      <a:endParaRPr lang="en-US" sz="1800" kern="1200" dirty="0">
                        <a:solidFill>
                          <a:schemeClr val="dk1"/>
                        </a:solidFill>
                        <a:latin typeface="+mn-lt"/>
                        <a:ea typeface="+mn-ea"/>
                        <a:cs typeface="+mn-cs"/>
                      </a:endParaRPr>
                    </a:p>
                    <a:p>
                      <a:r>
                        <a:rPr lang="en-US" dirty="0"/>
                        <a:t>843-414-3187</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066850639"/>
                  </a:ext>
                </a:extLst>
              </a:tr>
              <a:tr h="858208">
                <a:tc>
                  <a:txBody>
                    <a:bodyPr/>
                    <a:lstStyle/>
                    <a:p>
                      <a:r>
                        <a:rPr lang="en-US" dirty="0"/>
                        <a:t>Molina</a:t>
                      </a:r>
                    </a:p>
                  </a:txBody>
                  <a:tcPr/>
                </a:tc>
                <a:tc>
                  <a:txBody>
                    <a:bodyPr/>
                    <a:lstStyle/>
                    <a:p>
                      <a:r>
                        <a:rPr lang="en-US" dirty="0"/>
                        <a:t>Christy </a:t>
                      </a:r>
                      <a:r>
                        <a:rPr lang="en-US" dirty="0" err="1"/>
                        <a:t>Behearns</a:t>
                      </a:r>
                      <a:endParaRPr lang="en-US" dirty="0"/>
                    </a:p>
                  </a:txBody>
                  <a:tcPr/>
                </a:tc>
                <a:tc>
                  <a:txBody>
                    <a:bodyPr/>
                    <a:lstStyle/>
                    <a:p>
                      <a:r>
                        <a:rPr lang="en-US" sz="1800" u="sng" kern="1200" dirty="0">
                          <a:solidFill>
                            <a:schemeClr val="dk1"/>
                          </a:solidFill>
                          <a:effectLst/>
                          <a:latin typeface="+mn-lt"/>
                          <a:ea typeface="+mn-ea"/>
                          <a:cs typeface="+mn-cs"/>
                          <a:hlinkClick r:id="rId7"/>
                        </a:rPr>
                        <a:t>christy.beherns@molinahealthcare.com</a:t>
                      </a:r>
                      <a:endParaRPr lang="en-US" sz="1800" u="sng" kern="1200" dirty="0">
                        <a:solidFill>
                          <a:schemeClr val="dk1"/>
                        </a:solidFill>
                        <a:effectLst/>
                        <a:latin typeface="+mn-lt"/>
                        <a:ea typeface="+mn-ea"/>
                        <a:cs typeface="+mn-cs"/>
                      </a:endParaRPr>
                    </a:p>
                    <a:p>
                      <a:endParaRPr lang="en-US" sz="1800" u="sng" kern="1200" dirty="0">
                        <a:solidFill>
                          <a:schemeClr val="dk1"/>
                        </a:solidFill>
                        <a:effectLst/>
                        <a:latin typeface="+mn-lt"/>
                        <a:ea typeface="+mn-ea"/>
                        <a:cs typeface="+mn-cs"/>
                        <a:hlinkClick r:id="rId8"/>
                      </a:endParaRPr>
                    </a:p>
                    <a:p>
                      <a:r>
                        <a:rPr lang="en-US" sz="1800" u="sng" kern="1200" dirty="0" err="1">
                          <a:solidFill>
                            <a:schemeClr val="dk1"/>
                          </a:solidFill>
                          <a:effectLst/>
                          <a:latin typeface="+mn-lt"/>
                          <a:ea typeface="+mn-ea"/>
                          <a:cs typeface="+mn-cs"/>
                          <a:hlinkClick r:id="rId8"/>
                        </a:rPr>
                        <a:t>SCCaseManagementSupervisors@MolinaHealthCare.Com</a:t>
                      </a:r>
                      <a:endParaRPr lang="en-US" sz="1800" u="sng" kern="1200" dirty="0">
                        <a:solidFill>
                          <a:schemeClr val="dk1"/>
                        </a:solidFill>
                        <a:effectLst/>
                        <a:latin typeface="+mn-lt"/>
                        <a:ea typeface="+mn-ea"/>
                        <a:cs typeface="+mn-cs"/>
                      </a:endParaRPr>
                    </a:p>
                  </a:txBody>
                  <a:tcPr/>
                </a:tc>
                <a:tc>
                  <a:txBody>
                    <a:bodyPr/>
                    <a:lstStyle/>
                    <a:p>
                      <a:endParaRPr lang="en-US" sz="1800" kern="1200" dirty="0">
                        <a:solidFill>
                          <a:schemeClr val="dk1"/>
                        </a:solidFill>
                        <a:latin typeface="+mn-lt"/>
                        <a:ea typeface="+mn-ea"/>
                        <a:cs typeface="+mn-cs"/>
                      </a:endParaRPr>
                    </a:p>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070414497"/>
                  </a:ext>
                </a:extLst>
              </a:tr>
              <a:tr h="497215">
                <a:tc>
                  <a:txBody>
                    <a:bodyPr/>
                    <a:lstStyle/>
                    <a:p>
                      <a:r>
                        <a:rPr lang="en-US" dirty="0"/>
                        <a:t>Humana</a:t>
                      </a:r>
                    </a:p>
                  </a:txBody>
                  <a:tcPr/>
                </a:tc>
                <a:tc>
                  <a:txBody>
                    <a:bodyPr/>
                    <a:lstStyle/>
                    <a:p>
                      <a:endParaRPr lang="en-US" dirty="0"/>
                    </a:p>
                  </a:txBody>
                  <a:tcPr/>
                </a:tc>
                <a:tc>
                  <a:txBody>
                    <a:bodyPr/>
                    <a:lstStyle/>
                    <a:p>
                      <a:r>
                        <a:rPr lang="en-US" sz="1800" u="sng" kern="1200" dirty="0">
                          <a:solidFill>
                            <a:schemeClr val="dk1"/>
                          </a:solidFill>
                          <a:effectLst/>
                          <a:latin typeface="+mn-lt"/>
                          <a:ea typeface="+mn-ea"/>
                          <a:cs typeface="+mn-cs"/>
                          <a:hlinkClick r:id="rId9"/>
                        </a:rPr>
                        <a:t>Scmcdcaremanagement@humana.com</a:t>
                      </a:r>
                      <a:r>
                        <a:rPr lang="en-US" sz="1800" u="sng" kern="1200" dirty="0">
                          <a:solidFill>
                            <a:schemeClr val="dk1"/>
                          </a:solidFill>
                          <a:effectLst/>
                          <a:latin typeface="+mn-lt"/>
                          <a:ea typeface="+mn-ea"/>
                          <a:cs typeface="+mn-cs"/>
                        </a:rPr>
                        <a:t> </a:t>
                      </a:r>
                    </a:p>
                  </a:txBody>
                  <a:tcPr/>
                </a:tc>
                <a:tc>
                  <a:txBody>
                    <a:bodyPr/>
                    <a:lstStyle/>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3871845"/>
                  </a:ext>
                </a:extLst>
              </a:tr>
            </a:tbl>
          </a:graphicData>
        </a:graphic>
      </p:graphicFrame>
    </p:spTree>
    <p:extLst>
      <p:ext uri="{BB962C8B-B14F-4D97-AF65-F5344CB8AC3E}">
        <p14:creationId xmlns:p14="http://schemas.microsoft.com/office/powerpoint/2010/main" val="207271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2C4AC-AB56-DB14-09EF-4A78AB1CCFB2}"/>
              </a:ext>
            </a:extLst>
          </p:cNvPr>
          <p:cNvSpPr>
            <a:spLocks noGrp="1"/>
          </p:cNvSpPr>
          <p:nvPr>
            <p:ph idx="1"/>
          </p:nvPr>
        </p:nvSpPr>
        <p:spPr/>
        <p:txBody>
          <a:bodyPr/>
          <a:lstStyle/>
          <a:p>
            <a:r>
              <a:rPr lang="en-US" dirty="0"/>
              <a:t>Phoenix will be updated to include new interventions that will not trigger a service need when the participant is incontinent.  </a:t>
            </a:r>
          </a:p>
          <a:p>
            <a:pPr lvl="1">
              <a:spcBef>
                <a:spcPts val="1000"/>
              </a:spcBef>
              <a:buClr>
                <a:srgbClr val="004875"/>
              </a:buClr>
              <a:buFont typeface="Wingdings" panose="05000000000000000000" pitchFamily="2" charset="2"/>
              <a:buChar char="Ø"/>
            </a:pPr>
            <a:r>
              <a:rPr lang="en-US" sz="2800" dirty="0"/>
              <a:t>MCOs will provide incontinence supplies.</a:t>
            </a:r>
          </a:p>
          <a:p>
            <a:pPr lvl="1">
              <a:spcBef>
                <a:spcPts val="1000"/>
              </a:spcBef>
              <a:buClr>
                <a:srgbClr val="004875"/>
              </a:buClr>
              <a:buFont typeface="Wingdings" panose="05000000000000000000" pitchFamily="2" charset="2"/>
              <a:buChar char="Ø"/>
            </a:pPr>
            <a:r>
              <a:rPr lang="en-US" sz="2800" dirty="0"/>
              <a:t>Case managers will coordinate with the MCO.</a:t>
            </a:r>
          </a:p>
          <a:p>
            <a:r>
              <a:rPr lang="en-US" dirty="0"/>
              <a:t>The new interventions will be included in the Skin/Nutrition and the Activities of Daily Living (ADL) sections of Phoenix. </a:t>
            </a:r>
          </a:p>
        </p:txBody>
      </p:sp>
      <p:sp>
        <p:nvSpPr>
          <p:cNvPr id="3" name="Title 2">
            <a:extLst>
              <a:ext uri="{FF2B5EF4-FFF2-40B4-BE49-F238E27FC236}">
                <a16:creationId xmlns:a16="http://schemas.microsoft.com/office/drawing/2014/main" id="{7DCC5A7E-9759-F06E-7710-8C17F749EBB8}"/>
              </a:ext>
            </a:extLst>
          </p:cNvPr>
          <p:cNvSpPr>
            <a:spLocks noGrp="1"/>
          </p:cNvSpPr>
          <p:nvPr>
            <p:ph type="title"/>
          </p:nvPr>
        </p:nvSpPr>
        <p:spPr/>
        <p:txBody>
          <a:bodyPr>
            <a:normAutofit fontScale="90000"/>
          </a:bodyPr>
          <a:lstStyle/>
          <a:p>
            <a:r>
              <a:rPr lang="en-US" dirty="0"/>
              <a:t>Phoenix Updates</a:t>
            </a:r>
            <a:br>
              <a:rPr lang="en-US" dirty="0"/>
            </a:br>
            <a:r>
              <a:rPr lang="en-US" dirty="0"/>
              <a:t>Previously Shared Information</a:t>
            </a:r>
          </a:p>
        </p:txBody>
      </p:sp>
      <p:sp>
        <p:nvSpPr>
          <p:cNvPr id="4" name="Slide Number Placeholder 3">
            <a:extLst>
              <a:ext uri="{FF2B5EF4-FFF2-40B4-BE49-F238E27FC236}">
                <a16:creationId xmlns:a16="http://schemas.microsoft.com/office/drawing/2014/main" id="{17A249D8-3559-1B0A-9C6C-CE3615D7E80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57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ABCE-BF45-91C7-BC4A-10EA275EAE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7EEE-27D0-8328-65D3-100555D9B7E7}"/>
              </a:ext>
            </a:extLst>
          </p:cNvPr>
          <p:cNvSpPr>
            <a:spLocks noGrp="1"/>
          </p:cNvSpPr>
          <p:nvPr>
            <p:ph type="title"/>
          </p:nvPr>
        </p:nvSpPr>
        <p:spPr/>
        <p:txBody>
          <a:bodyPr>
            <a:normAutofit/>
          </a:bodyPr>
          <a:lstStyle/>
          <a:p>
            <a:r>
              <a:rPr lang="en-US" dirty="0"/>
              <a:t>New Interventions</a:t>
            </a:r>
          </a:p>
        </p:txBody>
      </p:sp>
      <p:sp>
        <p:nvSpPr>
          <p:cNvPr id="4" name="Slide Number Placeholder 3">
            <a:extLst>
              <a:ext uri="{FF2B5EF4-FFF2-40B4-BE49-F238E27FC236}">
                <a16:creationId xmlns:a16="http://schemas.microsoft.com/office/drawing/2014/main" id="{BB1FF49D-2C3E-1816-09AF-9A1333987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B30A27AC-1D06-02F6-D9DF-F3392827D92C}"/>
              </a:ext>
            </a:extLst>
          </p:cNvPr>
          <p:cNvPicPr>
            <a:picLocks noGrp="1" noChangeAspect="1"/>
          </p:cNvPicPr>
          <p:nvPr>
            <p:ph sz="quarter" idx="13"/>
          </p:nvPr>
        </p:nvPicPr>
        <p:blipFill>
          <a:blip r:embed="rId2"/>
          <a:stretch>
            <a:fillRect/>
          </a:stretch>
        </p:blipFill>
        <p:spPr>
          <a:xfrm>
            <a:off x="629143" y="2410768"/>
            <a:ext cx="7885714" cy="2380952"/>
          </a:xfrm>
          <a:prstGeom prst="rect">
            <a:avLst/>
          </a:prstGeom>
        </p:spPr>
      </p:pic>
    </p:spTree>
    <p:extLst>
      <p:ext uri="{BB962C8B-B14F-4D97-AF65-F5344CB8AC3E}">
        <p14:creationId xmlns:p14="http://schemas.microsoft.com/office/powerpoint/2010/main" val="26659354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ysClr val="windowText" lastClr="000000"/>
      </a:dk1>
      <a:lt1>
        <a:srgbClr val="FFFFFF"/>
      </a:lt1>
      <a:dk2>
        <a:srgbClr val="004875"/>
      </a:dk2>
      <a:lt2>
        <a:srgbClr val="FFFFFF"/>
      </a:lt2>
      <a:accent1>
        <a:srgbClr val="004875"/>
      </a:accent1>
      <a:accent2>
        <a:srgbClr val="E27500"/>
      </a:accent2>
      <a:accent3>
        <a:srgbClr val="7993B7"/>
      </a:accent3>
      <a:accent4>
        <a:srgbClr val="007630"/>
      </a:accent4>
      <a:accent5>
        <a:srgbClr val="FFFFFF"/>
      </a:accent5>
      <a:accent6>
        <a:srgbClr val="FFFFFF"/>
      </a:accent6>
      <a:hlink>
        <a:srgbClr val="004875"/>
      </a:hlink>
      <a:folHlink>
        <a:srgbClr val="7993B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34d99b3-0d3a-4ac8-b04a-fec04b615ec8">
      <UserInfo>
        <DisplayName>Ryan Reynolds</DisplayName>
        <AccountId>995</AccountId>
        <AccountType/>
      </UserInfo>
    </SharedWithUsers>
    <_activity xmlns="7261661d-0faf-4aa7-a24c-a559bd3505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D15820B49CE54D9B4FFD45D85E16C6" ma:contentTypeVersion="13" ma:contentTypeDescription="Create a new document." ma:contentTypeScope="" ma:versionID="2f48b6f6635036fa9f8745bde78bba65">
  <xsd:schema xmlns:xsd="http://www.w3.org/2001/XMLSchema" xmlns:xs="http://www.w3.org/2001/XMLSchema" xmlns:p="http://schemas.microsoft.com/office/2006/metadata/properties" xmlns:ns3="7261661d-0faf-4aa7-a24c-a559bd3505ae" xmlns:ns4="234d99b3-0d3a-4ac8-b04a-fec04b615ec8" targetNamespace="http://schemas.microsoft.com/office/2006/metadata/properties" ma:root="true" ma:fieldsID="f7fb239f82dedfea70137960112446ea" ns3:_="" ns4:_="">
    <xsd:import namespace="7261661d-0faf-4aa7-a24c-a559bd3505ae"/>
    <xsd:import namespace="234d99b3-0d3a-4ac8-b04a-fec04b615ec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1661d-0faf-4aa7-a24c-a559bd3505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d99b3-0d3a-4ac8-b04a-fec04b615e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09B11-07C1-4DFA-82C1-945D0B94A396}">
  <ds:schemaRefs>
    <ds:schemaRef ds:uri="http://schemas.microsoft.com/sharepoint/v3/contenttype/forms"/>
  </ds:schemaRefs>
</ds:datastoreItem>
</file>

<file path=customXml/itemProps2.xml><?xml version="1.0" encoding="utf-8"?>
<ds:datastoreItem xmlns:ds="http://schemas.openxmlformats.org/officeDocument/2006/customXml" ds:itemID="{02B781EE-FCB7-4E87-A228-460A74E183A5}">
  <ds:schemaRefs>
    <ds:schemaRef ds:uri="http://purl.org/dc/terms/"/>
    <ds:schemaRef ds:uri="http://www.w3.org/XML/1998/namespace"/>
    <ds:schemaRef ds:uri="http://purl.org/dc/dcmitype/"/>
    <ds:schemaRef ds:uri="7261661d-0faf-4aa7-a24c-a559bd3505a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234d99b3-0d3a-4ac8-b04a-fec04b615ec8"/>
    <ds:schemaRef ds:uri="http://schemas.microsoft.com/office/2006/metadata/properties"/>
  </ds:schemaRefs>
</ds:datastoreItem>
</file>

<file path=customXml/itemProps3.xml><?xml version="1.0" encoding="utf-8"?>
<ds:datastoreItem xmlns:ds="http://schemas.openxmlformats.org/officeDocument/2006/customXml" ds:itemID="{5B3EF096-70DE-433F-996E-F1247A797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61661d-0faf-4aa7-a24c-a559bd3505ae"/>
    <ds:schemaRef ds:uri="234d99b3-0d3a-4ac8-b04a-fec04b615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1938</TotalTime>
  <Words>2453</Words>
  <Application>Microsoft Office PowerPoint</Application>
  <PresentationFormat>On-screen Show (4:3)</PresentationFormat>
  <Paragraphs>343</Paragraphs>
  <Slides>33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Aptos</vt:lpstr>
      <vt:lpstr>Arial</vt:lpstr>
      <vt:lpstr>Calibri</vt:lpstr>
      <vt:lpstr>Calibri Light</vt:lpstr>
      <vt:lpstr>Symbol</vt:lpstr>
      <vt:lpstr>Wingdings</vt:lpstr>
      <vt:lpstr>Custom Design</vt:lpstr>
      <vt:lpstr>1_Custom Design</vt:lpstr>
      <vt:lpstr>Document</vt:lpstr>
      <vt:lpstr>Carve-in Update for Community Long-term Care (CLTC) Case Managers</vt:lpstr>
      <vt:lpstr>CLTC Case Manager Update</vt:lpstr>
      <vt:lpstr>CLTC Case Manager Update (cont.)</vt:lpstr>
      <vt:lpstr>HCBS Waiver – Incontinence Referral Process</vt:lpstr>
      <vt:lpstr>CLTC Case Manager Update (cont.)</vt:lpstr>
      <vt:lpstr>CLTC Case Manager Update (cont.)</vt:lpstr>
      <vt:lpstr>MCO Single Point of Contact for Case Management</vt:lpstr>
      <vt:lpstr>Phoenix Updates Previously Shared Information</vt:lpstr>
      <vt:lpstr>New Interventions</vt:lpstr>
      <vt:lpstr>New Interventions (cont.)</vt:lpstr>
      <vt:lpstr>Phoenix Updates</vt:lpstr>
      <vt:lpstr>Phoenix Updates (cont.)</vt:lpstr>
      <vt:lpstr>Questions</vt:lpstr>
      <vt:lpstr>Questions (cont.)</vt:lpstr>
      <vt:lpstr>Questions (cont.)</vt:lpstr>
      <vt:lpstr>CLTC Case Manager Update Previously Shared Information</vt:lpstr>
      <vt:lpstr>CLTC Case Manager Update (cont.)</vt:lpstr>
      <vt:lpstr>CLTC Case Manager Update (cont.)</vt:lpstr>
      <vt:lpstr>MCO Sample Member ID Cards</vt:lpstr>
      <vt:lpstr>MCO Sample Member ID Cards (cont.)</vt:lpstr>
      <vt:lpstr>MCO Sample Member ID Cards (cont.)</vt:lpstr>
      <vt:lpstr>MCO Sample Member ID Cards (cont.)</vt:lpstr>
      <vt:lpstr>CLTC Case Manager Update (cont.)</vt:lpstr>
      <vt:lpstr>CLTC Case Manager Update (cont.)</vt:lpstr>
      <vt:lpstr>Waiver and Medical Services Chart</vt:lpstr>
      <vt:lpstr>Waiver and Medical Services Chart (cont.)</vt:lpstr>
      <vt:lpstr>CLTC Case Manager Update Existing Authorizations</vt:lpstr>
      <vt:lpstr>CLTC Case Manager Update Existing Authorizations In Process or With Changes</vt:lpstr>
      <vt:lpstr>CLTC Case Manager Update New Referrals for IS</vt:lpstr>
      <vt:lpstr>CLTC Case Manager Update (cont.)</vt:lpstr>
      <vt:lpstr>CLTC Case Manager Update (cont.)</vt:lpstr>
      <vt:lpstr>MCO Enrollment and Billing Processes Single Point of Contact for Contracting, Credentialing, Claim Submission</vt:lpstr>
      <vt:lpstr>PowerPoint Presentation</vt:lpstr>
    </vt:vector>
  </TitlesOfParts>
  <Company>SCDHHS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SCDHHS</dc:creator>
  <cp:lastModifiedBy>Margaret Alewine</cp:lastModifiedBy>
  <cp:revision>99</cp:revision>
  <cp:lastPrinted>2015-11-09T16:16:33Z</cp:lastPrinted>
  <dcterms:created xsi:type="dcterms:W3CDTF">2015-09-08T13:47:15Z</dcterms:created>
  <dcterms:modified xsi:type="dcterms:W3CDTF">2026-03-17T21:23:13Z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b28be5da-ae3f-43e9-a5f2-bf11eadd2683</vt:lpwstr>
  </property>
  <property fmtid="{D5CDD505-2E9C-101B-9397-08002B2CF9AE}" pid="3" name="ContentTypeId">
    <vt:lpwstr>0x0101004CD15820B49CE54D9B4FFD45D85E16C6</vt:lpwstr>
  </property>
  <property fmtid="{D5CDD505-2E9C-101B-9397-08002B2CF9AE}" pid="4" name="MediaServiceImageTags">
    <vt:lpwstr/>
  </property>
  <property fmtid="{D5CDD505-2E9C-101B-9397-08002B2CF9AE}" pid="5" name="MSIP_Label_2629b4de-825c-4283-9bb8-4c3c212b2252_Enabled">
    <vt:lpwstr>true</vt:lpwstr>
  </property>
  <property fmtid="{D5CDD505-2E9C-101B-9397-08002B2CF9AE}" pid="6" name="MSIP_Label_2629b4de-825c-4283-9bb8-4c3c212b2252_SetDate">
    <vt:lpwstr>2026-02-03T22:33:35Z</vt:lpwstr>
  </property>
  <property fmtid="{D5CDD505-2E9C-101B-9397-08002B2CF9AE}" pid="7" name="MSIP_Label_2629b4de-825c-4283-9bb8-4c3c212b2252_Method">
    <vt:lpwstr>Standard</vt:lpwstr>
  </property>
  <property fmtid="{D5CDD505-2E9C-101B-9397-08002B2CF9AE}" pid="8" name="MSIP_Label_2629b4de-825c-4283-9bb8-4c3c212b2252_Name">
    <vt:lpwstr>Confidential Data</vt:lpwstr>
  </property>
  <property fmtid="{D5CDD505-2E9C-101B-9397-08002B2CF9AE}" pid="9" name="MSIP_Label_2629b4de-825c-4283-9bb8-4c3c212b2252_SiteId">
    <vt:lpwstr>45843448-87c2-4911-a7e2-1079f0f4aac3</vt:lpwstr>
  </property>
  <property fmtid="{D5CDD505-2E9C-101B-9397-08002B2CF9AE}" pid="10" name="MSIP_Label_2629b4de-825c-4283-9bb8-4c3c212b2252_ActionId">
    <vt:lpwstr>a6425ea0-61ac-4dd0-af15-96eec798a1e2</vt:lpwstr>
  </property>
  <property fmtid="{D5CDD505-2E9C-101B-9397-08002B2CF9AE}" pid="11" name="MSIP_Label_2629b4de-825c-4283-9bb8-4c3c212b2252_ContentBits">
    <vt:lpwstr>0</vt:lpwstr>
  </property>
</Properties>
</file>