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1" r:id="rId4"/>
    <p:sldMasterId id="2147483723" r:id="rId5"/>
    <p:sldMasterId id="2147483740" r:id="rId6"/>
    <p:sldMasterId id="2147483687" r:id="rId7"/>
    <p:sldMasterId id="2147483759" r:id="rId8"/>
    <p:sldMasterId id="2147483768" r:id="rId9"/>
  </p:sldMasterIdLst>
  <p:notesMasterIdLst>
    <p:notesMasterId r:id="rId19"/>
  </p:notesMasterIdLst>
  <p:sldIdLst>
    <p:sldId id="1829" r:id="rId10"/>
    <p:sldId id="880" r:id="rId11"/>
    <p:sldId id="1820" r:id="rId12"/>
    <p:sldId id="1714" r:id="rId13"/>
    <p:sldId id="1827" r:id="rId14"/>
    <p:sldId id="1828" r:id="rId15"/>
    <p:sldId id="1821" r:id="rId16"/>
    <p:sldId id="276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2CB827-472B-8BD6-BF84-435C8000D60F}" name="Margaret Alewine" initials="MA" userId="S::margaret.alewine@scdhhs.gov::9dc436c3-30da-4ab0-8ca3-986190954137" providerId="AD"/>
  <p188:author id="{6F566430-E337-7C89-E029-1DA40570B3DD}" name="Colleen Mullis" initials="CM" userId="S::Colleen.Mullis@scdhhs.gov::e7db088e-9c55-4930-8fbf-9feb27fa5ea1" providerId="AD"/>
  <p188:author id="{A939D531-8EA6-FE93-A697-161C955897B3}" name="Colleen Mullis" initials="CM" userId="S::colleen.mullis@scdhhs.gov::e7db088e-9c55-4930-8fbf-9feb27fa5ea1" providerId="AD"/>
  <p188:author id="{5862DA49-8EF8-20FE-3534-19AA62BC0282}" name="Amanda Underhill" initials="AU" userId="S::amanda.underhill@scdhhs.gov::6769b009-6183-43d5-86f2-833c9e38e905" providerId="AD"/>
  <p188:author id="{8539444D-3C49-42AD-AD7E-BF36532F0606}" name="Amanda Underhill" initials="AU" userId="S::Amanda.Underhill@scdhhs.gov::6769b009-6183-43d5-86f2-833c9e38e905" providerId="AD"/>
  <p188:author id="{FC2B425C-A1AE-498D-62F2-3E0B67FA72E5}" name="Jeff Leieritz" initials="JL" userId="S::jeffrey.leieritz@scdhhs.gov::a276db7a-84f5-4474-8ca4-d0eda98ccbbe" providerId="AD"/>
  <p188:author id="{BC4E4F8A-7031-FA86-A00B-EFBA39A53B9F}" name="Jordan Desai" initials="JD" userId="S::jordan.desai@scdhhs.gov::28801d05-5caa-4cbf-9ef7-efa8a955ab7c" providerId="AD"/>
  <p188:author id="{288DE0C0-70A6-3873-7AB0-D91FA7D66920}" name="Lori Risk" initials="LR" userId="S::Lori.Risk@scdhhs.gov::f4e1e246-fccc-4d3b-aeb6-85bc1b81a623" providerId="AD"/>
  <p188:author id="{484CBCCE-7E82-339F-FF98-475339C55BA8}" name="Quincy Swygert" initials="QS" userId="S::jacob.swygert@scdhhs.gov::81020668-fde4-48b5-8f8e-e54037f820f7" providerId="AD"/>
  <p188:author id="{9A3BB6D6-06B4-F1D4-2862-4568C425D9F0}" name="Shadda Winterhalter" initials="SW" userId="S::Shadda.Winterhalter@scdhhs.gov::66c44b8e-258f-446d-97b3-77244c4a8c94" providerId="AD"/>
  <p188:author id="{30B578DC-135C-387B-E008-76C24CC80C07}" name="Lori Risk" initials="LR" userId="S::lori.risk@scdhhs.gov::f4e1e246-fccc-4d3b-aeb6-85bc1b81a623" providerId="AD"/>
  <p188:author id="{4008E1E3-17A7-30A1-C48C-53C667947833}" name="Shadda Winterhalter" initials="SW" userId="S::shadda.winterhalter@scdhhs.gov::66c44b8e-258f-446d-97b3-77244c4a8c94" providerId="AD"/>
  <p188:author id="{D72D9DE9-23FD-6C34-5212-A7D79E4BEE78}" name="Jeff Leieritz" initials="JL" userId="S::Jeffrey.Leieritz@scdhhs.gov::a276db7a-84f5-4474-8ca4-d0eda98ccbbe" providerId="AD"/>
  <p188:author id="{120976EF-9349-3C86-22A4-39846F7FF31E}" name="Nicole Mitchell Threatt" initials="NMT" userId="S::mitcheln@scdhhs.gov::972040a4-708e-479e-b883-2990483493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cole Mitchell Threatt" initials="NT" lastIdx="4" clrIdx="6">
    <p:extLst>
      <p:ext uri="{19B8F6BF-5375-455C-9EA6-DF929625EA0E}">
        <p15:presenceInfo xmlns:p15="http://schemas.microsoft.com/office/powerpoint/2012/main" userId="S::mitcheln@scdhhs.gov::972040a4-708e-479e-b883-2990483493cd" providerId="AD"/>
      </p:ext>
    </p:extLst>
  </p:cmAuthor>
  <p:cmAuthor id="1" name="Karla Buru" initials="KB" lastIdx="17" clrIdx="0">
    <p:extLst>
      <p:ext uri="{19B8F6BF-5375-455C-9EA6-DF929625EA0E}">
        <p15:presenceInfo xmlns:p15="http://schemas.microsoft.com/office/powerpoint/2012/main" userId="S::Karla.Buru@scdhhs.gov::567660a5-7037-4ec5-8317-3643511596d5" providerId="AD"/>
      </p:ext>
    </p:extLst>
  </p:cmAuthor>
  <p:cmAuthor id="8" name="Lori Risk" initials="LR" lastIdx="1" clrIdx="7">
    <p:extLst>
      <p:ext uri="{19B8F6BF-5375-455C-9EA6-DF929625EA0E}">
        <p15:presenceInfo xmlns:p15="http://schemas.microsoft.com/office/powerpoint/2012/main" userId="S::Lori.Risk@scdhhs.gov::f4e1e246-fccc-4d3b-aeb6-85bc1b81a623" providerId="AD"/>
      </p:ext>
    </p:extLst>
  </p:cmAuthor>
  <p:cmAuthor id="2" name="Jeff Leieritz" initials="JL" lastIdx="50" clrIdx="1">
    <p:extLst>
      <p:ext uri="{19B8F6BF-5375-455C-9EA6-DF929625EA0E}">
        <p15:presenceInfo xmlns:p15="http://schemas.microsoft.com/office/powerpoint/2012/main" userId="S::Jeffrey.Leieritz@scdhhs.gov::a276db7a-84f5-4474-8ca4-d0eda98ccbbe" providerId="AD"/>
      </p:ext>
    </p:extLst>
  </p:cmAuthor>
  <p:cmAuthor id="9" name="Jeremy Faulkenburg, DrPH" initials="JD" lastIdx="1" clrIdx="8">
    <p:extLst>
      <p:ext uri="{19B8F6BF-5375-455C-9EA6-DF929625EA0E}">
        <p15:presenceInfo xmlns:p15="http://schemas.microsoft.com/office/powerpoint/2012/main" userId="S::jeremy.faulkenburg@scdhhs.gov::0bcbfba6-5c01-413e-a104-7597ff1cbf0f" providerId="AD"/>
      </p:ext>
    </p:extLst>
  </p:cmAuthor>
  <p:cmAuthor id="3" name="Nicole Palmer" initials="NP" lastIdx="22" clrIdx="2">
    <p:extLst>
      <p:ext uri="{19B8F6BF-5375-455C-9EA6-DF929625EA0E}">
        <p15:presenceInfo xmlns:p15="http://schemas.microsoft.com/office/powerpoint/2012/main" userId="S::Nicole.Palmer@scdhhs.gov::d22e7b57-8ed2-4bf5-a686-932fb7fb9a13" providerId="AD"/>
      </p:ext>
    </p:extLst>
  </p:cmAuthor>
  <p:cmAuthor id="4" name="Mary Lohman-Vargas" initials="MLV" lastIdx="31" clrIdx="3">
    <p:extLst>
      <p:ext uri="{19B8F6BF-5375-455C-9EA6-DF929625EA0E}">
        <p15:presenceInfo xmlns:p15="http://schemas.microsoft.com/office/powerpoint/2012/main" userId="S::Mary.Lohman-Vargas@scdhhs.gov::60c1878c-7374-439e-825f-6a2fc1957b7b" providerId="AD"/>
      </p:ext>
    </p:extLst>
  </p:cmAuthor>
  <p:cmAuthor id="5" name="Amanda Underhill" initials="AU" lastIdx="4" clrIdx="4">
    <p:extLst>
      <p:ext uri="{19B8F6BF-5375-455C-9EA6-DF929625EA0E}">
        <p15:presenceInfo xmlns:p15="http://schemas.microsoft.com/office/powerpoint/2012/main" userId="S::Amanda.Underhill@scdhhs.gov::6769b009-6183-43d5-86f2-833c9e38e905" providerId="AD"/>
      </p:ext>
    </p:extLst>
  </p:cmAuthor>
  <p:cmAuthor id="6" name="Colleen Mullis" initials="CM" lastIdx="16" clrIdx="5">
    <p:extLst>
      <p:ext uri="{19B8F6BF-5375-455C-9EA6-DF929625EA0E}">
        <p15:presenceInfo xmlns:p15="http://schemas.microsoft.com/office/powerpoint/2012/main" userId="S::Colleen.Mullis@scdhhs.gov::e7db088e-9c55-4930-8fbf-9feb27fa5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12D"/>
    <a:srgbClr val="EF8A13"/>
    <a:srgbClr val="000000"/>
    <a:srgbClr val="004875"/>
    <a:srgbClr val="007630"/>
    <a:srgbClr val="E27500"/>
    <a:srgbClr val="799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72" y="90"/>
      </p:cViewPr>
      <p:guideLst>
        <p:guide orient="horz" pos="2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9C5DD-5BA6-4149-AC3E-6D50A9D77D1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30204-478F-4DFD-97BB-57A3583A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8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175" b="1" baseline="0"/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3009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3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83131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107043"/>
            <a:ext cx="3868737" cy="3684588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71628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50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413545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6408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Orange and Blue Bullets and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C1640D55-031C-4AD9-A16C-4EFA2F922910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60400" y="3299396"/>
            <a:ext cx="7854950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00" b="1">
                <a:solidFill>
                  <a:srgbClr val="004875"/>
                </a:solidFill>
              </a:rPr>
              <a:t>Section Title/Heading</a:t>
            </a:r>
          </a:p>
        </p:txBody>
      </p:sp>
    </p:spTree>
    <p:extLst>
      <p:ext uri="{BB962C8B-B14F-4D97-AF65-F5344CB8AC3E}">
        <p14:creationId xmlns:p14="http://schemas.microsoft.com/office/powerpoint/2010/main" val="1728531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9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1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2347209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197809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4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FontTx/>
              <a:buNone/>
              <a:defRPr sz="15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Title, Organization</a:t>
            </a:r>
          </a:p>
          <a:p>
            <a:pPr lvl="0"/>
            <a:r>
              <a:rPr lang="en-US"/>
              <a:t>Date of Presentation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8" y="756477"/>
            <a:ext cx="1967629" cy="4463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28650" y="4336059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  <a:noFill/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400" b="1" spc="-38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2417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cu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sc_5728-10 G2G Banner 728-90_01_0002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2611346" y="2608171"/>
            <a:ext cx="3921307" cy="172103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Enter Text</a:t>
            </a:r>
          </a:p>
        </p:txBody>
      </p:sp>
    </p:spTree>
    <p:extLst>
      <p:ext uri="{BB962C8B-B14F-4D97-AF65-F5344CB8AC3E}">
        <p14:creationId xmlns:p14="http://schemas.microsoft.com/office/powerpoint/2010/main" val="58089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sc_5728-10 G2G Banner 728-90_01_0008_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9586" y="68409"/>
            <a:ext cx="1795517" cy="290694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 spc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RUNNIG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16000" y="1847850"/>
            <a:ext cx="7085013" cy="3792538"/>
          </a:xfrm>
        </p:spPr>
        <p:txBody>
          <a:bodyPr/>
          <a:lstStyle>
            <a:lvl1pPr marL="0" indent="0">
              <a:buNone/>
              <a:defRPr b="1" i="0">
                <a:solidFill>
                  <a:srgbClr val="003862"/>
                </a:solidFill>
                <a:latin typeface="Calibri"/>
                <a:cs typeface="Calibri"/>
              </a:defRPr>
            </a:lvl1pPr>
            <a:lvl2pPr marL="914400" indent="-457200">
              <a:buClr>
                <a:srgbClr val="E37500"/>
              </a:buClr>
              <a:buSzPct val="125000"/>
              <a:buFont typeface="Lucida Grande"/>
              <a:buChar char="&gt;"/>
              <a:defRPr b="1" i="0">
                <a:solidFill>
                  <a:srgbClr val="6780A8"/>
                </a:solidFill>
                <a:latin typeface="Calibri"/>
                <a:cs typeface="Calibri"/>
              </a:defRPr>
            </a:lvl2pPr>
            <a:lvl3pPr marL="12573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Calibri"/>
                <a:cs typeface="Calibri"/>
              </a:defRPr>
            </a:lvl3pPr>
            <a:lvl4pPr marL="17145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Museo Sans Rounded 500"/>
                <a:cs typeface="Museo Sans Rounded 500"/>
              </a:defRPr>
            </a:lvl4pPr>
            <a:lvl5pPr marL="21717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Museo Sans Rounded 500"/>
                <a:cs typeface="Museo Sans Rounded 5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44149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7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900" b="1" baseline="0"/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2482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9FE0B-FB48-7849-B6FD-4F45521ED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2022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4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59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range and Blue Bullets and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8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9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175" b="1" baseline="0"/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00255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83131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107043"/>
            <a:ext cx="3868737" cy="3684588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48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106413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51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3689569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496" y="2027061"/>
            <a:ext cx="2108219" cy="28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9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29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1" spc="-50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/>
              <a:t>Title of 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9525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Title, Organization</a:t>
            </a:r>
          </a:p>
          <a:p>
            <a:pPr lvl="0"/>
            <a:r>
              <a:rPr lang="en-US"/>
              <a:t>Date of Presentation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0CA8C1-1ADC-43BB-8FCF-09CB18860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254" y="660400"/>
            <a:ext cx="2623506" cy="4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803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2370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1" spc="-50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/>
              <a:t>Title of 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9525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4" y="725863"/>
            <a:ext cx="2623506" cy="4463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Title, Organization</a:t>
            </a:r>
          </a:p>
          <a:p>
            <a:pPr lvl="0"/>
            <a:r>
              <a:rPr lang="en-US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70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9" r:id="rId2"/>
    <p:sldLayoutId id="2147483737" r:id="rId3"/>
    <p:sldLayoutId id="2147483715" r:id="rId4"/>
    <p:sldLayoutId id="2147483716" r:id="rId5"/>
    <p:sldLayoutId id="2147483717" r:id="rId6"/>
    <p:sldLayoutId id="2147483718" r:id="rId7"/>
    <p:sldLayoutId id="2147483736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DD7A-47EC-401D-B3A3-E89E6A2F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56352"/>
            <a:ext cx="2133475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58" r:id="rId7"/>
    <p:sldLayoutId id="2147483748" r:id="rId8"/>
    <p:sldLayoutId id="2147483770" r:id="rId9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487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500" kern="1200">
          <a:solidFill>
            <a:srgbClr val="004875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350" kern="1200">
          <a:solidFill>
            <a:srgbClr val="00487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350" kern="1200">
          <a:solidFill>
            <a:srgbClr val="00487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1" r:id="rId9"/>
    <p:sldLayoutId id="2147483747" r:id="rId10"/>
    <p:sldLayoutId id="2147483754" r:id="rId11"/>
    <p:sldLayoutId id="2147483755" r:id="rId12"/>
    <p:sldLayoutId id="2147483757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56354"/>
            <a:ext cx="1898418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487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500" kern="1200">
          <a:solidFill>
            <a:srgbClr val="004875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350" kern="1200">
          <a:solidFill>
            <a:srgbClr val="00487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350" kern="1200">
          <a:solidFill>
            <a:srgbClr val="00487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DD7A-47EC-401D-B3A3-E89E6A2F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dhhs.gov/annualreview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dhhs.gov/site-page/where-go-help" TargetMode="External"/><Relationship Id="rId2" Type="http://schemas.openxmlformats.org/officeDocument/2006/relationships/hyperlink" Target="https://apply.scdhhs.gov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dhhs.gov/site-page/where-go-help" TargetMode="External"/><Relationship Id="rId2" Type="http://schemas.openxmlformats.org/officeDocument/2006/relationships/hyperlink" Target="https://apply.scdhhs.gov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AnnualReviews@scdhhs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40358" y="1424607"/>
            <a:ext cx="7543800" cy="2674620"/>
          </a:xfrm>
        </p:spPr>
        <p:txBody>
          <a:bodyPr/>
          <a:lstStyle/>
          <a:p>
            <a:r>
              <a:rPr lang="en-US"/>
              <a:t>Annual Reviews and Standard Review Processes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South Carolina Department of Health and Human Services</a:t>
            </a:r>
            <a:endParaRPr lang="en-US" dirty="0">
              <a:cs typeface="Calibri"/>
            </a:endParaRPr>
          </a:p>
          <a:p>
            <a:r>
              <a:rPr lang="en-US"/>
              <a:t>February </a:t>
            </a:r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5626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4565-66BA-8A11-D753-2E4ECF2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/>
            </a:br>
            <a:r>
              <a:rPr lang="en-US" sz="3600" b="1"/>
              <a:t>Agency Goals </a:t>
            </a:r>
            <a:br>
              <a:rPr lang="en-US" sz="3600" b="1"/>
            </a:br>
            <a:r>
              <a:rPr lang="en-US" sz="36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A565-D465-C0BB-46F1-ABBA8FE6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Promote continuity of coverage for eligible individuals </a:t>
            </a:r>
          </a:p>
          <a:p>
            <a:r>
              <a:rPr lang="en-US" sz="2400"/>
              <a:t>Minimize administrative burdens on members </a:t>
            </a:r>
          </a:p>
          <a:p>
            <a:r>
              <a:rPr lang="en-US" sz="2400"/>
              <a:t>Limit delays in redetermination processing</a:t>
            </a:r>
          </a:p>
          <a:p>
            <a:r>
              <a:rPr lang="en-US" sz="2400"/>
              <a:t>Distribute redeterminations to have a balanced workload for the  unwinding period, as well as subsequent years</a:t>
            </a:r>
          </a:p>
          <a:p>
            <a:r>
              <a:rPr lang="en-US" sz="2400"/>
              <a:t>Ensure people who are eligible for Medicaid remain covered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A0180-5199-0732-95C8-FDDDA901E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C1640D55-031C-4AD9-A16C-4EFA2F922910}" type="slidenum">
              <a:rPr lang="en-US">
                <a:latin typeface="Calibri" panose="020F0502020204030204"/>
              </a:rPr>
              <a:pPr defTabSz="685800"/>
              <a:t>2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424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>
                <a:latin typeface="Calibri (Body)"/>
                <a:ea typeface="Times New Roman" panose="02020603050405020304" pitchFamily="18" charset="0"/>
              </a:rPr>
              <a:t>Dec. 29, 2022</a:t>
            </a:r>
          </a:p>
          <a:p>
            <a:pPr lvl="1">
              <a:spcBef>
                <a:spcPts val="0"/>
              </a:spcBef>
              <a:buClr>
                <a:srgbClr val="EF8A13"/>
              </a:buClr>
            </a:pPr>
            <a:r>
              <a:rPr lang="en-US" sz="2000">
                <a:effectLst/>
                <a:latin typeface="Calibri (Body)"/>
                <a:ea typeface="Times New Roman" panose="02020603050405020304" pitchFamily="18" charset="0"/>
              </a:rPr>
              <a:t>Consolidated Appropriations Act (CAA) signed</a:t>
            </a:r>
            <a:r>
              <a:rPr lang="en-US" sz="2000">
                <a:latin typeface="Calibri (Body)"/>
                <a:ea typeface="Times New Roman" panose="02020603050405020304" pitchFamily="18" charset="0"/>
              </a:rPr>
              <a:t> 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 (Body)"/>
                <a:ea typeface="Times New Roman" panose="02020603050405020304" pitchFamily="18" charset="0"/>
              </a:rPr>
              <a:t>Decoupled continuous enrollment requirement from PHE end date</a:t>
            </a:r>
          </a:p>
          <a:p>
            <a:pPr>
              <a:spcBef>
                <a:spcPts val="0"/>
              </a:spcBef>
            </a:pPr>
            <a:r>
              <a:rPr lang="en-US" sz="2800">
                <a:latin typeface="Calibri (Body)"/>
                <a:ea typeface="Calibri"/>
              </a:rPr>
              <a:t>Feb. 15, 2023</a:t>
            </a:r>
          </a:p>
          <a:p>
            <a:pPr lvl="1">
              <a:spcBef>
                <a:spcPts val="0"/>
              </a:spcBef>
              <a:buClr>
                <a:srgbClr val="EF8A13"/>
              </a:buClr>
            </a:pPr>
            <a:r>
              <a:rPr lang="en-US" sz="2000">
                <a:latin typeface="Calibri (Body)"/>
                <a:ea typeface="Calibri"/>
              </a:rPr>
              <a:t>Review redistribution plan; Systems readiness artifacts (testing and configuration plans and results) due to Centers for Medicare and Medicaid Services (CMS)</a:t>
            </a:r>
          </a:p>
          <a:p>
            <a:pPr>
              <a:spcBef>
                <a:spcPts val="0"/>
              </a:spcBef>
            </a:pPr>
            <a:r>
              <a:rPr lang="en-US" sz="2800">
                <a:latin typeface="Calibri (Body)"/>
                <a:ea typeface="Calibri"/>
              </a:rPr>
              <a:t>March 31, 2023</a:t>
            </a:r>
          </a:p>
          <a:p>
            <a:pPr lvl="1">
              <a:spcBef>
                <a:spcPts val="0"/>
              </a:spcBef>
            </a:pPr>
            <a:r>
              <a:rPr lang="en-US" sz="2000">
                <a:latin typeface="Calibri (Body)"/>
                <a:ea typeface="Calibri"/>
              </a:rPr>
              <a:t>Continuous enrollment requirement expires</a:t>
            </a:r>
          </a:p>
          <a:p>
            <a:pPr>
              <a:spcBef>
                <a:spcPts val="0"/>
              </a:spcBef>
            </a:pPr>
            <a:r>
              <a:rPr lang="en-US" sz="2800">
                <a:latin typeface="Calibri (Body)"/>
                <a:ea typeface="Calibri"/>
              </a:rPr>
              <a:t>April 1, 2023</a:t>
            </a:r>
          </a:p>
          <a:p>
            <a:pPr lvl="1">
              <a:spcBef>
                <a:spcPts val="0"/>
              </a:spcBef>
            </a:pPr>
            <a:r>
              <a:rPr lang="en-US" sz="2000">
                <a:latin typeface="Calibri (Body)"/>
                <a:ea typeface="Calibri"/>
              </a:rPr>
              <a:t>Standard annual eligibility reviews resume</a:t>
            </a:r>
            <a:endParaRPr lang="en-US" sz="2000">
              <a:latin typeface="Calibri (Body)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800">
                <a:ea typeface="+mn-lt"/>
                <a:cs typeface="+mn-lt"/>
              </a:rPr>
              <a:t>April 8, 2023</a:t>
            </a:r>
          </a:p>
          <a:p>
            <a:pPr lvl="1">
              <a:spcBef>
                <a:spcPts val="0"/>
              </a:spcBef>
              <a:buClr>
                <a:srgbClr val="EF8A13"/>
              </a:buClr>
            </a:pPr>
            <a:r>
              <a:rPr lang="en-US" sz="2000">
                <a:ea typeface="+mn-lt"/>
                <a:cs typeface="+mn-lt"/>
              </a:rPr>
              <a:t>Baseline reporting due to CMS</a:t>
            </a:r>
          </a:p>
          <a:p>
            <a:pPr>
              <a:spcBef>
                <a:spcPts val="0"/>
              </a:spcBef>
            </a:pPr>
            <a:r>
              <a:rPr lang="en-US" sz="2800">
                <a:latin typeface="Calibri (Body)"/>
                <a:ea typeface="Calibri"/>
              </a:rPr>
              <a:t>May 11, 2023</a:t>
            </a:r>
          </a:p>
          <a:p>
            <a:pPr lvl="1">
              <a:spcBef>
                <a:spcPts val="0"/>
              </a:spcBef>
              <a:buClr>
                <a:srgbClr val="EF8A13"/>
              </a:buClr>
            </a:pPr>
            <a:r>
              <a:rPr lang="en-US" sz="2000">
                <a:latin typeface="Calibri (Body)"/>
                <a:ea typeface="Calibri"/>
              </a:rPr>
              <a:t>Federal public health emergency (PHE) end date  </a:t>
            </a:r>
          </a:p>
          <a:p>
            <a:pPr marL="257175" indent="-257175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/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alibri (Body)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>
              <a:effectLst/>
              <a:latin typeface="Calibri (Body)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 Key Dates and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C1640D55-031C-4AD9-A16C-4EFA2F922910}" type="slidenum">
              <a:rPr lang="en-US">
                <a:latin typeface="Calibri" panose="020F0502020204030204"/>
              </a:rPr>
              <a:pPr defTabSz="685800"/>
              <a:t>3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027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757CD-AF2E-4291-9F0F-08856C7A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02" y="1136072"/>
            <a:ext cx="7964424" cy="481888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7200" b="1" dirty="0"/>
              <a:t>February: </a:t>
            </a:r>
            <a:r>
              <a:rPr lang="en-US" sz="7200" dirty="0"/>
              <a:t>the agency will send pre-review notices for members who are scheduled for redetermination in April. Each month during the unwinding period, notices will be sent approximately 30 days before a member is scheduled for redetermination.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1" dirty="0"/>
              <a:t>April 1: </a:t>
            </a:r>
            <a:r>
              <a:rPr lang="en-US" sz="7200" dirty="0"/>
              <a:t>First reviews initiated</a:t>
            </a:r>
            <a:endParaRPr lang="en-US" sz="7200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1" dirty="0">
                <a:latin typeface="Calibri"/>
                <a:ea typeface="Calibri"/>
                <a:cs typeface="Calibri"/>
              </a:rPr>
              <a:t>First week of April: </a:t>
            </a:r>
            <a:r>
              <a:rPr lang="en-US" sz="7200" dirty="0">
                <a:latin typeface="Calibri"/>
                <a:ea typeface="Calibri"/>
                <a:cs typeface="Calibri"/>
              </a:rPr>
              <a:t>First Continuation of Benefits notices and annual review forms mailed, Text messaging begins</a:t>
            </a:r>
            <a:endParaRPr lang="en-US" sz="72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7200" b="1" dirty="0"/>
              <a:t>June 1: </a:t>
            </a:r>
            <a:r>
              <a:rPr lang="en-US" sz="7200" dirty="0"/>
              <a:t>First closures for failure to return review forms</a:t>
            </a:r>
            <a:endParaRPr lang="en-US" sz="8000" b="1" dirty="0"/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7200" b="1" dirty="0"/>
              <a:t>Each month:</a:t>
            </a:r>
            <a:endParaRPr lang="en-US" sz="7200" b="1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sz="6900" dirty="0"/>
              <a:t>Monthly, electronic data will be used as much as possible to confirm continued eligibility.</a:t>
            </a:r>
            <a:endParaRPr lang="en-US" sz="6900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sz="6900" dirty="0"/>
              <a:t>Review forms will be sent approximately 60 days ahead of the redetermination date to members for whom eligibility cannot be confirmed with electronic data.</a:t>
            </a:r>
            <a:endParaRPr lang="en-US" sz="6900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en-US" sz="6900" dirty="0"/>
              <a:t>Members who do not return completed review forms within 30 days will receive a notice to let them know their Medicaid coverage will end if they do not return the form by the due date</a:t>
            </a:r>
            <a:endParaRPr lang="en-US" sz="6900" dirty="0">
              <a:cs typeface="Calibri"/>
            </a:endParaRP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375" b="1" dirty="0"/>
          </a:p>
          <a:p>
            <a:pPr marL="0" indent="0">
              <a:buNone/>
            </a:pPr>
            <a:endParaRPr lang="en-US" sz="3375" dirty="0"/>
          </a:p>
          <a:p>
            <a:endParaRPr lang="en-US" sz="3375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B3095-1D64-445E-B144-7A7D0950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6884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 sz="4000"/>
              <a:t>Review Process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31D66-3BA9-4BD1-807A-A52D7EA86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C1640D55-031C-4AD9-A16C-4EFA2F922910}" type="slidenum">
              <a:rPr lang="en-US">
                <a:latin typeface="Calibri" panose="020F0502020204030204"/>
              </a:rPr>
              <a:pPr defTabSz="342900">
                <a:defRPr/>
              </a:pPr>
              <a:t>4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375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757CD-AF2E-4291-9F0F-08856C7A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1127195"/>
            <a:ext cx="7964424" cy="48188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1200"/>
              <a:t>Distributed across a 12-month period</a:t>
            </a: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1200"/>
              <a:t>States have 12 months to initiate redeterminations and 14 months to complete the work</a:t>
            </a: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1200"/>
              <a:t>Distribution will begin with groups likely no longer eligible or no longer eligible in current category</a:t>
            </a: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1200"/>
              <a:t>Ex </a:t>
            </a:r>
            <a:r>
              <a:rPr lang="en-US" sz="11200" err="1"/>
              <a:t>parte</a:t>
            </a:r>
            <a:r>
              <a:rPr lang="en-US" sz="11200"/>
              <a:t> renewals likely limited in first few months, with most members requiring a review form be sent</a:t>
            </a:r>
          </a:p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1200"/>
              <a:t>Remainder will be distributed across the 12 months </a:t>
            </a:r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endParaRPr lang="en-US" sz="4800" b="1"/>
          </a:p>
          <a:p>
            <a:pPr marL="0" indent="0">
              <a:buNone/>
            </a:pPr>
            <a:r>
              <a:rPr lang="en-US" sz="4800" b="1"/>
              <a:t> </a:t>
            </a:r>
            <a:endParaRPr lang="en-US" sz="4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375" b="1"/>
          </a:p>
          <a:p>
            <a:pPr marL="0" indent="0">
              <a:buNone/>
            </a:pPr>
            <a:r>
              <a:rPr lang="en-US" sz="3375" b="1"/>
              <a:t> </a:t>
            </a:r>
            <a:endParaRPr lang="en-US" sz="3375"/>
          </a:p>
          <a:p>
            <a:endParaRPr lang="en-US" sz="3375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B3095-1D64-445E-B144-7A7D0950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6884"/>
          </a:xfrm>
        </p:spPr>
        <p:txBody>
          <a:bodyPr>
            <a:normAutofit/>
          </a:bodyPr>
          <a:lstStyle/>
          <a:p>
            <a:r>
              <a:rPr lang="en-US" sz="3600"/>
              <a:t>Review Distribution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31D66-3BA9-4BD1-807A-A52D7EA86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>
              <a:defRPr/>
            </a:pPr>
            <a:fld id="{C1640D55-031C-4AD9-A16C-4EFA2F922910}" type="slidenum">
              <a:rPr lang="en-US">
                <a:latin typeface="Calibri" panose="020F0502020204030204"/>
              </a:rPr>
              <a:pPr defTabSz="342900">
                <a:defRPr/>
              </a:pPr>
              <a:t>5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19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E3DF-4228-7620-A1B1-432E8CE7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BFEC-B473-E2CB-3D71-8FFB20CF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223197"/>
            <a:ext cx="3989773" cy="4840251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Communications Resources and Materials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www.scdhhs.gov/annualreviews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Healthy Connections Medicaid member newsletter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Press releases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Member fact sheet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Provider fact sheet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Community events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Web articles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Partner FAQs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80345-E255-47E2-BF66-2AFC3ED8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840250"/>
          </a:xfrm>
        </p:spPr>
        <p:txBody>
          <a:bodyPr>
            <a:normAutofit lnSpcReduction="10000"/>
          </a:bodyPr>
          <a:lstStyle/>
          <a:p>
            <a:r>
              <a:rPr lang="en-US" sz="28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Communications Channels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Direct outreach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Mail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Email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Text messages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Earned media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Social media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Community-based organizations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Managed care organizations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Providers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Clr>
                <a:srgbClr val="EF8A13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solidFill>
                  <a:srgbClr val="004875"/>
                </a:solidFill>
                <a:effectLst/>
                <a:latin typeface="Calibri" panose="020F0502020204030204" pitchFamily="34" charset="0"/>
              </a:rPr>
              <a:t>Other state agencies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4406E-A3BC-4D2A-331C-149846B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DE125-5906-4DF6-B56F-36F8DCC6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1018613"/>
            <a:ext cx="7966710" cy="4820774"/>
          </a:xfrm>
        </p:spPr>
        <p:txBody>
          <a:bodyPr>
            <a:normAutofit/>
          </a:bodyPr>
          <a:lstStyle/>
          <a:p>
            <a:r>
              <a:rPr lang="en-US"/>
              <a:t>Presentations- agency, interagency, providers, community partners</a:t>
            </a:r>
          </a:p>
          <a:p>
            <a:pPr lvl="1">
              <a:buClr>
                <a:srgbClr val="EF8A13"/>
              </a:buClr>
            </a:pPr>
            <a:r>
              <a:rPr lang="en-US">
                <a:cs typeface="Calibri"/>
              </a:rPr>
              <a:t>Email: AnnualReviews@scdhhs.gov</a:t>
            </a:r>
            <a:endParaRPr lang="en-US"/>
          </a:p>
          <a:p>
            <a:r>
              <a:rPr lang="en-US"/>
              <a:t>Healthy Connections Medicaid members who have moved in the last few years should make sure their address and contact information are up to date so that we can reach them  </a:t>
            </a:r>
          </a:p>
          <a:p>
            <a:r>
              <a:rPr lang="en-US"/>
              <a:t>Change of address and contact information:</a:t>
            </a:r>
          </a:p>
          <a:p>
            <a:pPr lvl="1">
              <a:buClr>
                <a:srgbClr val="EF8A13"/>
              </a:buClr>
            </a:pPr>
            <a:r>
              <a:rPr lang="en-US"/>
              <a:t>Online: </a:t>
            </a:r>
            <a:r>
              <a:rPr lang="en-US">
                <a:hlinkClick r:id="rId2"/>
              </a:rPr>
              <a:t>https://apply.scdhhs.gov</a:t>
            </a:r>
            <a:endParaRPr lang="en-US"/>
          </a:p>
          <a:p>
            <a:pPr lvl="1">
              <a:buClr>
                <a:srgbClr val="EF8A13"/>
              </a:buClr>
            </a:pPr>
            <a:r>
              <a:rPr lang="en-US"/>
              <a:t>By phone: Call (888) 549-0820 Monday through </a:t>
            </a:r>
          </a:p>
          <a:p>
            <a:pPr marL="342900" lvl="1" indent="0">
              <a:buNone/>
            </a:pPr>
            <a:r>
              <a:rPr lang="en-US"/>
              <a:t>   Friday from 8 a.m. to 6 p.m.</a:t>
            </a:r>
          </a:p>
          <a:p>
            <a:pPr lvl="1">
              <a:buClr>
                <a:srgbClr val="EF8A13"/>
              </a:buClr>
            </a:pPr>
            <a:r>
              <a:rPr lang="en-US"/>
              <a:t>Visit your </a:t>
            </a:r>
            <a:r>
              <a:rPr lang="en-US">
                <a:hlinkClick r:id="rId3"/>
              </a:rPr>
              <a:t>local eligibility office</a:t>
            </a:r>
            <a:endParaRPr lang="en-US"/>
          </a:p>
          <a:p>
            <a:r>
              <a:rPr lang="en-US"/>
              <a:t>Earned media</a:t>
            </a:r>
          </a:p>
          <a:p>
            <a:r>
              <a:rPr lang="en-US"/>
              <a:t>Annual review pre-mailings</a:t>
            </a:r>
          </a:p>
          <a:p>
            <a:r>
              <a:rPr lang="en-US"/>
              <a:t>Text messages</a:t>
            </a:r>
          </a:p>
          <a:p>
            <a:r>
              <a:rPr lang="en-US"/>
              <a:t>MCO and community partner outreach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E5E36-F161-495A-9CAF-3FD3991B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ea typeface="+mn-lt"/>
                <a:cs typeface="+mn-lt"/>
              </a:rPr>
              <a:t>Outreach  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4141D-F4CB-41E0-BDA8-768B43ED2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C1640D55-031C-4AD9-A16C-4EFA2F922910}" type="slidenum">
              <a:rPr lang="en-US">
                <a:latin typeface="Calibri" panose="020F0502020204030204"/>
              </a:rPr>
              <a:pPr defTabSz="685800"/>
              <a:t>7</a:t>
            </a:fld>
            <a:endParaRPr lang="en-US"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5B6BB-3E37-70FC-08B0-77F7E4B8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25" y="2747624"/>
            <a:ext cx="1993769" cy="2580171"/>
          </a:xfrm>
          <a:prstGeom prst="rect">
            <a:avLst/>
          </a:prstGeom>
          <a:ln w="12700">
            <a:solidFill>
              <a:srgbClr val="004875"/>
            </a:solidFill>
          </a:ln>
        </p:spPr>
      </p:pic>
    </p:spTree>
    <p:extLst>
      <p:ext uri="{BB962C8B-B14F-4D97-AF65-F5344CB8AC3E}">
        <p14:creationId xmlns:p14="http://schemas.microsoft.com/office/powerpoint/2010/main" val="29354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055A8-ECE0-4845-8195-4A5C1122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88" y="1019556"/>
            <a:ext cx="7964424" cy="4818888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800" b="1"/>
              <a:t>Members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US" sz="2000"/>
              <a:t>Change your address online at </a:t>
            </a:r>
            <a:r>
              <a:rPr lang="en-US" sz="2000">
                <a:hlinkClick r:id="rId2"/>
              </a:rPr>
              <a:t>https://apply.scdhhs.gov</a:t>
            </a:r>
            <a:endParaRPr lang="en-US" sz="2000"/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US" sz="2000"/>
              <a:t>Change your address or ask questions by calling the South Carolina Healthy Connections Medicaid Member Contact Center at (888) 549-0820 from 8 a.m. to 6 p.m. Monday through Friday</a:t>
            </a:r>
            <a:endParaRPr lang="en-US" sz="200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US" sz="2000"/>
              <a:t>Visit your </a:t>
            </a:r>
            <a:r>
              <a:rPr lang="en-US" sz="2000">
                <a:hlinkClick r:id="rId3"/>
              </a:rPr>
              <a:t>local eligibility office </a:t>
            </a:r>
            <a:r>
              <a:rPr lang="en-US" sz="2000"/>
              <a:t>for assistance </a:t>
            </a:r>
            <a:endParaRPr lang="en-US" sz="2000"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800" b="1"/>
              <a:t>Providers</a:t>
            </a:r>
            <a:endParaRPr lang="en-US" sz="2800" b="1"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US" sz="2000"/>
              <a:t>Contact the South Carolina Healthy Connections Medicaid Provider Service Center at (888) 289-0709 from 7:30 a.m. to 5 p.m. Monday through Thursday and 8:30 a.m. to 5 p.m. Friday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US" sz="2000">
                <a:cs typeface="Calibri"/>
              </a:rPr>
              <a:t>Email </a:t>
            </a:r>
            <a:r>
              <a:rPr lang="en-US" sz="2000">
                <a:cs typeface="Calibri"/>
                <a:hlinkClick r:id="rId4"/>
              </a:rPr>
              <a:t>AnnualReviews@scdhhs.gov</a:t>
            </a:r>
            <a:endParaRPr lang="en-US" sz="2000"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5FBB1-4326-4449-AAF4-7137788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Questions/Reporting a Change of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13739-75C9-4ACE-99D3-B02FBCED0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D52C161-BFFA-D1A4-603A-2E6B75D7B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40D55-031C-4AD9-A16C-4EFA2F922910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48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87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512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rgbClr val="FFFFFF"/>
      </a:lt1>
      <a:dk2>
        <a:srgbClr val="004875"/>
      </a:dk2>
      <a:lt2>
        <a:srgbClr val="FFFFFF"/>
      </a:lt2>
      <a:accent1>
        <a:srgbClr val="004875"/>
      </a:accent1>
      <a:accent2>
        <a:srgbClr val="E27500"/>
      </a:accent2>
      <a:accent3>
        <a:srgbClr val="7993B7"/>
      </a:accent3>
      <a:accent4>
        <a:srgbClr val="007630"/>
      </a:accent4>
      <a:accent5>
        <a:srgbClr val="FFFFFF"/>
      </a:accent5>
      <a:accent6>
        <a:srgbClr val="FFFFFF"/>
      </a:accent6>
      <a:hlink>
        <a:srgbClr val="004875"/>
      </a:hlink>
      <a:folHlink>
        <a:srgbClr val="7993B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Custom 2">
      <a:dk1>
        <a:sysClr val="windowText" lastClr="000000"/>
      </a:dk1>
      <a:lt1>
        <a:srgbClr val="FFFFFF"/>
      </a:lt1>
      <a:dk2>
        <a:srgbClr val="004875"/>
      </a:dk2>
      <a:lt2>
        <a:srgbClr val="FFFFFF"/>
      </a:lt2>
      <a:accent1>
        <a:srgbClr val="004875"/>
      </a:accent1>
      <a:accent2>
        <a:srgbClr val="E27500"/>
      </a:accent2>
      <a:accent3>
        <a:srgbClr val="7993B7"/>
      </a:accent3>
      <a:accent4>
        <a:srgbClr val="007630"/>
      </a:accent4>
      <a:accent5>
        <a:srgbClr val="FFFFFF"/>
      </a:accent5>
      <a:accent6>
        <a:srgbClr val="FFFFFF"/>
      </a:accent6>
      <a:hlink>
        <a:srgbClr val="004875"/>
      </a:hlink>
      <a:folHlink>
        <a:srgbClr val="7993B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850FA8D334A43B5568BCA1DCBD755" ma:contentTypeVersion="10" ma:contentTypeDescription="Create a new document." ma:contentTypeScope="" ma:versionID="3ab0f6b960659862e051051ddeda460b">
  <xsd:schema xmlns:xsd="http://www.w3.org/2001/XMLSchema" xmlns:xs="http://www.w3.org/2001/XMLSchema" xmlns:p="http://schemas.microsoft.com/office/2006/metadata/properties" xmlns:ns2="288ef026-ef11-4f20-b21c-21e46cdad767" xmlns:ns3="32ddcf53-8323-4a99-8768-8b5b913d3200" targetNamespace="http://schemas.microsoft.com/office/2006/metadata/properties" ma:root="true" ma:fieldsID="bb0d302c79d800d22f338d334ebf7bb2" ns2:_="" ns3:_="">
    <xsd:import namespace="288ef026-ef11-4f20-b21c-21e46cdad767"/>
    <xsd:import namespace="32ddcf53-8323-4a99-8768-8b5b913d3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026-ef11-4f20-b21c-21e46cdad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b8bc23c-73ae-48f5-81c7-e74dd28c8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dcf53-8323-4a99-8768-8b5b913d32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29c5a46-7adc-4c88-a150-01d444911350}" ma:internalName="TaxCatchAll" ma:showField="CatchAllData" ma:web="32ddcf53-8323-4a99-8768-8b5b913d3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ddcf53-8323-4a99-8768-8b5b913d3200">
      <UserInfo>
        <DisplayName>Jeff Leieritz</DisplayName>
        <AccountId>15</AccountId>
        <AccountType/>
      </UserInfo>
      <UserInfo>
        <DisplayName>SharingLinks.629a27fa-7b20-45f3-b198-5f6c984dc5e5.Flexible.027174f3-0412-48f5-9e2c-e9f966caf11b</DisplayName>
        <AccountId>26</AccountId>
        <AccountType/>
      </UserInfo>
      <UserInfo>
        <DisplayName>SharingLinks.d892b663-58cb-42b1-b2a8-c9d07198f154.Flexible.07204813-7e2b-4151-a7bc-ea13ef4f4475</DisplayName>
        <AccountId>30</AccountId>
        <AccountType/>
      </UserInfo>
      <UserInfo>
        <DisplayName>SharingLinks.f4dbc1ed-d7a9-46e0-9bd7-2c1ca5d8aa4d.Flexible.536c3f67-7d85-42f9-9f4d-91b159c3e405</DisplayName>
        <AccountId>31</AccountId>
        <AccountType/>
      </UserInfo>
      <UserInfo>
        <DisplayName>Gareld Ries</DisplayName>
        <AccountId>32</AccountId>
        <AccountType/>
      </UserInfo>
      <UserInfo>
        <DisplayName>SharingLinks.d2da91b6-f7fe-4021-9d3f-849b0675d5da.Flexible.32953176-374e-4653-91c0-58df40270770</DisplayName>
        <AccountId>33</AccountId>
        <AccountType/>
      </UserInfo>
      <UserInfo>
        <DisplayName>SharingLinks.2be434bc-575f-4452-b6c7-729fd8712555.Flexible.78c50318-aa22-4242-95e3-74d6c204984c</DisplayName>
        <AccountId>18</AccountId>
        <AccountType/>
      </UserInfo>
      <UserInfo>
        <DisplayName>Jordan Hix</DisplayName>
        <AccountId>17</AccountId>
        <AccountType/>
      </UserInfo>
      <UserInfo>
        <DisplayName>Nicole Mitchell Threatt</DisplayName>
        <AccountId>12</AccountId>
        <AccountType/>
      </UserInfo>
    </SharedWithUsers>
    <TaxCatchAll xmlns="32ddcf53-8323-4a99-8768-8b5b913d3200" xsi:nil="true"/>
    <lcf76f155ced4ddcb4097134ff3c332f xmlns="288ef026-ef11-4f20-b21c-21e46cdad7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9E88F0-9AB4-4AA1-9A42-80DFCAC370B2}">
  <ds:schemaRefs>
    <ds:schemaRef ds:uri="288ef026-ef11-4f20-b21c-21e46cdad767"/>
    <ds:schemaRef ds:uri="32ddcf53-8323-4a99-8768-8b5b913d32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F0C42A-B1D7-425C-AC36-4D80B5347A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781EE-FCB7-4E87-A228-460A74E183A5}">
  <ds:schemaRefs>
    <ds:schemaRef ds:uri="http://schemas.microsoft.com/office/2006/metadata/properties"/>
    <ds:schemaRef ds:uri="32ddcf53-8323-4a99-8768-8b5b913d320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88ef026-ef11-4f20-b21c-21e46cdad76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683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(Body)</vt:lpstr>
      <vt:lpstr>Calibri Light</vt:lpstr>
      <vt:lpstr>Lucida Grande</vt:lpstr>
      <vt:lpstr>Museo Sans Rounded 500</vt:lpstr>
      <vt:lpstr>Symbol</vt:lpstr>
      <vt:lpstr>Wingdings</vt:lpstr>
      <vt:lpstr>Custom Design</vt:lpstr>
      <vt:lpstr>1_Custom Design</vt:lpstr>
      <vt:lpstr>2_Custom Design</vt:lpstr>
      <vt:lpstr>Custom Design</vt:lpstr>
      <vt:lpstr>3_Custom Design</vt:lpstr>
      <vt:lpstr>4_Custom Design</vt:lpstr>
      <vt:lpstr>Annual Reviews and Standard Review Processes</vt:lpstr>
      <vt:lpstr> Agency Goals   </vt:lpstr>
      <vt:lpstr> Key Dates and Activities</vt:lpstr>
      <vt:lpstr>  Review Process  </vt:lpstr>
      <vt:lpstr>Review Distribution</vt:lpstr>
      <vt:lpstr>Communications Plan</vt:lpstr>
      <vt:lpstr>Outreach  </vt:lpstr>
      <vt:lpstr>Questions/Reporting a Change of Address</vt:lpstr>
      <vt:lpstr>PowerPoint Presentation</vt:lpstr>
    </vt:vector>
  </TitlesOfParts>
  <Company>SCDHHS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SCDHHS</dc:creator>
  <cp:lastModifiedBy>Jeff Leieritz</cp:lastModifiedBy>
  <cp:revision>4</cp:revision>
  <cp:lastPrinted>2023-02-08T15:24:17Z</cp:lastPrinted>
  <dcterms:created xsi:type="dcterms:W3CDTF">2015-09-08T13:47:15Z</dcterms:created>
  <dcterms:modified xsi:type="dcterms:W3CDTF">2023-02-16T21:04:50Z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b28be5da-ae3f-43e9-a5f2-bf11eadd2683</vt:lpwstr>
  </property>
  <property fmtid="{D5CDD505-2E9C-101B-9397-08002B2CF9AE}" pid="3" name="ContentTypeId">
    <vt:lpwstr>0x010100E5E850FA8D334A43B5568BCA1DCBD755</vt:lpwstr>
  </property>
  <property fmtid="{D5CDD505-2E9C-101B-9397-08002B2CF9AE}" pid="4" name="MediaServiceImageTags">
    <vt:lpwstr/>
  </property>
</Properties>
</file>