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1" r:id="rId5"/>
    <p:sldMasterId id="2147483723" r:id="rId6"/>
  </p:sldMasterIdLst>
  <p:notesMasterIdLst>
    <p:notesMasterId r:id="rId48"/>
  </p:notesMasterIdLst>
  <p:handoutMasterIdLst>
    <p:handoutMasterId r:id="rId49"/>
  </p:handoutMasterIdLst>
  <p:sldIdLst>
    <p:sldId id="265" r:id="rId7"/>
    <p:sldId id="343" r:id="rId8"/>
    <p:sldId id="412" r:id="rId9"/>
    <p:sldId id="413" r:id="rId10"/>
    <p:sldId id="387" r:id="rId11"/>
    <p:sldId id="388" r:id="rId12"/>
    <p:sldId id="446" r:id="rId13"/>
    <p:sldId id="460" r:id="rId14"/>
    <p:sldId id="417" r:id="rId15"/>
    <p:sldId id="461" r:id="rId16"/>
    <p:sldId id="462" r:id="rId17"/>
    <p:sldId id="418" r:id="rId18"/>
    <p:sldId id="421" r:id="rId19"/>
    <p:sldId id="420" r:id="rId20"/>
    <p:sldId id="423" r:id="rId21"/>
    <p:sldId id="424" r:id="rId22"/>
    <p:sldId id="426" r:id="rId23"/>
    <p:sldId id="427" r:id="rId24"/>
    <p:sldId id="425" r:id="rId25"/>
    <p:sldId id="419" r:id="rId26"/>
    <p:sldId id="422" r:id="rId27"/>
    <p:sldId id="444" r:id="rId28"/>
    <p:sldId id="428" r:id="rId29"/>
    <p:sldId id="463" r:id="rId30"/>
    <p:sldId id="429" r:id="rId31"/>
    <p:sldId id="369" r:id="rId32"/>
    <p:sldId id="430" r:id="rId33"/>
    <p:sldId id="431" r:id="rId34"/>
    <p:sldId id="432" r:id="rId35"/>
    <p:sldId id="454" r:id="rId36"/>
    <p:sldId id="455" r:id="rId37"/>
    <p:sldId id="456" r:id="rId38"/>
    <p:sldId id="457" r:id="rId39"/>
    <p:sldId id="382" r:id="rId40"/>
    <p:sldId id="441" r:id="rId41"/>
    <p:sldId id="383" r:id="rId42"/>
    <p:sldId id="384" r:id="rId43"/>
    <p:sldId id="435" r:id="rId44"/>
    <p:sldId id="459" r:id="rId45"/>
    <p:sldId id="409" r:id="rId46"/>
    <p:sldId id="410"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Everett" initials="SE" lastIdx="12" clrIdx="0">
    <p:extLst>
      <p:ext uri="{19B8F6BF-5375-455C-9EA6-DF929625EA0E}">
        <p15:presenceInfo xmlns:p15="http://schemas.microsoft.com/office/powerpoint/2012/main" userId="S-1-5-21-1561660315-155178049-2348173198-5056" providerId="AD"/>
      </p:ext>
    </p:extLst>
  </p:cmAuthor>
  <p:cmAuthor id="2" name="Selim Son" initials="SS" lastIdx="5" clrIdx="1">
    <p:extLst>
      <p:ext uri="{19B8F6BF-5375-455C-9EA6-DF929625EA0E}">
        <p15:presenceInfo xmlns:p15="http://schemas.microsoft.com/office/powerpoint/2012/main" userId="S-1-5-21-1561660315-155178049-2348173198-3053" providerId="AD"/>
      </p:ext>
    </p:extLst>
  </p:cmAuthor>
  <p:cmAuthor id="3" name="Ronica Tolliver" initials="RT" lastIdx="6" clrIdx="2">
    <p:extLst>
      <p:ext uri="{19B8F6BF-5375-455C-9EA6-DF929625EA0E}">
        <p15:presenceInfo xmlns:p15="http://schemas.microsoft.com/office/powerpoint/2012/main" userId="S-1-5-21-1561660315-155178049-2348173198-55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993B7"/>
    <a:srgbClr val="004875"/>
    <a:srgbClr val="E27500"/>
    <a:srgbClr val="007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4161" autoAdjust="0"/>
  </p:normalViewPr>
  <p:slideViewPr>
    <p:cSldViewPr snapToGrid="0">
      <p:cViewPr varScale="1">
        <p:scale>
          <a:sx n="107" d="100"/>
          <a:sy n="107" d="100"/>
        </p:scale>
        <p:origin x="119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91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l61158\AppData\Local\Microsoft\Windows\Temporary%20Internet%20Files\Content.Outlook\022GI7TE\CONTAINS_PHI_Home_Again_Applications_2017_11_13%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Segoe UI Semibold" panose="020B0702040204020203" pitchFamily="34" charset="0"/>
                <a:ea typeface="+mj-ea"/>
                <a:cs typeface="Segoe UI Semibold" panose="020B0702040204020203" pitchFamily="34" charset="0"/>
              </a:defRPr>
            </a:pPr>
            <a:r>
              <a:rPr lang="en-US" dirty="0"/>
              <a:t>Top 5 counties that received the most</a:t>
            </a:r>
          </a:p>
          <a:p>
            <a:pPr>
              <a:defRPr/>
            </a:pPr>
            <a:r>
              <a:rPr lang="en-US" dirty="0"/>
              <a:t>Home Again Referrals</a:t>
            </a:r>
          </a:p>
        </c:rich>
      </c:tx>
      <c:layout>
        <c:manualLayout>
          <c:xMode val="edge"/>
          <c:yMode val="edge"/>
          <c:x val="0.2395841674706439"/>
          <c:y val="8.2957344444188653E-3"/>
        </c:manualLayout>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Segoe UI Semibold" panose="020B0702040204020203" pitchFamily="34" charset="0"/>
              <a:ea typeface="+mj-ea"/>
              <a:cs typeface="Segoe UI Semibold" panose="020B0702040204020203" pitchFamily="34" charset="0"/>
            </a:defRPr>
          </a:pPr>
          <a:endParaRPr lang="en-US"/>
        </a:p>
      </c:txPr>
    </c:title>
    <c:autoTitleDeleted val="0"/>
    <c:plotArea>
      <c:layout/>
      <c:barChart>
        <c:barDir val="col"/>
        <c:grouping val="clustered"/>
        <c:varyColors val="0"/>
        <c:ser>
          <c:idx val="0"/>
          <c:order val="0"/>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'Applications by County'!$E$31:$E$35</c:f>
              <c:strCache>
                <c:ptCount val="5"/>
                <c:pt idx="0">
                  <c:v>Charleston</c:v>
                </c:pt>
                <c:pt idx="1">
                  <c:v>Greenville</c:v>
                </c:pt>
                <c:pt idx="2">
                  <c:v>Lexington</c:v>
                </c:pt>
                <c:pt idx="3">
                  <c:v>Richland</c:v>
                </c:pt>
                <c:pt idx="4">
                  <c:v>Spartanburg</c:v>
                </c:pt>
              </c:strCache>
            </c:strRef>
          </c:cat>
          <c:val>
            <c:numRef>
              <c:f>'Applications by County'!$F$31:$F$35</c:f>
              <c:numCache>
                <c:formatCode>#,##0</c:formatCode>
                <c:ptCount val="5"/>
                <c:pt idx="0">
                  <c:v>48</c:v>
                </c:pt>
                <c:pt idx="1">
                  <c:v>64</c:v>
                </c:pt>
                <c:pt idx="2">
                  <c:v>48</c:v>
                </c:pt>
                <c:pt idx="3">
                  <c:v>57</c:v>
                </c:pt>
                <c:pt idx="4">
                  <c:v>41</c:v>
                </c:pt>
              </c:numCache>
            </c:numRef>
          </c:val>
          <c:extLst>
            <c:ext xmlns:c16="http://schemas.microsoft.com/office/drawing/2014/chart" uri="{C3380CC4-5D6E-409C-BE32-E72D297353CC}">
              <c16:uniqueId val="{00000000-36CB-431E-9E62-AFFB06A21E80}"/>
            </c:ext>
          </c:extLst>
        </c:ser>
        <c:dLbls>
          <c:showLegendKey val="0"/>
          <c:showVal val="0"/>
          <c:showCatName val="0"/>
          <c:showSerName val="0"/>
          <c:showPercent val="0"/>
          <c:showBubbleSize val="0"/>
        </c:dLbls>
        <c:gapWidth val="80"/>
        <c:overlap val="25"/>
        <c:axId val="337928256"/>
        <c:axId val="337925760"/>
      </c:barChart>
      <c:catAx>
        <c:axId val="33792825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337925760"/>
        <c:crosses val="autoZero"/>
        <c:auto val="1"/>
        <c:lblAlgn val="ctr"/>
        <c:lblOffset val="100"/>
        <c:noMultiLvlLbl val="0"/>
      </c:catAx>
      <c:valAx>
        <c:axId val="337925760"/>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33792825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Semibold" panose="020B0702040204020203" pitchFamily="34" charset="0"/>
          <a:cs typeface="Segoe UI Semibold" panose="020B07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00" b="0" i="0" u="none" strike="noStrike" kern="1200" cap="none" spc="50" normalizeH="0" baseline="0">
                <a:solidFill>
                  <a:schemeClr val="tx1">
                    <a:lumMod val="65000"/>
                    <a:lumOff val="35000"/>
                  </a:schemeClr>
                </a:solidFill>
                <a:latin typeface="Segoe UI Semibold" panose="020B0702040204020203" pitchFamily="34" charset="0"/>
                <a:ea typeface="+mj-ea"/>
                <a:cs typeface="Segoe UI Semibold" panose="020B0702040204020203" pitchFamily="34" charset="0"/>
              </a:defRPr>
            </a:pPr>
            <a:r>
              <a:rPr lang="en-US" sz="2100" dirty="0"/>
              <a:t>Top 5 counties that had the most </a:t>
            </a:r>
          </a:p>
          <a:p>
            <a:pPr>
              <a:defRPr sz="2100"/>
            </a:pPr>
            <a:r>
              <a:rPr lang="en-US" sz="2100" dirty="0"/>
              <a:t>Home Again Transitions</a:t>
            </a:r>
          </a:p>
        </c:rich>
      </c:tx>
      <c:overlay val="0"/>
      <c:spPr>
        <a:noFill/>
        <a:ln>
          <a:noFill/>
        </a:ln>
        <a:effectLst/>
      </c:spPr>
      <c:txPr>
        <a:bodyPr rot="0" spcFirstLastPara="1" vertOverflow="ellipsis" vert="horz" wrap="square" anchor="ctr" anchorCtr="1"/>
        <a:lstStyle/>
        <a:p>
          <a:pPr>
            <a:defRPr sz="2100" b="0" i="0" u="none" strike="noStrike" kern="1200" cap="none" spc="50" normalizeH="0" baseline="0">
              <a:solidFill>
                <a:schemeClr val="tx1">
                  <a:lumMod val="65000"/>
                  <a:lumOff val="35000"/>
                </a:schemeClr>
              </a:solidFill>
              <a:latin typeface="Segoe UI Semibold" panose="020B0702040204020203" pitchFamily="34" charset="0"/>
              <a:ea typeface="+mj-ea"/>
              <a:cs typeface="Segoe UI Semibold" panose="020B0702040204020203" pitchFamily="34" charset="0"/>
            </a:defRPr>
          </a:pPr>
          <a:endParaRPr lang="en-US"/>
        </a:p>
      </c:txPr>
    </c:title>
    <c:autoTitleDeleted val="0"/>
    <c:plotArea>
      <c:layout/>
      <c:barChart>
        <c:barDir val="col"/>
        <c:grouping val="clustered"/>
        <c:varyColors val="0"/>
        <c:ser>
          <c:idx val="0"/>
          <c:order val="0"/>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Sheet1!$I$10:$I$14</c:f>
              <c:strCache>
                <c:ptCount val="5"/>
                <c:pt idx="0">
                  <c:v>Greenville</c:v>
                </c:pt>
                <c:pt idx="1">
                  <c:v>Horry</c:v>
                </c:pt>
                <c:pt idx="2">
                  <c:v>Lexington</c:v>
                </c:pt>
                <c:pt idx="3">
                  <c:v>Richland</c:v>
                </c:pt>
                <c:pt idx="4">
                  <c:v>Spartanburg</c:v>
                </c:pt>
              </c:strCache>
            </c:strRef>
          </c:cat>
          <c:val>
            <c:numRef>
              <c:f>Sheet1!$J$10:$J$14</c:f>
              <c:numCache>
                <c:formatCode>General</c:formatCode>
                <c:ptCount val="5"/>
                <c:pt idx="0">
                  <c:v>8</c:v>
                </c:pt>
                <c:pt idx="1">
                  <c:v>6</c:v>
                </c:pt>
                <c:pt idx="2">
                  <c:v>14</c:v>
                </c:pt>
                <c:pt idx="3">
                  <c:v>10</c:v>
                </c:pt>
                <c:pt idx="4">
                  <c:v>7</c:v>
                </c:pt>
              </c:numCache>
            </c:numRef>
          </c:val>
          <c:extLst>
            <c:ext xmlns:c16="http://schemas.microsoft.com/office/drawing/2014/chart" uri="{C3380CC4-5D6E-409C-BE32-E72D297353CC}">
              <c16:uniqueId val="{00000000-A0CB-4FB7-8AD8-1029D3C18681}"/>
            </c:ext>
          </c:extLst>
        </c:ser>
        <c:dLbls>
          <c:showLegendKey val="0"/>
          <c:showVal val="0"/>
          <c:showCatName val="0"/>
          <c:showSerName val="0"/>
          <c:showPercent val="0"/>
          <c:showBubbleSize val="0"/>
        </c:dLbls>
        <c:gapWidth val="80"/>
        <c:overlap val="25"/>
        <c:axId val="348315840"/>
        <c:axId val="348315008"/>
      </c:barChart>
      <c:catAx>
        <c:axId val="3483158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348315008"/>
        <c:crosses val="autoZero"/>
        <c:auto val="1"/>
        <c:lblAlgn val="ctr"/>
        <c:lblOffset val="100"/>
        <c:noMultiLvlLbl val="0"/>
      </c:catAx>
      <c:valAx>
        <c:axId val="34831500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3483158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Semibold" panose="020B0702040204020203" pitchFamily="34" charset="0"/>
          <a:cs typeface="Segoe UI Semibold" panose="020B07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1981919-8493-49AB-B529-B5D007DA116F}" type="datetimeFigureOut">
              <a:rPr lang="en-US" smtClean="0"/>
              <a:t>3/5/2021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0AAA145-43A8-4097-8DD9-C74CD2A1F568}" type="slidenum">
              <a:rPr lang="en-US" smtClean="0"/>
              <a:t>‹#›</a:t>
            </a:fld>
            <a:endParaRPr lang="en-US" dirty="0"/>
          </a:p>
        </p:txBody>
      </p:sp>
    </p:spTree>
    <p:extLst>
      <p:ext uri="{BB962C8B-B14F-4D97-AF65-F5344CB8AC3E}">
        <p14:creationId xmlns:p14="http://schemas.microsoft.com/office/powerpoint/2010/main" val="1679175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39C5DD-5BA6-4149-AC3E-6D50A9D77D19}" type="datetimeFigureOut">
              <a:rPr lang="en-US" smtClean="0"/>
              <a:t>3/5/2021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230204-478F-4DFD-97BB-57A3583ACF74}" type="slidenum">
              <a:rPr lang="en-US" smtClean="0"/>
              <a:t>‹#›</a:t>
            </a:fld>
            <a:endParaRPr lang="en-US" dirty="0"/>
          </a:p>
        </p:txBody>
      </p:sp>
    </p:spTree>
    <p:extLst>
      <p:ext uri="{BB962C8B-B14F-4D97-AF65-F5344CB8AC3E}">
        <p14:creationId xmlns:p14="http://schemas.microsoft.com/office/powerpoint/2010/main" val="162809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30204-478F-4DFD-97BB-57A3583ACF74}" type="slidenum">
              <a:rPr lang="en-US" smtClean="0"/>
              <a:t>1</a:t>
            </a:fld>
            <a:endParaRPr lang="en-US" dirty="0"/>
          </a:p>
        </p:txBody>
      </p:sp>
    </p:spTree>
    <p:extLst>
      <p:ext uri="{BB962C8B-B14F-4D97-AF65-F5344CB8AC3E}">
        <p14:creationId xmlns:p14="http://schemas.microsoft.com/office/powerpoint/2010/main" val="5632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32</a:t>
            </a:fld>
            <a:endParaRPr lang="en-US" dirty="0"/>
          </a:p>
        </p:txBody>
      </p:sp>
    </p:spTree>
    <p:extLst>
      <p:ext uri="{BB962C8B-B14F-4D97-AF65-F5344CB8AC3E}">
        <p14:creationId xmlns:p14="http://schemas.microsoft.com/office/powerpoint/2010/main" val="2624128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33</a:t>
            </a:fld>
            <a:endParaRPr lang="en-US" dirty="0"/>
          </a:p>
        </p:txBody>
      </p:sp>
    </p:spTree>
    <p:extLst>
      <p:ext uri="{BB962C8B-B14F-4D97-AF65-F5344CB8AC3E}">
        <p14:creationId xmlns:p14="http://schemas.microsoft.com/office/powerpoint/2010/main" val="4127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30204-478F-4DFD-97BB-57A3583ACF74}" type="slidenum">
              <a:rPr lang="en-US" smtClean="0"/>
              <a:t>34</a:t>
            </a:fld>
            <a:endParaRPr lang="en-US" dirty="0"/>
          </a:p>
        </p:txBody>
      </p:sp>
    </p:spTree>
    <p:extLst>
      <p:ext uri="{BB962C8B-B14F-4D97-AF65-F5344CB8AC3E}">
        <p14:creationId xmlns:p14="http://schemas.microsoft.com/office/powerpoint/2010/main" val="293223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35</a:t>
            </a:fld>
            <a:endParaRPr lang="en-US" dirty="0"/>
          </a:p>
        </p:txBody>
      </p:sp>
    </p:spTree>
    <p:extLst>
      <p:ext uri="{BB962C8B-B14F-4D97-AF65-F5344CB8AC3E}">
        <p14:creationId xmlns:p14="http://schemas.microsoft.com/office/powerpoint/2010/main" val="229624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30204-478F-4DFD-97BB-57A3583ACF74}" type="slidenum">
              <a:rPr lang="en-US" smtClean="0"/>
              <a:t>36</a:t>
            </a:fld>
            <a:endParaRPr lang="en-US" dirty="0"/>
          </a:p>
        </p:txBody>
      </p:sp>
    </p:spTree>
    <p:extLst>
      <p:ext uri="{BB962C8B-B14F-4D97-AF65-F5344CB8AC3E}">
        <p14:creationId xmlns:p14="http://schemas.microsoft.com/office/powerpoint/2010/main" val="2519901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30204-478F-4DFD-97BB-57A3583ACF74}" type="slidenum">
              <a:rPr lang="en-US" smtClean="0"/>
              <a:t>37</a:t>
            </a:fld>
            <a:endParaRPr lang="en-US" dirty="0"/>
          </a:p>
        </p:txBody>
      </p:sp>
    </p:spTree>
    <p:extLst>
      <p:ext uri="{BB962C8B-B14F-4D97-AF65-F5344CB8AC3E}">
        <p14:creationId xmlns:p14="http://schemas.microsoft.com/office/powerpoint/2010/main" val="394453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30204-478F-4DFD-97BB-57A3583ACF74}" type="slidenum">
              <a:rPr lang="en-US" smtClean="0"/>
              <a:t>8</a:t>
            </a:fld>
            <a:endParaRPr lang="en-US"/>
          </a:p>
        </p:txBody>
      </p:sp>
    </p:spTree>
    <p:extLst>
      <p:ext uri="{BB962C8B-B14F-4D97-AF65-F5344CB8AC3E}">
        <p14:creationId xmlns:p14="http://schemas.microsoft.com/office/powerpoint/2010/main" val="142749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30204-478F-4DFD-97BB-57A3583ACF74}" type="slidenum">
              <a:rPr lang="en-US" smtClean="0"/>
              <a:t>10</a:t>
            </a:fld>
            <a:endParaRPr lang="en-US" dirty="0"/>
          </a:p>
        </p:txBody>
      </p:sp>
    </p:spTree>
    <p:extLst>
      <p:ext uri="{BB962C8B-B14F-4D97-AF65-F5344CB8AC3E}">
        <p14:creationId xmlns:p14="http://schemas.microsoft.com/office/powerpoint/2010/main" val="165517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30204-478F-4DFD-97BB-57A3583ACF74}" type="slidenum">
              <a:rPr lang="en-US" smtClean="0"/>
              <a:t>11</a:t>
            </a:fld>
            <a:endParaRPr lang="en-US" dirty="0"/>
          </a:p>
        </p:txBody>
      </p:sp>
    </p:spTree>
    <p:extLst>
      <p:ext uri="{BB962C8B-B14F-4D97-AF65-F5344CB8AC3E}">
        <p14:creationId xmlns:p14="http://schemas.microsoft.com/office/powerpoint/2010/main" val="223930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30204-478F-4DFD-97BB-57A3583ACF74}" type="slidenum">
              <a:rPr lang="en-US" smtClean="0"/>
              <a:t>13</a:t>
            </a:fld>
            <a:endParaRPr lang="en-US"/>
          </a:p>
        </p:txBody>
      </p:sp>
    </p:spTree>
    <p:extLst>
      <p:ext uri="{BB962C8B-B14F-4D97-AF65-F5344CB8AC3E}">
        <p14:creationId xmlns:p14="http://schemas.microsoft.com/office/powerpoint/2010/main" val="306416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30204-478F-4DFD-97BB-57A3583ACF74}" type="slidenum">
              <a:rPr lang="en-US" smtClean="0"/>
              <a:t>22</a:t>
            </a:fld>
            <a:endParaRPr lang="en-US"/>
          </a:p>
        </p:txBody>
      </p:sp>
    </p:spTree>
    <p:extLst>
      <p:ext uri="{BB962C8B-B14F-4D97-AF65-F5344CB8AC3E}">
        <p14:creationId xmlns:p14="http://schemas.microsoft.com/office/powerpoint/2010/main" val="29737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C0648-5C7A-4C86-8224-3973952728F1}" type="slidenum">
              <a:rPr lang="en-US" smtClean="0"/>
              <a:t>27</a:t>
            </a:fld>
            <a:endParaRPr lang="en-US" dirty="0"/>
          </a:p>
        </p:txBody>
      </p:sp>
    </p:spTree>
    <p:extLst>
      <p:ext uri="{BB962C8B-B14F-4D97-AF65-F5344CB8AC3E}">
        <p14:creationId xmlns:p14="http://schemas.microsoft.com/office/powerpoint/2010/main" val="98089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30</a:t>
            </a:fld>
            <a:endParaRPr lang="en-US" dirty="0"/>
          </a:p>
        </p:txBody>
      </p:sp>
    </p:spTree>
    <p:extLst>
      <p:ext uri="{BB962C8B-B14F-4D97-AF65-F5344CB8AC3E}">
        <p14:creationId xmlns:p14="http://schemas.microsoft.com/office/powerpoint/2010/main" val="231972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31</a:t>
            </a:fld>
            <a:endParaRPr lang="en-US" dirty="0"/>
          </a:p>
        </p:txBody>
      </p:sp>
    </p:spTree>
    <p:extLst>
      <p:ext uri="{BB962C8B-B14F-4D97-AF65-F5344CB8AC3E}">
        <p14:creationId xmlns:p14="http://schemas.microsoft.com/office/powerpoint/2010/main" val="411062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288895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6"/>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A183F-D0D3-43ED-9FAE-17F165243E30}" type="datetimeFigureOut">
              <a:rPr lang="en-US" smtClean="0"/>
              <a:pPr/>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A77E80-BC59-4EFC-81E0-1A1482821DBA}" type="slidenum">
              <a:rPr lang="en-US" smtClean="0"/>
              <a:pPr/>
              <a:t>‹#›</a:t>
            </a:fld>
            <a:endParaRPr lang="en-US" dirty="0"/>
          </a:p>
        </p:txBody>
      </p:sp>
    </p:spTree>
    <p:extLst>
      <p:ext uri="{BB962C8B-B14F-4D97-AF65-F5344CB8AC3E}">
        <p14:creationId xmlns:p14="http://schemas.microsoft.com/office/powerpoint/2010/main" val="420748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E275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22960" y="758952"/>
            <a:ext cx="7543800" cy="3566160"/>
          </a:xfrm>
        </p:spPr>
        <p:txBody>
          <a:bodyPr anchor="b">
            <a:normAutofit/>
          </a:bodyPr>
          <a:lstStyle>
            <a:lvl1pPr algn="l">
              <a:lnSpc>
                <a:spcPct val="85000"/>
              </a:lnSpc>
              <a:defRPr sz="3200" b="1" spc="-50" baseline="0">
                <a:solidFill>
                  <a:srgbClr val="004875"/>
                </a:solidFill>
                <a:latin typeface="+mn-lt"/>
              </a:defRPr>
            </a:lvl1pPr>
          </a:lstStyle>
          <a:p>
            <a:r>
              <a:rPr lang="en-US" dirty="0"/>
              <a:t>Title of Presentation</a:t>
            </a:r>
          </a:p>
        </p:txBody>
      </p:sp>
      <p:cxnSp>
        <p:nvCxnSpPr>
          <p:cNvPr id="9" name="Straight Connector 8"/>
          <p:cNvCxnSpPr/>
          <p:nvPr/>
        </p:nvCxnSpPr>
        <p:spPr>
          <a:xfrm>
            <a:off x="905744" y="4343400"/>
            <a:ext cx="7406640" cy="0"/>
          </a:xfrm>
          <a:prstGeom prst="line">
            <a:avLst/>
          </a:prstGeom>
          <a:ln w="9525">
            <a:solidFill>
              <a:srgbClr val="004875"/>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833826" y="4596242"/>
            <a:ext cx="7543800" cy="1601358"/>
          </a:xfrm>
        </p:spPr>
        <p:txBody>
          <a:bodyPr>
            <a:normAutofit/>
          </a:bodyPr>
          <a:lstStyle>
            <a:lvl1pPr marL="0" indent="0" algn="ctr">
              <a:spcBef>
                <a:spcPts val="600"/>
              </a:spcBef>
              <a:buFontTx/>
              <a:buNone/>
              <a:defRPr sz="2000" baseline="0">
                <a:solidFill>
                  <a:srgbClr val="E27500"/>
                </a:solidFill>
              </a:defRPr>
            </a:lvl1pPr>
          </a:lstStyle>
          <a:p>
            <a:pPr lvl="0"/>
            <a:r>
              <a:rPr lang="en-US" dirty="0"/>
              <a:t>Presenter Name</a:t>
            </a:r>
          </a:p>
          <a:p>
            <a:pPr lvl="0"/>
            <a:r>
              <a:rPr lang="en-US" dirty="0"/>
              <a:t>Title, Organization</a:t>
            </a:r>
          </a:p>
          <a:p>
            <a:pPr lvl="0"/>
            <a:r>
              <a:rPr lang="en-US" dirty="0"/>
              <a:t>Date of Presentation</a:t>
            </a:r>
          </a:p>
        </p:txBody>
      </p:sp>
      <p:pic>
        <p:nvPicPr>
          <p:cNvPr id="10" name="Picture 9"/>
          <p:cNvPicPr>
            <a:picLocks noChangeAspect="1"/>
          </p:cNvPicPr>
          <p:nvPr userDrawn="1"/>
        </p:nvPicPr>
        <p:blipFill>
          <a:blip r:embed="rId2"/>
          <a:stretch>
            <a:fillRect/>
          </a:stretch>
        </p:blipFill>
        <p:spPr>
          <a:xfrm>
            <a:off x="5743254" y="741176"/>
            <a:ext cx="2650013" cy="491222"/>
          </a:xfrm>
          <a:prstGeom prst="rect">
            <a:avLst/>
          </a:prstGeom>
        </p:spPr>
      </p:pic>
    </p:spTree>
    <p:extLst>
      <p:ext uri="{BB962C8B-B14F-4D97-AF65-F5344CB8AC3E}">
        <p14:creationId xmlns:p14="http://schemas.microsoft.com/office/powerpoint/2010/main" val="347707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Clr>
                <a:srgbClr val="E27500"/>
              </a:buClr>
              <a:buFont typeface="Arial" panose="020B0604020202020204" pitchFamily="34" charset="0"/>
              <a:buChar char="•"/>
              <a:defRPr/>
            </a:lvl2pPr>
            <a:lvl3pPr>
              <a:buClr>
                <a:srgbClr val="004875"/>
              </a:buClr>
              <a:defRPr/>
            </a:lvl3pPr>
            <a:lvl4pPr>
              <a:buClr>
                <a:srgbClr val="E27500"/>
              </a:buClr>
              <a:defRPr/>
            </a:lvl4pPr>
            <a:lvl5pPr>
              <a:buClr>
                <a:srgbClr val="7993B7"/>
              </a:buClr>
              <a:defRPr>
                <a:solidFill>
                  <a:srgbClr val="0048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373346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5" name="Rectangle 4"/>
          <p:cNvSpPr/>
          <p:nvPr userDrawn="1"/>
        </p:nvSpPr>
        <p:spPr>
          <a:xfrm>
            <a:off x="0" y="0"/>
            <a:ext cx="9144000" cy="849854"/>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p>
            <a:fld id="{C1640D55-031C-4AD9-A16C-4EFA2F922910}" type="slidenum">
              <a:rPr lang="en-US" smtClean="0"/>
              <a:pPr/>
              <a:t>‹#›</a:t>
            </a:fld>
            <a:endParaRPr lang="en-US" dirty="0"/>
          </a:p>
        </p:txBody>
      </p:sp>
      <p:sp>
        <p:nvSpPr>
          <p:cNvPr id="4" name="TextBox 3"/>
          <p:cNvSpPr txBox="1"/>
          <p:nvPr userDrawn="1"/>
        </p:nvSpPr>
        <p:spPr>
          <a:xfrm>
            <a:off x="660400" y="3299396"/>
            <a:ext cx="7854950" cy="538609"/>
          </a:xfrm>
          <a:prstGeom prst="rect">
            <a:avLst/>
          </a:prstGeom>
          <a:noFill/>
        </p:spPr>
        <p:txBody>
          <a:bodyPr wrap="square" rtlCol="0" anchor="ctr">
            <a:spAutoFit/>
          </a:bodyPr>
          <a:lstStyle/>
          <a:p>
            <a:pPr algn="ctr"/>
            <a:r>
              <a:rPr lang="en-US" sz="2900" b="1" dirty="0">
                <a:solidFill>
                  <a:srgbClr val="004875"/>
                </a:solidFill>
              </a:rPr>
              <a:t>Section Title/Heading</a:t>
            </a:r>
          </a:p>
        </p:txBody>
      </p:sp>
    </p:spTree>
    <p:extLst>
      <p:ext uri="{BB962C8B-B14F-4D97-AF65-F5344CB8AC3E}">
        <p14:creationId xmlns:p14="http://schemas.microsoft.com/office/powerpoint/2010/main" val="87248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23198"/>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23198"/>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1640D55-031C-4AD9-A16C-4EFA2F922910}" type="slidenum">
              <a:rPr lang="en-US" smtClean="0"/>
              <a:t>‹#›</a:t>
            </a:fld>
            <a:endParaRPr lang="en-US" dirty="0"/>
          </a:p>
        </p:txBody>
      </p:sp>
    </p:spTree>
    <p:extLst>
      <p:ext uri="{BB962C8B-B14F-4D97-AF65-F5344CB8AC3E}">
        <p14:creationId xmlns:p14="http://schemas.microsoft.com/office/powerpoint/2010/main" val="57132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9854"/>
          </a:xfrm>
        </p:spPr>
        <p:txBody>
          <a:bodyPr/>
          <a:lstStyle/>
          <a:p>
            <a:r>
              <a:rPr lang="en-US"/>
              <a:t>Click to edit Master title style</a:t>
            </a:r>
          </a:p>
        </p:txBody>
      </p:sp>
      <p:sp>
        <p:nvSpPr>
          <p:cNvPr id="3" name="Text Placeholder 2"/>
          <p:cNvSpPr>
            <a:spLocks noGrp="1"/>
          </p:cNvSpPr>
          <p:nvPr>
            <p:ph type="body" idx="1"/>
          </p:nvPr>
        </p:nvSpPr>
        <p:spPr>
          <a:xfrm>
            <a:off x="630238" y="128313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107043"/>
            <a:ext cx="3868737"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8313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07043"/>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71681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Full Size Graphic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1640D55-031C-4AD9-A16C-4EFA2F922910}" type="slidenum">
              <a:rPr lang="en-US" smtClean="0"/>
              <a:t>‹#›</a:t>
            </a:fld>
            <a:endParaRPr lang="en-US" dirty="0"/>
          </a:p>
        </p:txBody>
      </p:sp>
      <p:sp>
        <p:nvSpPr>
          <p:cNvPr id="7" name="Content Placeholder 6"/>
          <p:cNvSpPr>
            <a:spLocks noGrp="1"/>
          </p:cNvSpPr>
          <p:nvPr>
            <p:ph sz="quarter" idx="13" hasCustomPrompt="1"/>
          </p:nvPr>
        </p:nvSpPr>
        <p:spPr>
          <a:xfrm>
            <a:off x="628650" y="1304925"/>
            <a:ext cx="7886700" cy="4592638"/>
          </a:xfrm>
        </p:spPr>
        <p:txBody>
          <a:bodyPr/>
          <a:lstStyle>
            <a:lvl1pPr marL="0" indent="0">
              <a:buFontTx/>
              <a:buNone/>
              <a:defRPr baseline="0"/>
            </a:lvl1pPr>
          </a:lstStyle>
          <a:p>
            <a:pPr lvl="0"/>
            <a:r>
              <a:rPr lang="en-US" dirty="0"/>
              <a:t>Click icon to insert picture, graphic or table.</a:t>
            </a:r>
          </a:p>
        </p:txBody>
      </p:sp>
    </p:spTree>
    <p:extLst>
      <p:ext uri="{BB962C8B-B14F-4D97-AF65-F5344CB8AC3E}">
        <p14:creationId xmlns:p14="http://schemas.microsoft.com/office/powerpoint/2010/main" val="8034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ize Picture Graphic or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004875"/>
                </a:solidFill>
              </a:defRPr>
            </a:lvl1pPr>
          </a:lstStyle>
          <a:p>
            <a:fld id="{C1640D55-031C-4AD9-A16C-4EFA2F922910}" type="slidenum">
              <a:rPr lang="en-US" smtClean="0"/>
              <a:pPr/>
              <a:t>‹#›</a:t>
            </a:fld>
            <a:endParaRPr lang="en-US" dirty="0"/>
          </a:p>
        </p:txBody>
      </p:sp>
      <p:sp>
        <p:nvSpPr>
          <p:cNvPr id="6" name="Content Placeholder 5"/>
          <p:cNvSpPr>
            <a:spLocks noGrp="1"/>
          </p:cNvSpPr>
          <p:nvPr>
            <p:ph sz="quarter" idx="13" hasCustomPrompt="1"/>
          </p:nvPr>
        </p:nvSpPr>
        <p:spPr>
          <a:xfrm>
            <a:off x="616449" y="503238"/>
            <a:ext cx="7898901" cy="5249862"/>
          </a:xfrm>
        </p:spPr>
        <p:txBody>
          <a:bodyPr/>
          <a:lstStyle>
            <a:lvl1pPr marL="0" indent="0">
              <a:buFontTx/>
              <a:buNone/>
              <a:defRPr baseline="0"/>
            </a:lvl1pPr>
          </a:lstStyle>
          <a:p>
            <a:pPr lvl="0"/>
            <a:r>
              <a:rPr lang="en-US" dirty="0"/>
              <a:t>Click on icon to insert picture, graphic or table.</a:t>
            </a:r>
          </a:p>
        </p:txBody>
      </p:sp>
    </p:spTree>
    <p:extLst>
      <p:ext uri="{BB962C8B-B14F-4D97-AF65-F5344CB8AC3E}">
        <p14:creationId xmlns:p14="http://schemas.microsoft.com/office/powerpoint/2010/main" val="237015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640D55-031C-4AD9-A16C-4EFA2F922910}" type="slidenum">
              <a:rPr lang="en-US" smtClean="0"/>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3448328" y="2306871"/>
            <a:ext cx="2247345" cy="2244258"/>
          </a:xfrm>
          <a:prstGeom prst="rect">
            <a:avLst/>
          </a:prstGeom>
          <a:noFill/>
          <a:ln w="9525">
            <a:noFill/>
            <a:miter lim="800000"/>
            <a:headEnd/>
            <a:tailEnd/>
          </a:ln>
        </p:spPr>
      </p:pic>
      <p:sp>
        <p:nvSpPr>
          <p:cNvPr id="5" name="Rectangle 4"/>
          <p:cNvSpPr/>
          <p:nvPr userDrawn="1"/>
        </p:nvSpPr>
        <p:spPr>
          <a:xfrm>
            <a:off x="0" y="0"/>
            <a:ext cx="9144000" cy="852755"/>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840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B630355-9182-49DD-8E92-3263B616D9EE}" type="datetimeFigureOut">
              <a:rPr lang="en-US" smtClean="0"/>
              <a:t>3/5/2021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1AC6E25-EAE4-47C0-910C-A1FF1D7630D4}" type="slidenum">
              <a:rPr lang="en-US" smtClean="0"/>
              <a:t>‹#›</a:t>
            </a:fld>
            <a:endParaRPr lang="en-US" dirty="0"/>
          </a:p>
        </p:txBody>
      </p:sp>
      <p:sp>
        <p:nvSpPr>
          <p:cNvPr id="5" name="Rectangle 4"/>
          <p:cNvSpPr/>
          <p:nvPr userDrawn="1"/>
        </p:nvSpPr>
        <p:spPr>
          <a:xfrm>
            <a:off x="0" y="0"/>
            <a:ext cx="9144000" cy="849854"/>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981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49854"/>
          </a:xfrm>
          <a:prstGeom prst="rect">
            <a:avLst/>
          </a:prstGeom>
          <a:solidFill>
            <a:srgbClr val="00487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48640" y="1215367"/>
            <a:ext cx="7966710" cy="48207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600" b="1">
                <a:solidFill>
                  <a:srgbClr val="004875"/>
                </a:solidFill>
              </a:defRPr>
            </a:lvl1pPr>
          </a:lstStyle>
          <a:p>
            <a:fld id="{C1640D55-031C-4AD9-A16C-4EFA2F922910}" type="slidenum">
              <a:rPr lang="en-US" smtClean="0"/>
              <a:pPr/>
              <a:t>‹#›</a:t>
            </a:fld>
            <a:endParaRPr lang="en-US" dirty="0"/>
          </a:p>
        </p:txBody>
      </p:sp>
      <p:cxnSp>
        <p:nvCxnSpPr>
          <p:cNvPr id="10" name="Straight Connector 9"/>
          <p:cNvCxnSpPr/>
          <p:nvPr userDrawn="1"/>
        </p:nvCxnSpPr>
        <p:spPr>
          <a:xfrm>
            <a:off x="628650" y="6197511"/>
            <a:ext cx="7886700" cy="0"/>
          </a:xfrm>
          <a:prstGeom prst="line">
            <a:avLst/>
          </a:prstGeom>
          <a:ln w="12700">
            <a:solidFill>
              <a:srgbClr val="0048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28650" y="6356350"/>
            <a:ext cx="2133475" cy="362949"/>
          </a:xfrm>
          <a:prstGeom prst="rect">
            <a:avLst/>
          </a:prstGeom>
        </p:spPr>
      </p:pic>
    </p:spTree>
    <p:extLst>
      <p:ext uri="{BB962C8B-B14F-4D97-AF65-F5344CB8AC3E}">
        <p14:creationId xmlns:p14="http://schemas.microsoft.com/office/powerpoint/2010/main" val="2674790223"/>
      </p:ext>
    </p:extLst>
  </p:cSld>
  <p:clrMap bg1="lt1" tx1="dk1" bg2="lt2" tx2="dk2" accent1="accent1" accent2="accent2" accent3="accent3" accent4="accent4" accent5="accent5" accent6="accent6" hlink="hlink" folHlink="folHlink"/>
  <p:sldLayoutIdLst>
    <p:sldLayoutId id="2147483713" r:id="rId1"/>
    <p:sldLayoutId id="2147483719" r:id="rId2"/>
    <p:sldLayoutId id="2147483737" r:id="rId3"/>
    <p:sldLayoutId id="2147483715" r:id="rId4"/>
    <p:sldLayoutId id="2147483716" r:id="rId5"/>
    <p:sldLayoutId id="2147483717" r:id="rId6"/>
    <p:sldLayoutId id="2147483718" r:id="rId7"/>
    <p:sldLayoutId id="2147483736" r:id="rId8"/>
    <p:sldLayoutId id="2147483738" r:id="rId9"/>
    <p:sldLayoutId id="2147483739" r:id="rId10"/>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875"/>
          </a:solidFill>
          <a:latin typeface="+mn-lt"/>
          <a:ea typeface="+mn-ea"/>
          <a:cs typeface="+mn-cs"/>
        </a:defRPr>
      </a:lvl1pPr>
      <a:lvl2pPr marL="6858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400" kern="1200">
          <a:solidFill>
            <a:srgbClr val="004875"/>
          </a:solidFill>
          <a:latin typeface="+mn-lt"/>
          <a:ea typeface="+mn-ea"/>
          <a:cs typeface="+mn-cs"/>
        </a:defRPr>
      </a:lvl2pPr>
      <a:lvl3pPr marL="11430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000" kern="1200">
          <a:solidFill>
            <a:srgbClr val="004875"/>
          </a:solidFill>
          <a:latin typeface="+mn-lt"/>
          <a:ea typeface="+mn-ea"/>
          <a:cs typeface="+mn-cs"/>
        </a:defRPr>
      </a:lvl3pPr>
      <a:lvl4pPr marL="16002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4pPr>
      <a:lvl5pPr marL="20574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DDD7A-47EC-401D-B3A3-E89E6A2F782D}" type="slidenum">
              <a:rPr lang="en-US" smtClean="0"/>
              <a:t>‹#›</a:t>
            </a:fld>
            <a:endParaRPr lang="en-US" dirty="0"/>
          </a:p>
        </p:txBody>
      </p:sp>
    </p:spTree>
    <p:extLst>
      <p:ext uri="{BB962C8B-B14F-4D97-AF65-F5344CB8AC3E}">
        <p14:creationId xmlns:p14="http://schemas.microsoft.com/office/powerpoint/2010/main" val="3044029153"/>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00334" y="1635760"/>
            <a:ext cx="7677292" cy="2590800"/>
          </a:xfrm>
        </p:spPr>
        <p:txBody>
          <a:bodyPr>
            <a:normAutofit/>
          </a:bodyPr>
          <a:lstStyle/>
          <a:p>
            <a:pPr algn="ctr"/>
            <a:r>
              <a:rPr lang="en-US" sz="2400" cap="all" dirty="0">
                <a:solidFill>
                  <a:schemeClr val="tx2"/>
                </a:solidFill>
              </a:rPr>
              <a:t>Program Area Webinar Series</a:t>
            </a:r>
            <a:br>
              <a:rPr lang="en-US" sz="2400" cap="all" dirty="0"/>
            </a:br>
            <a:br>
              <a:rPr lang="en-US" sz="2400" dirty="0"/>
            </a:br>
            <a:r>
              <a:rPr lang="en-US" sz="3600" dirty="0"/>
              <a:t>Home Again Program</a:t>
            </a:r>
            <a:br>
              <a:rPr lang="en-US" sz="3600" dirty="0"/>
            </a:br>
            <a:br>
              <a:rPr lang="en-US" sz="3600" dirty="0"/>
            </a:br>
            <a:r>
              <a:rPr lang="en-US" sz="2400" dirty="0">
                <a:solidFill>
                  <a:srgbClr val="7993B7"/>
                </a:solidFill>
              </a:rPr>
              <a:t>Division of Community Options</a:t>
            </a:r>
            <a:endParaRPr lang="en-US" sz="3600" dirty="0"/>
          </a:p>
        </p:txBody>
      </p:sp>
      <p:sp>
        <p:nvSpPr>
          <p:cNvPr id="10" name="Text Placeholder 9"/>
          <p:cNvSpPr>
            <a:spLocks noGrp="1"/>
          </p:cNvSpPr>
          <p:nvPr>
            <p:ph type="body" sz="quarter" idx="10"/>
          </p:nvPr>
        </p:nvSpPr>
        <p:spPr/>
        <p:txBody>
          <a:bodyPr/>
          <a:lstStyle/>
          <a:p>
            <a:endParaRPr lang="en-US" dirty="0"/>
          </a:p>
          <a:p>
            <a:r>
              <a:rPr lang="en-US" dirty="0"/>
              <a:t>March 5, 2021</a:t>
            </a:r>
          </a:p>
        </p:txBody>
      </p:sp>
    </p:spTree>
    <p:extLst>
      <p:ext uri="{BB962C8B-B14F-4D97-AF65-F5344CB8AC3E}">
        <p14:creationId xmlns:p14="http://schemas.microsoft.com/office/powerpoint/2010/main" val="308954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Referrals by County</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10</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874969807"/>
              </p:ext>
            </p:extLst>
          </p:nvPr>
        </p:nvGraphicFramePr>
        <p:xfrm>
          <a:off x="224118" y="1004047"/>
          <a:ext cx="8579223" cy="45178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280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Transitions by County</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33975574"/>
              </p:ext>
            </p:extLst>
          </p:nvPr>
        </p:nvGraphicFramePr>
        <p:xfrm>
          <a:off x="376518" y="959225"/>
          <a:ext cx="8337176" cy="5074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425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Program Eligibility</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12</a:t>
            </a:fld>
            <a:endParaRPr lang="en-US" dirty="0"/>
          </a:p>
        </p:txBody>
      </p:sp>
      <p:sp>
        <p:nvSpPr>
          <p:cNvPr id="7" name="Subtitle 2"/>
          <p:cNvSpPr txBox="1">
            <a:spLocks/>
          </p:cNvSpPr>
          <p:nvPr/>
        </p:nvSpPr>
        <p:spPr bwMode="auto">
          <a:xfrm>
            <a:off x="678873" y="1338942"/>
            <a:ext cx="7543800" cy="4712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600" kern="1200">
                <a:solidFill>
                  <a:schemeClr val="bg1"/>
                </a:solidFill>
                <a:latin typeface="+mn-lt"/>
                <a:ea typeface="ＭＳ Ｐゴシック" charset="0"/>
                <a:cs typeface="ＭＳ Ｐゴシック" charset="0"/>
              </a:defRPr>
            </a:lvl1pPr>
            <a:lvl2pPr marL="742950" indent="-285750" algn="l" rtl="0" eaLnBrk="0" fontAlgn="base" hangingPunct="0">
              <a:spcBef>
                <a:spcPts val="650"/>
              </a:spcBef>
              <a:spcAft>
                <a:spcPct val="0"/>
              </a:spcAft>
              <a:buFont typeface="Arial" pitchFamily="34" charset="0"/>
              <a:buChar char="–"/>
              <a:defRPr sz="3200" kern="1200">
                <a:solidFill>
                  <a:schemeClr val="bg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50" dirty="0">
                <a:solidFill>
                  <a:schemeClr val="tx1"/>
                </a:solidFill>
                <a:latin typeface="Segoe UI Semibold" panose="020B0702040204020203" pitchFamily="34" charset="0"/>
                <a:cs typeface="Segoe UI Semibold" panose="020B0702040204020203" pitchFamily="34" charset="0"/>
              </a:rPr>
              <a:t>To be eligible for the program, a person must:</a:t>
            </a:r>
          </a:p>
          <a:p>
            <a:pPr marL="0" indent="0">
              <a:buNone/>
            </a:pPr>
            <a:r>
              <a:rPr lang="en-US" sz="1850" dirty="0">
                <a:solidFill>
                  <a:schemeClr val="tx1"/>
                </a:solidFill>
                <a:latin typeface="Segoe UI Semibold" panose="020B0702040204020203" pitchFamily="34" charset="0"/>
                <a:cs typeface="Segoe UI Semibold" panose="020B0702040204020203" pitchFamily="34" charset="0"/>
              </a:rPr>
              <a:t> </a:t>
            </a:r>
          </a:p>
          <a:p>
            <a:pPr>
              <a:buFont typeface="Wingdings" panose="05000000000000000000" pitchFamily="2" charset="2"/>
              <a:buChar char="§"/>
            </a:pPr>
            <a:r>
              <a:rPr lang="en-US" sz="1850" dirty="0">
                <a:solidFill>
                  <a:schemeClr val="tx1"/>
                </a:solidFill>
                <a:latin typeface="Segoe UI Semibold" panose="020B0702040204020203" pitchFamily="34" charset="0"/>
                <a:cs typeface="Segoe UI Semibold" panose="020B0702040204020203" pitchFamily="34" charset="0"/>
              </a:rPr>
              <a:t>Currently reside in a qualified institution (Nursing Facility or Hospital)</a:t>
            </a:r>
          </a:p>
          <a:p>
            <a:pPr>
              <a:buFont typeface="Wingdings" panose="05000000000000000000" pitchFamily="2" charset="2"/>
              <a:buChar char="§"/>
            </a:pPr>
            <a:r>
              <a:rPr lang="en-US" sz="1850" dirty="0">
                <a:solidFill>
                  <a:schemeClr val="tx1"/>
                </a:solidFill>
                <a:latin typeface="Segoe UI Semibold" panose="020B0702040204020203" pitchFamily="34" charset="0"/>
                <a:cs typeface="Segoe UI Semibold" panose="020B0702040204020203" pitchFamily="34" charset="0"/>
              </a:rPr>
              <a:t>Have been in the institutional setting for at least </a:t>
            </a:r>
            <a:r>
              <a:rPr lang="en-US" sz="1850" b="1" i="1" u="sng" dirty="0">
                <a:solidFill>
                  <a:schemeClr val="tx1"/>
                </a:solidFill>
                <a:latin typeface="Segoe UI Semibold" panose="020B0702040204020203" pitchFamily="34" charset="0"/>
                <a:cs typeface="Segoe UI Semibold" panose="020B0702040204020203" pitchFamily="34" charset="0"/>
              </a:rPr>
              <a:t>60 consecutive days*</a:t>
            </a:r>
            <a:endParaRPr lang="en-US" sz="1850" dirty="0">
              <a:solidFill>
                <a:schemeClr val="tx1"/>
              </a:solidFill>
              <a:latin typeface="Segoe UI Semibold" panose="020B0702040204020203" pitchFamily="34" charset="0"/>
              <a:cs typeface="Segoe UI Semibold" panose="020B0702040204020203" pitchFamily="34" charset="0"/>
            </a:endParaRPr>
          </a:p>
          <a:p>
            <a:pPr>
              <a:buFont typeface="Wingdings" panose="05000000000000000000" pitchFamily="2" charset="2"/>
              <a:buChar char="§"/>
            </a:pPr>
            <a:r>
              <a:rPr lang="en-US" sz="1850" dirty="0">
                <a:solidFill>
                  <a:schemeClr val="tx1"/>
                </a:solidFill>
                <a:latin typeface="Segoe UI Semibold" panose="020B0702040204020203" pitchFamily="34" charset="0"/>
                <a:cs typeface="Segoe UI Semibold" panose="020B0702040204020203" pitchFamily="34" charset="0"/>
              </a:rPr>
              <a:t>Be on South Carolina Medicaid payment for at least one day before transitioning</a:t>
            </a:r>
          </a:p>
          <a:p>
            <a:pPr>
              <a:buFont typeface="Wingdings" panose="05000000000000000000" pitchFamily="2" charset="2"/>
              <a:buChar char="§"/>
            </a:pPr>
            <a:r>
              <a:rPr lang="en-US" sz="1850" dirty="0">
                <a:solidFill>
                  <a:schemeClr val="tx1"/>
                </a:solidFill>
                <a:latin typeface="Segoe UI Semibold" panose="020B0702040204020203" pitchFamily="34" charset="0"/>
                <a:cs typeface="Segoe UI Semibold" panose="020B0702040204020203" pitchFamily="34" charset="0"/>
              </a:rPr>
              <a:t>Meet skilled or intermediate Level of Care</a:t>
            </a:r>
          </a:p>
          <a:p>
            <a:pPr marL="0" indent="0">
              <a:buNone/>
            </a:pPr>
            <a:r>
              <a:rPr lang="en-US" sz="1850" dirty="0">
                <a:solidFill>
                  <a:schemeClr val="tx1"/>
                </a:solidFill>
                <a:latin typeface="Segoe UI Semibold" panose="020B0702040204020203" pitchFamily="34" charset="0"/>
                <a:cs typeface="Segoe UI Semibold" panose="020B0702040204020203" pitchFamily="34" charset="0"/>
              </a:rPr>
              <a:t> </a:t>
            </a:r>
          </a:p>
          <a:p>
            <a:pPr marL="0" indent="0">
              <a:buNone/>
            </a:pPr>
            <a:endParaRPr lang="en-US" sz="1850" dirty="0">
              <a:solidFill>
                <a:schemeClr val="tx1"/>
              </a:solidFill>
              <a:latin typeface="Segoe UI Semibold" panose="020B0702040204020203" pitchFamily="34" charset="0"/>
              <a:cs typeface="Segoe UI Semibold" panose="020B0702040204020203" pitchFamily="34" charset="0"/>
            </a:endParaRPr>
          </a:p>
          <a:p>
            <a:pPr marL="0" indent="0">
              <a:buNone/>
            </a:pPr>
            <a:r>
              <a:rPr lang="en-US" sz="1850" dirty="0">
                <a:solidFill>
                  <a:schemeClr val="tx1"/>
                </a:solidFill>
                <a:latin typeface="Segoe UI Semibold" panose="020B0702040204020203" pitchFamily="34" charset="0"/>
                <a:cs typeface="Segoe UI Semibold" panose="020B0702040204020203" pitchFamily="34" charset="0"/>
              </a:rPr>
              <a:t>* The person </a:t>
            </a:r>
            <a:r>
              <a:rPr lang="en-US" sz="1850" b="1" i="1" dirty="0">
                <a:solidFill>
                  <a:schemeClr val="tx1"/>
                </a:solidFill>
                <a:latin typeface="Segoe UI Semibold" panose="020B0702040204020203" pitchFamily="34" charset="0"/>
                <a:cs typeface="Segoe UI Semibold" panose="020B0702040204020203" pitchFamily="34" charset="0"/>
              </a:rPr>
              <a:t>can</a:t>
            </a:r>
            <a:r>
              <a:rPr lang="en-US" sz="1850" dirty="0">
                <a:solidFill>
                  <a:schemeClr val="tx1"/>
                </a:solidFill>
                <a:latin typeface="Segoe UI Semibold" panose="020B0702040204020203" pitchFamily="34" charset="0"/>
                <a:cs typeface="Segoe UI Semibold" panose="020B0702040204020203" pitchFamily="34" charset="0"/>
              </a:rPr>
              <a:t> count hospital stays as part of the 60 days, but the person needs to be admitted into the nursing facility at the time of transition (for at least one day).   </a:t>
            </a:r>
          </a:p>
        </p:txBody>
      </p:sp>
    </p:spTree>
    <p:extLst>
      <p:ext uri="{BB962C8B-B14F-4D97-AF65-F5344CB8AC3E}">
        <p14:creationId xmlns:p14="http://schemas.microsoft.com/office/powerpoint/2010/main" val="103602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HCBS Qualified Services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13</a:t>
            </a:fld>
            <a:endParaRPr lang="en-US" dirty="0"/>
          </a:p>
        </p:txBody>
      </p:sp>
      <p:sp>
        <p:nvSpPr>
          <p:cNvPr id="6" name="Content Placeholder 2"/>
          <p:cNvSpPr txBox="1">
            <a:spLocks/>
          </p:cNvSpPr>
          <p:nvPr/>
        </p:nvSpPr>
        <p:spPr>
          <a:xfrm>
            <a:off x="328612" y="1215779"/>
            <a:ext cx="8486775" cy="468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Qualified HCBS Services can be overlapped with Home Again Program</a:t>
            </a:r>
          </a:p>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Qualified HCBS Services are:</a:t>
            </a:r>
          </a:p>
          <a:p>
            <a:pPr lvl="1">
              <a:lnSpc>
                <a:spcPct val="150000"/>
              </a:lnSpc>
              <a:buClr>
                <a:srgbClr val="1F497D"/>
              </a:buClr>
              <a:buFont typeface="Wingdings" panose="05000000000000000000" pitchFamily="2" charset="2"/>
              <a:buChar char="q"/>
              <a:defRPr/>
            </a:pPr>
            <a:r>
              <a:rPr lang="en-US" dirty="0">
                <a:solidFill>
                  <a:schemeClr val="tx1"/>
                </a:solidFill>
                <a:latin typeface="Segoe UI Semibold" panose="020B0702040204020203" pitchFamily="34" charset="0"/>
                <a:cs typeface="Segoe UI Semibold" panose="020B0702040204020203" pitchFamily="34" charset="0"/>
              </a:rPr>
              <a:t>Community Choices Waiver</a:t>
            </a:r>
          </a:p>
          <a:p>
            <a:pPr lvl="1">
              <a:lnSpc>
                <a:spcPct val="150000"/>
              </a:lnSpc>
              <a:buClr>
                <a:srgbClr val="1F497D"/>
              </a:buClr>
              <a:buFont typeface="Wingdings" panose="05000000000000000000" pitchFamily="2" charset="2"/>
              <a:buChar char="q"/>
              <a:defRPr/>
            </a:pPr>
            <a:r>
              <a:rPr lang="en-US" dirty="0">
                <a:solidFill>
                  <a:schemeClr val="tx1"/>
                </a:solidFill>
                <a:latin typeface="Segoe UI Semibold" panose="020B0702040204020203" pitchFamily="34" charset="0"/>
                <a:cs typeface="Segoe UI Semibold" panose="020B0702040204020203" pitchFamily="34" charset="0"/>
              </a:rPr>
              <a:t>HIV/AIDS Waiver</a:t>
            </a:r>
          </a:p>
          <a:p>
            <a:pPr lvl="1">
              <a:lnSpc>
                <a:spcPct val="150000"/>
              </a:lnSpc>
              <a:buClr>
                <a:srgbClr val="1F497D"/>
              </a:buClr>
              <a:buFont typeface="Wingdings" panose="05000000000000000000" pitchFamily="2" charset="2"/>
              <a:buChar char="q"/>
              <a:defRPr/>
            </a:pPr>
            <a:r>
              <a:rPr lang="en-US" dirty="0">
                <a:solidFill>
                  <a:schemeClr val="tx1"/>
                </a:solidFill>
                <a:latin typeface="Segoe UI Semibold" panose="020B0702040204020203" pitchFamily="34" charset="0"/>
                <a:cs typeface="Segoe UI Semibold" panose="020B0702040204020203" pitchFamily="34" charset="0"/>
              </a:rPr>
              <a:t>Mechanical Ventilator Waiver</a:t>
            </a:r>
          </a:p>
          <a:p>
            <a:pPr lvl="1">
              <a:lnSpc>
                <a:spcPct val="150000"/>
              </a:lnSpc>
              <a:buClr>
                <a:srgbClr val="1F497D"/>
              </a:buClr>
              <a:buFont typeface="Wingdings" panose="05000000000000000000" pitchFamily="2" charset="2"/>
              <a:buChar char="q"/>
              <a:defRPr/>
            </a:pPr>
            <a:r>
              <a:rPr lang="en-US" dirty="0">
                <a:solidFill>
                  <a:schemeClr val="tx1"/>
                </a:solidFill>
                <a:latin typeface="Segoe UI Semibold" panose="020B0702040204020203" pitchFamily="34" charset="0"/>
                <a:cs typeface="Segoe UI Semibold" panose="020B0702040204020203" pitchFamily="34" charset="0"/>
              </a:rPr>
              <a:t>Dual Eligible Program (HCBS portion only)</a:t>
            </a:r>
          </a:p>
          <a:p>
            <a:pPr>
              <a:buClr>
                <a:srgbClr val="1F497D"/>
              </a:buClr>
              <a:buFont typeface="Wingdings" pitchFamily="2" charset="2"/>
              <a:buChar char="v"/>
              <a:defRPr/>
            </a:pPr>
            <a:endParaRPr lang="en-US"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endParaRPr lang="en-US" dirty="0">
              <a:solidFill>
                <a:schemeClr val="tx1"/>
              </a:solidFill>
              <a:latin typeface="Segoe UI Semibold" panose="020B0702040204020203" pitchFamily="34" charset="0"/>
              <a:cs typeface="Segoe UI Semibold" panose="020B0702040204020203" pitchFamily="34" charset="0"/>
            </a:endParaRPr>
          </a:p>
        </p:txBody>
      </p:sp>
      <p:sp>
        <p:nvSpPr>
          <p:cNvPr id="5" name="TextBox 4"/>
          <p:cNvSpPr txBox="1"/>
          <p:nvPr/>
        </p:nvSpPr>
        <p:spPr>
          <a:xfrm>
            <a:off x="5665509" y="2742871"/>
            <a:ext cx="2477188" cy="132343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solidFill>
                  <a:srgbClr val="004875"/>
                </a:solidFill>
              </a:rPr>
              <a:t>We are working to add HASCI Waiver as one of the qualified HCBS services</a:t>
            </a:r>
          </a:p>
        </p:txBody>
      </p:sp>
    </p:spTree>
    <p:extLst>
      <p:ext uri="{BB962C8B-B14F-4D97-AF65-F5344CB8AC3E}">
        <p14:creationId xmlns:p14="http://schemas.microsoft.com/office/powerpoint/2010/main" val="418682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Home Again Services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14</a:t>
            </a:fld>
            <a:endParaRPr lang="en-US" dirty="0"/>
          </a:p>
        </p:txBody>
      </p:sp>
      <p:sp>
        <p:nvSpPr>
          <p:cNvPr id="6" name="Content Placeholder 2"/>
          <p:cNvSpPr txBox="1">
            <a:spLocks/>
          </p:cNvSpPr>
          <p:nvPr/>
        </p:nvSpPr>
        <p:spPr>
          <a:xfrm>
            <a:off x="457200" y="1051256"/>
            <a:ext cx="8229600" cy="467067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Home Again Services</a:t>
            </a:r>
          </a:p>
          <a:p>
            <a:pPr lvl="1">
              <a:lnSpc>
                <a:spcPct val="150000"/>
              </a:lnSpc>
              <a:buClr>
                <a:srgbClr val="1F497D"/>
              </a:buClr>
              <a:buFont typeface="Wingdings" panose="05000000000000000000" pitchFamily="2" charset="2"/>
              <a:buChar char="q"/>
              <a:defRPr/>
            </a:pPr>
            <a:r>
              <a:rPr lang="en-US" dirty="0">
                <a:solidFill>
                  <a:schemeClr val="tx1"/>
                </a:solidFill>
                <a:latin typeface="Segoe UI Semibold" panose="020B0702040204020203" pitchFamily="34" charset="0"/>
                <a:cs typeface="Segoe UI Semibold" panose="020B0702040204020203" pitchFamily="34" charset="0"/>
              </a:rPr>
              <a:t>Transition Coordination</a:t>
            </a:r>
          </a:p>
          <a:p>
            <a:pPr lvl="1">
              <a:lnSpc>
                <a:spcPct val="150000"/>
              </a:lnSpc>
              <a:buClr>
                <a:srgbClr val="1F497D"/>
              </a:buClr>
              <a:buFont typeface="Wingdings" panose="05000000000000000000" pitchFamily="2" charset="2"/>
              <a:buChar char="q"/>
              <a:defRPr/>
            </a:pPr>
            <a:r>
              <a:rPr lang="en-US" dirty="0">
                <a:solidFill>
                  <a:schemeClr val="tx1"/>
                </a:solidFill>
                <a:latin typeface="Segoe UI Semibold" panose="020B0702040204020203" pitchFamily="34" charset="0"/>
                <a:cs typeface="Segoe UI Semibold" panose="020B0702040204020203" pitchFamily="34" charset="0"/>
              </a:rPr>
              <a:t>Expanded Goods and Services</a:t>
            </a:r>
          </a:p>
          <a:p>
            <a:pPr lvl="2">
              <a:lnSpc>
                <a:spcPct val="150000"/>
              </a:lnSpc>
              <a:buClr>
                <a:srgbClr val="1F497D"/>
              </a:buClr>
              <a:buFont typeface="Calibri" panose="020F0502020204030204" pitchFamily="34" charset="0"/>
              <a:buChar char="─"/>
              <a:defRPr/>
            </a:pPr>
            <a:r>
              <a:rPr lang="en-US" dirty="0">
                <a:solidFill>
                  <a:schemeClr val="tx1"/>
                </a:solidFill>
                <a:latin typeface="Segoe UI Semibold" panose="020B0702040204020203" pitchFamily="34" charset="0"/>
                <a:cs typeface="Segoe UI Semibold" panose="020B0702040204020203" pitchFamily="34" charset="0"/>
              </a:rPr>
              <a:t>Furniture up </a:t>
            </a:r>
          </a:p>
          <a:p>
            <a:pPr lvl="2">
              <a:lnSpc>
                <a:spcPct val="150000"/>
              </a:lnSpc>
              <a:buClr>
                <a:srgbClr val="1F497D"/>
              </a:buClr>
              <a:buFont typeface="Calibri" panose="020F0502020204030204" pitchFamily="34" charset="0"/>
              <a:buChar char="─"/>
              <a:defRPr/>
            </a:pPr>
            <a:r>
              <a:rPr lang="en-US" dirty="0">
                <a:solidFill>
                  <a:schemeClr val="tx1"/>
                </a:solidFill>
                <a:latin typeface="Segoe UI Semibold" panose="020B0702040204020203" pitchFamily="34" charset="0"/>
                <a:cs typeface="Segoe UI Semibold" panose="020B0702040204020203" pitchFamily="34" charset="0"/>
              </a:rPr>
              <a:t>Appliances </a:t>
            </a:r>
          </a:p>
          <a:p>
            <a:pPr lvl="2">
              <a:lnSpc>
                <a:spcPct val="150000"/>
              </a:lnSpc>
              <a:buClr>
                <a:srgbClr val="1F497D"/>
              </a:buClr>
              <a:buFont typeface="Calibri" panose="020F0502020204030204" pitchFamily="34" charset="0"/>
              <a:buChar char="─"/>
              <a:defRPr/>
            </a:pPr>
            <a:r>
              <a:rPr lang="en-US" dirty="0">
                <a:solidFill>
                  <a:schemeClr val="tx1"/>
                </a:solidFill>
                <a:latin typeface="Segoe UI Semibold" panose="020B0702040204020203" pitchFamily="34" charset="0"/>
                <a:cs typeface="Segoe UI Semibold" panose="020B0702040204020203" pitchFamily="34" charset="0"/>
              </a:rPr>
              <a:t>Initial Groceries </a:t>
            </a:r>
          </a:p>
          <a:p>
            <a:pPr lvl="2">
              <a:lnSpc>
                <a:spcPct val="150000"/>
              </a:lnSpc>
              <a:buClr>
                <a:srgbClr val="1F497D"/>
              </a:buClr>
              <a:buFont typeface="Calibri" panose="020F0502020204030204" pitchFamily="34" charset="0"/>
              <a:buChar char="─"/>
              <a:defRPr/>
            </a:pPr>
            <a:r>
              <a:rPr lang="en-US" dirty="0">
                <a:solidFill>
                  <a:schemeClr val="tx1"/>
                </a:solidFill>
                <a:latin typeface="Segoe UI Semibold" panose="020B0702040204020203" pitchFamily="34" charset="0"/>
                <a:cs typeface="Segoe UI Semibold" panose="020B0702040204020203" pitchFamily="34" charset="0"/>
              </a:rPr>
              <a:t>Security Deposits </a:t>
            </a:r>
          </a:p>
          <a:p>
            <a:pPr lvl="2">
              <a:lnSpc>
                <a:spcPct val="150000"/>
              </a:lnSpc>
              <a:buClr>
                <a:srgbClr val="1F497D"/>
              </a:buClr>
              <a:buFont typeface="Calibri" panose="020F0502020204030204" pitchFamily="34" charset="0"/>
              <a:buChar char="─"/>
              <a:defRPr/>
            </a:pPr>
            <a:r>
              <a:rPr lang="en-US" dirty="0">
                <a:solidFill>
                  <a:schemeClr val="tx1"/>
                </a:solidFill>
                <a:latin typeface="Segoe UI Semibold" panose="020B0702040204020203" pitchFamily="34" charset="0"/>
                <a:cs typeface="Segoe UI Semibold" panose="020B0702040204020203" pitchFamily="34" charset="0"/>
              </a:rPr>
              <a:t>Utility Deposits</a:t>
            </a:r>
          </a:p>
          <a:p>
            <a:pPr lvl="2">
              <a:lnSpc>
                <a:spcPct val="150000"/>
              </a:lnSpc>
              <a:buClr>
                <a:srgbClr val="1F497D"/>
              </a:buClr>
              <a:buFont typeface="Calibri" panose="020F0502020204030204" pitchFamily="34" charset="0"/>
              <a:buChar char="─"/>
              <a:defRPr/>
            </a:pPr>
            <a:r>
              <a:rPr lang="en-US" dirty="0">
                <a:solidFill>
                  <a:schemeClr val="tx1"/>
                </a:solidFill>
                <a:latin typeface="Segoe UI Semibold" panose="020B0702040204020203" pitchFamily="34" charset="0"/>
                <a:cs typeface="Segoe UI Semibold" panose="020B0702040204020203" pitchFamily="34" charset="0"/>
              </a:rPr>
              <a:t>Household items </a:t>
            </a:r>
          </a:p>
          <a:p>
            <a:pPr lvl="2">
              <a:lnSpc>
                <a:spcPct val="150000"/>
              </a:lnSpc>
              <a:buClr>
                <a:srgbClr val="1F497D"/>
              </a:buClr>
              <a:buFont typeface="Calibri" panose="020F0502020204030204" pitchFamily="34" charset="0"/>
              <a:buChar char="─"/>
              <a:defRPr/>
            </a:pPr>
            <a:r>
              <a:rPr lang="en-US" dirty="0">
                <a:solidFill>
                  <a:schemeClr val="tx1"/>
                </a:solidFill>
                <a:latin typeface="Segoe UI Semibold" panose="020B0702040204020203" pitchFamily="34" charset="0"/>
                <a:cs typeface="Segoe UI Semibold" panose="020B0702040204020203" pitchFamily="34" charset="0"/>
              </a:rPr>
              <a:t>Other non-covered items</a:t>
            </a:r>
          </a:p>
          <a:p>
            <a:pPr lvl="1">
              <a:lnSpc>
                <a:spcPct val="150000"/>
              </a:lnSpc>
              <a:buClr>
                <a:srgbClr val="1F497D"/>
              </a:buClr>
              <a:buFont typeface="Wingdings" panose="05000000000000000000" pitchFamily="2" charset="2"/>
              <a:buChar char="q"/>
              <a:defRPr/>
            </a:pPr>
            <a:endParaRPr lang="en-US"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endParaRPr lang="en-US"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endParaRPr lang="en-US" dirty="0">
              <a:solidFill>
                <a:schemeClr val="tx1"/>
              </a:solidFill>
              <a:latin typeface="Segoe UI Semibold" panose="020B0702040204020203" pitchFamily="34" charset="0"/>
              <a:cs typeface="Segoe UI Semibold" panose="020B0702040204020203" pitchFamily="34" charset="0"/>
            </a:endParaRPr>
          </a:p>
        </p:txBody>
      </p:sp>
      <p:sp>
        <p:nvSpPr>
          <p:cNvPr id="2" name="TextBox 1"/>
          <p:cNvSpPr txBox="1"/>
          <p:nvPr/>
        </p:nvSpPr>
        <p:spPr>
          <a:xfrm>
            <a:off x="5050631" y="3139018"/>
            <a:ext cx="2814638" cy="1631216"/>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solidFill>
                  <a:srgbClr val="004875"/>
                </a:solidFill>
              </a:rPr>
              <a:t>Home Again program is assisting with housing and other issues in order to make successful transitions as well.</a:t>
            </a:r>
          </a:p>
        </p:txBody>
      </p:sp>
    </p:spTree>
    <p:extLst>
      <p:ext uri="{BB962C8B-B14F-4D97-AF65-F5344CB8AC3E}">
        <p14:creationId xmlns:p14="http://schemas.microsoft.com/office/powerpoint/2010/main" val="3323202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Transition Coordination</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15</a:t>
            </a:fld>
            <a:endParaRPr lang="en-US" dirty="0"/>
          </a:p>
        </p:txBody>
      </p:sp>
      <p:sp>
        <p:nvSpPr>
          <p:cNvPr id="6" name="Content Placeholder 2"/>
          <p:cNvSpPr txBox="1">
            <a:spLocks/>
          </p:cNvSpPr>
          <p:nvPr/>
        </p:nvSpPr>
        <p:spPr>
          <a:xfrm>
            <a:off x="328612" y="1215778"/>
            <a:ext cx="8486775" cy="46862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150000"/>
              </a:lnSpc>
              <a:buClr>
                <a:srgbClr val="1F497D"/>
              </a:buClr>
              <a:buFont typeface="Wingdings" pitchFamily="2" charset="2"/>
              <a:buChar char="v"/>
              <a:defRPr/>
            </a:pPr>
            <a:r>
              <a:rPr lang="en-US" sz="2000" dirty="0">
                <a:solidFill>
                  <a:schemeClr val="tx1"/>
                </a:solidFill>
                <a:latin typeface="Segoe UI Semibold" panose="020B0702040204020203" pitchFamily="34" charset="0"/>
                <a:cs typeface="Segoe UI Semibold" panose="020B0702040204020203" pitchFamily="34" charset="0"/>
              </a:rPr>
              <a:t> Definition:</a:t>
            </a:r>
          </a:p>
          <a:p>
            <a:pPr marL="0" indent="0">
              <a:lnSpc>
                <a:spcPct val="150000"/>
              </a:lnSpc>
              <a:buClr>
                <a:srgbClr val="1F497D"/>
              </a:buClr>
              <a:buNone/>
              <a:defRPr/>
            </a:pPr>
            <a:endParaRPr lang="en-US" sz="800" dirty="0">
              <a:solidFill>
                <a:schemeClr val="tx1"/>
              </a:solidFill>
              <a:latin typeface="Segoe UI Semibold" panose="020B0702040204020203" pitchFamily="34" charset="0"/>
              <a:cs typeface="Segoe UI Semibold" panose="020B0702040204020203" pitchFamily="34" charset="0"/>
            </a:endParaRPr>
          </a:p>
          <a:p>
            <a:pPr marL="400050" lvl="1" indent="0">
              <a:lnSpc>
                <a:spcPct val="150000"/>
              </a:lnSpc>
              <a:buClr>
                <a:srgbClr val="1F497D"/>
              </a:buClr>
              <a:buNone/>
              <a:defRPr/>
            </a:pPr>
            <a:r>
              <a:rPr lang="en-US" dirty="0">
                <a:solidFill>
                  <a:schemeClr val="tx1"/>
                </a:solidFill>
                <a:latin typeface="Segoe UI Semibold" panose="020B0702040204020203" pitchFamily="34" charset="0"/>
                <a:cs typeface="Segoe UI Semibold" panose="020B0702040204020203" pitchFamily="34" charset="0"/>
              </a:rPr>
              <a:t>Transition coordinator is responsible for providing service counseling and assisting participants in coping with changing needs.  The transition coordinator will also assist the participant with decisions regarding a successful transition into the community.  The transition coordinator will also ensure continued access to appropriate and available services for participants. </a:t>
            </a:r>
          </a:p>
        </p:txBody>
      </p:sp>
    </p:spTree>
    <p:extLst>
      <p:ext uri="{BB962C8B-B14F-4D97-AF65-F5344CB8AC3E}">
        <p14:creationId xmlns:p14="http://schemas.microsoft.com/office/powerpoint/2010/main" val="4225954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Transition Coordination Qualification</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16</a:t>
            </a:fld>
            <a:endParaRPr lang="en-US" dirty="0"/>
          </a:p>
        </p:txBody>
      </p:sp>
      <p:sp>
        <p:nvSpPr>
          <p:cNvPr id="6" name="Content Placeholder 2"/>
          <p:cNvSpPr txBox="1">
            <a:spLocks/>
          </p:cNvSpPr>
          <p:nvPr/>
        </p:nvSpPr>
        <p:spPr>
          <a:xfrm>
            <a:off x="328612" y="982696"/>
            <a:ext cx="8486775" cy="5158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150000"/>
              </a:lnSpc>
              <a:buClr>
                <a:srgbClr val="1F497D"/>
              </a:buClr>
              <a:buFont typeface="Wingdings" pitchFamily="2" charset="2"/>
              <a:buChar char="v"/>
              <a:defRPr/>
            </a:pPr>
            <a:r>
              <a:rPr lang="en-US" sz="2000" dirty="0">
                <a:solidFill>
                  <a:schemeClr val="tx1"/>
                </a:solidFill>
                <a:latin typeface="Segoe UI Semibold" panose="020B0702040204020203" pitchFamily="34" charset="0"/>
                <a:cs typeface="Segoe UI Semibold" panose="020B0702040204020203" pitchFamily="34" charset="0"/>
              </a:rPr>
              <a:t>Qualifications</a:t>
            </a:r>
          </a:p>
          <a:p>
            <a:pPr marL="857250" lvl="1">
              <a:lnSpc>
                <a:spcPct val="200000"/>
              </a:lnSpc>
              <a:buFont typeface="Wingdings" panose="05000000000000000000" pitchFamily="2" charset="2"/>
              <a:buChar char="§"/>
            </a:pPr>
            <a:r>
              <a:rPr lang="en-US" sz="1800" dirty="0">
                <a:solidFill>
                  <a:srgbClr val="000000"/>
                </a:solidFill>
                <a:effectLst/>
                <a:latin typeface="Segoe UI Semibold" panose="020B0702040204020203" pitchFamily="34" charset="0"/>
                <a:ea typeface="Calibri" panose="020F0502020204030204" pitchFamily="34" charset="0"/>
              </a:rPr>
              <a:t>A - Licensed Master Social Worker (LMSW)</a:t>
            </a:r>
            <a:endParaRPr lang="en-US" sz="1800" dirty="0">
              <a:effectLst/>
              <a:latin typeface="Calibri" panose="020F0502020204030204" pitchFamily="34" charset="0"/>
              <a:ea typeface="Calibri" panose="020F0502020204030204" pitchFamily="34" charset="0"/>
            </a:endParaRPr>
          </a:p>
          <a:p>
            <a:pPr marL="857250" lvl="1">
              <a:lnSpc>
                <a:spcPct val="200000"/>
              </a:lnSpc>
              <a:buFont typeface="Wingdings" panose="05000000000000000000" pitchFamily="2" charset="2"/>
              <a:buChar char="§"/>
            </a:pPr>
            <a:r>
              <a:rPr lang="en-US" sz="1800" dirty="0">
                <a:solidFill>
                  <a:srgbClr val="000000"/>
                </a:solidFill>
                <a:effectLst/>
                <a:latin typeface="Segoe UI Semibold" panose="020B0702040204020203" pitchFamily="34" charset="0"/>
                <a:ea typeface="Calibri" panose="020F0502020204030204" pitchFamily="34" charset="0"/>
              </a:rPr>
              <a:t>B - Licensed Baccalaureate Social worker (LBSW) </a:t>
            </a:r>
            <a:endParaRPr lang="en-US" sz="1800" dirty="0">
              <a:effectLst/>
              <a:latin typeface="Calibri" panose="020F0502020204030204" pitchFamily="34" charset="0"/>
              <a:ea typeface="Calibri" panose="020F0502020204030204" pitchFamily="34" charset="0"/>
            </a:endParaRPr>
          </a:p>
          <a:p>
            <a:pPr marL="857250" lvl="1">
              <a:lnSpc>
                <a:spcPct val="200000"/>
              </a:lnSpc>
              <a:buFont typeface="Wingdings" panose="05000000000000000000" pitchFamily="2" charset="2"/>
              <a:buChar char="§"/>
            </a:pPr>
            <a:r>
              <a:rPr lang="en-US" sz="1800" dirty="0">
                <a:solidFill>
                  <a:srgbClr val="000000"/>
                </a:solidFill>
                <a:effectLst/>
                <a:latin typeface="Segoe UI Semibold" panose="020B0702040204020203" pitchFamily="34" charset="0"/>
                <a:ea typeface="Calibri" panose="020F0502020204030204" pitchFamily="34" charset="0"/>
              </a:rPr>
              <a:t>C - Registered Nurse (RN)</a:t>
            </a:r>
            <a:endParaRPr lang="en-US" sz="1800" dirty="0">
              <a:effectLst/>
              <a:latin typeface="Calibri" panose="020F0502020204030204" pitchFamily="34" charset="0"/>
              <a:ea typeface="Calibri" panose="020F0502020204030204" pitchFamily="34" charset="0"/>
            </a:endParaRPr>
          </a:p>
          <a:p>
            <a:pPr marL="857250" lvl="1">
              <a:lnSpc>
                <a:spcPct val="200000"/>
              </a:lnSpc>
              <a:buFont typeface="Wingdings" panose="05000000000000000000" pitchFamily="2" charset="2"/>
              <a:buChar char="§"/>
            </a:pPr>
            <a:r>
              <a:rPr lang="en-US" sz="1800" dirty="0">
                <a:solidFill>
                  <a:srgbClr val="000000"/>
                </a:solidFill>
                <a:effectLst/>
                <a:latin typeface="Segoe UI Semibold" panose="020B0702040204020203" pitchFamily="34" charset="0"/>
                <a:ea typeface="Calibri" panose="020F0502020204030204" pitchFamily="34" charset="0"/>
              </a:rPr>
              <a:t>D - Case Manager Certified (CMC)</a:t>
            </a:r>
            <a:endParaRPr lang="en-US" sz="1800" dirty="0">
              <a:effectLst/>
              <a:latin typeface="Calibri" panose="020F0502020204030204" pitchFamily="34" charset="0"/>
              <a:ea typeface="Calibri" panose="020F0502020204030204" pitchFamily="34" charset="0"/>
            </a:endParaRPr>
          </a:p>
          <a:p>
            <a:pPr marL="857250" lvl="1">
              <a:lnSpc>
                <a:spcPct val="200000"/>
              </a:lnSpc>
              <a:buFont typeface="Wingdings" panose="05000000000000000000" pitchFamily="2" charset="2"/>
              <a:buChar char="§"/>
            </a:pPr>
            <a:r>
              <a:rPr lang="en-US" sz="1800" dirty="0">
                <a:solidFill>
                  <a:srgbClr val="000000"/>
                </a:solidFill>
                <a:effectLst/>
                <a:latin typeface="Segoe UI Semibold" panose="020B0702040204020203" pitchFamily="34" charset="0"/>
                <a:ea typeface="Calibri" panose="020F0502020204030204" pitchFamily="34" charset="0"/>
              </a:rPr>
              <a:t>E – Bachelor Degree in Human Services (BHS)</a:t>
            </a:r>
          </a:p>
          <a:p>
            <a:pPr marL="571500" lvl="1" indent="0">
              <a:lnSpc>
                <a:spcPct val="200000"/>
              </a:lnSpc>
              <a:buNone/>
            </a:pPr>
            <a:endParaRPr lang="en-US" sz="900" dirty="0">
              <a:effectLst/>
              <a:latin typeface="Calibri" panose="020F0502020204030204" pitchFamily="34" charset="0"/>
              <a:ea typeface="Calibri" panose="020F0502020204030204" pitchFamily="34" charset="0"/>
            </a:endParaRPr>
          </a:p>
          <a:p>
            <a:pPr marL="514350" marR="0" indent="-285750">
              <a:buFont typeface="Wingdings" panose="05000000000000000000" pitchFamily="2" charset="2"/>
              <a:buChar char="v"/>
            </a:pPr>
            <a:r>
              <a:rPr lang="en-US" sz="1800" b="1" dirty="0">
                <a:solidFill>
                  <a:srgbClr val="000000"/>
                </a:solidFill>
                <a:latin typeface="Segoe UI Semibold" panose="020B0702040204020203" pitchFamily="34" charset="0"/>
                <a:ea typeface="Calibri" panose="020F0502020204030204" pitchFamily="34" charset="0"/>
              </a:rPr>
              <a:t>M</a:t>
            </a:r>
            <a:r>
              <a:rPr lang="en-US" sz="1800" b="1" dirty="0">
                <a:solidFill>
                  <a:srgbClr val="000000"/>
                </a:solidFill>
                <a:effectLst/>
                <a:latin typeface="Segoe UI Semibold" panose="020B0702040204020203" pitchFamily="34" charset="0"/>
                <a:ea typeface="Calibri" panose="020F0502020204030204" pitchFamily="34" charset="0"/>
              </a:rPr>
              <a:t>ust have demonstrated at least two (2) years of case management experience with one of the Home Again target populations; either older adults or people with physical disabilities.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9103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Transition Coordination Service</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17</a:t>
            </a:fld>
            <a:endParaRPr lang="en-US" dirty="0"/>
          </a:p>
        </p:txBody>
      </p:sp>
      <p:sp>
        <p:nvSpPr>
          <p:cNvPr id="6" name="Content Placeholder 2"/>
          <p:cNvSpPr txBox="1">
            <a:spLocks/>
          </p:cNvSpPr>
          <p:nvPr/>
        </p:nvSpPr>
        <p:spPr>
          <a:xfrm>
            <a:off x="134471" y="1215778"/>
            <a:ext cx="8677835" cy="4996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Responsibilities (including but not limited to):</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Obtain informed consent from participant and/or his/her legal representative if participant has been determined incompetent</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Assess participants medical, financial, and housing situation</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Assist to develop a service plan with the participant</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Conduct Risk Assessment and Mitigation Plan</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Determine whether the participant is moving into a “qualified residence”</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Maintain a 24/7 backup plan for critical services (as is requirement to be a provider)</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Conduct psychosocial assessments of the participant</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Evaluate Durable Medical Equipment (DME) needs of the participant</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Assist Transition Coordinator Manager to create referrals and authorizations that’s addressed on Service Plan</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Provide individual health education training for the participant and caregivers</a:t>
            </a:r>
          </a:p>
        </p:txBody>
      </p:sp>
    </p:spTree>
    <p:extLst>
      <p:ext uri="{BB962C8B-B14F-4D97-AF65-F5344CB8AC3E}">
        <p14:creationId xmlns:p14="http://schemas.microsoft.com/office/powerpoint/2010/main" val="75016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Transition Coordination Service</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18</a:t>
            </a:fld>
            <a:endParaRPr lang="en-US" dirty="0"/>
          </a:p>
        </p:txBody>
      </p:sp>
      <p:sp>
        <p:nvSpPr>
          <p:cNvPr id="6" name="Content Placeholder 2"/>
          <p:cNvSpPr txBox="1">
            <a:spLocks/>
          </p:cNvSpPr>
          <p:nvPr/>
        </p:nvSpPr>
        <p:spPr>
          <a:xfrm>
            <a:off x="328612" y="1215778"/>
            <a:ext cx="8486775" cy="46862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Responsibilities (including but not limited to):</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Conduct home visits of the participant</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Monitor transition and medical needs of the participant</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Facilitate transition meetings for the participant</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Explain to the participant the types of community long term services and supports</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Assist the participant with housing needs</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Build and maintain good working relationships with waiver staff, Nursing Facility staff, service providers, clients, caregivers and etc.</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Keep Quality Assurance personnel  closely updated on transition activities on a monthly basis</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Complete Transition and Discharge Checklists for participant</a:t>
            </a:r>
          </a:p>
          <a:p>
            <a:pPr lvl="1">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Any additional work required by waiver and Home Again staff</a:t>
            </a:r>
          </a:p>
        </p:txBody>
      </p:sp>
    </p:spTree>
    <p:extLst>
      <p:ext uri="{BB962C8B-B14F-4D97-AF65-F5344CB8AC3E}">
        <p14:creationId xmlns:p14="http://schemas.microsoft.com/office/powerpoint/2010/main" val="1055862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Transition Coordination Service</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19</a:t>
            </a:fld>
            <a:endParaRPr lang="en-US" dirty="0"/>
          </a:p>
        </p:txBody>
      </p:sp>
      <p:sp>
        <p:nvSpPr>
          <p:cNvPr id="6" name="Content Placeholder 2"/>
          <p:cNvSpPr txBox="1">
            <a:spLocks/>
          </p:cNvSpPr>
          <p:nvPr/>
        </p:nvSpPr>
        <p:spPr>
          <a:xfrm>
            <a:off x="1179808" y="1381999"/>
            <a:ext cx="6784384" cy="49743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150000"/>
              </a:lnSpc>
              <a:buClr>
                <a:srgbClr val="1F497D"/>
              </a:buClr>
              <a:buFont typeface="Wingdings" pitchFamily="2" charset="2"/>
              <a:buChar char="v"/>
              <a:defRPr/>
            </a:pPr>
            <a:r>
              <a:rPr lang="en-US" sz="2000" dirty="0">
                <a:solidFill>
                  <a:schemeClr val="tx1"/>
                </a:solidFill>
                <a:latin typeface="Segoe UI Semibold" panose="020B0702040204020203" pitchFamily="34" charset="0"/>
                <a:cs typeface="Segoe UI Semibold" panose="020B0702040204020203" pitchFamily="34" charset="0"/>
              </a:rPr>
              <a:t> Visitation Schedule</a:t>
            </a:r>
          </a:p>
          <a:p>
            <a:pPr marL="0" indent="0">
              <a:lnSpc>
                <a:spcPct val="150000"/>
              </a:lnSpc>
              <a:buClr>
                <a:srgbClr val="1F497D"/>
              </a:buClr>
              <a:buNone/>
              <a:defRPr/>
            </a:pPr>
            <a:endParaRPr lang="en-US" sz="800" dirty="0">
              <a:solidFill>
                <a:schemeClr val="tx1"/>
              </a:solidFill>
              <a:latin typeface="Segoe UI Semibold" panose="020B0702040204020203" pitchFamily="34" charset="0"/>
              <a:cs typeface="Segoe UI Semibold" panose="020B0702040204020203" pitchFamily="34" charset="0"/>
            </a:endParaRP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During the first two (2) months: </a:t>
            </a:r>
          </a:p>
          <a:p>
            <a:pPr lvl="2">
              <a:lnSpc>
                <a:spcPct val="150000"/>
              </a:lnSpc>
              <a:buClr>
                <a:srgbClr val="1F497D"/>
              </a:buClr>
              <a:defRPr/>
            </a:pPr>
            <a:r>
              <a:rPr lang="en-US" dirty="0">
                <a:solidFill>
                  <a:schemeClr val="tx1"/>
                </a:solidFill>
                <a:latin typeface="Segoe UI Semibold" panose="020B0702040204020203" pitchFamily="34" charset="0"/>
                <a:cs typeface="Segoe UI Semibold" panose="020B0702040204020203" pitchFamily="34" charset="0"/>
              </a:rPr>
              <a:t>two (2) face-to-face visits, and </a:t>
            </a:r>
          </a:p>
          <a:p>
            <a:pPr lvl="2">
              <a:lnSpc>
                <a:spcPct val="150000"/>
              </a:lnSpc>
              <a:buClr>
                <a:srgbClr val="1F497D"/>
              </a:buClr>
              <a:defRPr/>
            </a:pPr>
            <a:r>
              <a:rPr lang="en-US" dirty="0">
                <a:solidFill>
                  <a:schemeClr val="tx1"/>
                </a:solidFill>
                <a:latin typeface="Segoe UI Semibold" panose="020B0702040204020203" pitchFamily="34" charset="0"/>
                <a:cs typeface="Segoe UI Semibold" panose="020B0702040204020203" pitchFamily="34" charset="0"/>
              </a:rPr>
              <a:t>two (2) telephone calls per month. </a:t>
            </a:r>
          </a:p>
          <a:p>
            <a:pPr marL="914400" lvl="2" indent="0">
              <a:lnSpc>
                <a:spcPct val="150000"/>
              </a:lnSpc>
              <a:buClr>
                <a:srgbClr val="1F497D"/>
              </a:buClr>
              <a:buNone/>
              <a:defRPr/>
            </a:pPr>
            <a:endParaRPr lang="en-US" sz="800" dirty="0">
              <a:solidFill>
                <a:schemeClr val="tx1"/>
              </a:solidFill>
              <a:latin typeface="Segoe UI Semibold" panose="020B0702040204020203" pitchFamily="34" charset="0"/>
              <a:cs typeface="Segoe UI Semibold" panose="020B0702040204020203" pitchFamily="34" charset="0"/>
            </a:endParaRP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During months 3-12:</a:t>
            </a:r>
          </a:p>
          <a:p>
            <a:pPr lvl="2">
              <a:lnSpc>
                <a:spcPct val="150000"/>
              </a:lnSpc>
              <a:buClr>
                <a:srgbClr val="1F497D"/>
              </a:buClr>
              <a:defRPr/>
            </a:pPr>
            <a:r>
              <a:rPr lang="en-US" dirty="0">
                <a:solidFill>
                  <a:schemeClr val="tx1"/>
                </a:solidFill>
                <a:latin typeface="Segoe UI Semibold" panose="020B0702040204020203" pitchFamily="34" charset="0"/>
                <a:cs typeface="Segoe UI Semibold" panose="020B0702040204020203" pitchFamily="34" charset="0"/>
              </a:rPr>
              <a:t>one (1) face-to-face visit every other month, and </a:t>
            </a:r>
          </a:p>
          <a:p>
            <a:pPr lvl="2">
              <a:lnSpc>
                <a:spcPct val="150000"/>
              </a:lnSpc>
              <a:buClr>
                <a:srgbClr val="1F497D"/>
              </a:buClr>
              <a:defRPr/>
            </a:pPr>
            <a:r>
              <a:rPr lang="en-US" dirty="0">
                <a:solidFill>
                  <a:schemeClr val="tx1"/>
                </a:solidFill>
                <a:latin typeface="Segoe UI Semibold" panose="020B0702040204020203" pitchFamily="34" charset="0"/>
                <a:cs typeface="Segoe UI Semibold" panose="020B0702040204020203" pitchFamily="34" charset="0"/>
              </a:rPr>
              <a:t>one (1) monthly telephone call. </a:t>
            </a:r>
          </a:p>
        </p:txBody>
      </p:sp>
    </p:spTree>
    <p:extLst>
      <p:ext uri="{BB962C8B-B14F-4D97-AF65-F5344CB8AC3E}">
        <p14:creationId xmlns:p14="http://schemas.microsoft.com/office/powerpoint/2010/main" val="114906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640D55-031C-4AD9-A16C-4EFA2F922910}" type="slidenum">
              <a:rPr lang="en-US" smtClean="0"/>
              <a:pPr/>
              <a:t>2</a:t>
            </a:fld>
            <a:endParaRPr lang="en-US" dirty="0"/>
          </a:p>
        </p:txBody>
      </p:sp>
      <p:sp>
        <p:nvSpPr>
          <p:cNvPr id="2" name="Title 1"/>
          <p:cNvSpPr>
            <a:spLocks noGrp="1"/>
          </p:cNvSpPr>
          <p:nvPr>
            <p:ph type="title"/>
          </p:nvPr>
        </p:nvSpPr>
        <p:spPr/>
        <p:txBody>
          <a:bodyPr/>
          <a:lstStyle/>
          <a:p>
            <a:r>
              <a:rPr lang="en-US" dirty="0"/>
              <a:t>Topics</a:t>
            </a:r>
          </a:p>
        </p:txBody>
      </p:sp>
      <p:sp>
        <p:nvSpPr>
          <p:cNvPr id="5" name="TextBox 4"/>
          <p:cNvSpPr txBox="1"/>
          <p:nvPr/>
        </p:nvSpPr>
        <p:spPr>
          <a:xfrm>
            <a:off x="807522" y="1037675"/>
            <a:ext cx="5082290" cy="4559390"/>
          </a:xfrm>
          <a:prstGeom prst="rect">
            <a:avLst/>
          </a:prstGeom>
          <a:noFill/>
        </p:spPr>
        <p:txBody>
          <a:bodyPr wrap="square" rtlCol="0">
            <a:spAutoFit/>
          </a:bodyPr>
          <a:lstStyle/>
          <a:p>
            <a:pPr marL="342900" indent="-342900">
              <a:lnSpc>
                <a:spcPct val="250000"/>
              </a:lnSpc>
              <a:buClr>
                <a:srgbClr val="1F497D"/>
              </a:buClr>
              <a:buFont typeface="Wingdings" panose="05000000000000000000" pitchFamily="2" charset="2"/>
              <a:buChar char="v"/>
              <a:defRPr/>
            </a:pPr>
            <a:r>
              <a:rPr lang="en-US" sz="2400" dirty="0">
                <a:latin typeface="Segoe UI Semibold" panose="020B0702040204020203" pitchFamily="34" charset="0"/>
                <a:cs typeface="Segoe UI Semibold" panose="020B0702040204020203" pitchFamily="34" charset="0"/>
              </a:rPr>
              <a:t>Program Overview</a:t>
            </a:r>
          </a:p>
          <a:p>
            <a:pPr marL="342900" indent="-342900">
              <a:lnSpc>
                <a:spcPct val="250000"/>
              </a:lnSpc>
              <a:buClr>
                <a:srgbClr val="1F497D"/>
              </a:buClr>
              <a:buFont typeface="Wingdings" panose="05000000000000000000" pitchFamily="2" charset="2"/>
              <a:buChar char="v"/>
              <a:defRPr/>
            </a:pPr>
            <a:r>
              <a:rPr lang="en-US" sz="2400" dirty="0">
                <a:latin typeface="Segoe UI Semibold" panose="020B0702040204020203" pitchFamily="34" charset="0"/>
                <a:cs typeface="Segoe UI Semibold" panose="020B0702040204020203" pitchFamily="34" charset="0"/>
              </a:rPr>
              <a:t>Program Process</a:t>
            </a:r>
          </a:p>
          <a:p>
            <a:pPr marL="342900" indent="-342900">
              <a:lnSpc>
                <a:spcPct val="250000"/>
              </a:lnSpc>
              <a:buClr>
                <a:srgbClr val="1F497D"/>
              </a:buClr>
              <a:buFont typeface="Wingdings" panose="05000000000000000000" pitchFamily="2" charset="2"/>
              <a:buChar char="v"/>
              <a:defRPr/>
            </a:pPr>
            <a:r>
              <a:rPr lang="en-US" sz="2400" dirty="0">
                <a:latin typeface="Segoe UI Semibold" panose="020B0702040204020203" pitchFamily="34" charset="0"/>
                <a:cs typeface="Segoe UI Semibold" panose="020B0702040204020203" pitchFamily="34" charset="0"/>
              </a:rPr>
              <a:t>Program Statistics</a:t>
            </a:r>
          </a:p>
          <a:p>
            <a:pPr marL="342900" indent="-342900">
              <a:lnSpc>
                <a:spcPct val="250000"/>
              </a:lnSpc>
              <a:buClr>
                <a:srgbClr val="1F497D"/>
              </a:buClr>
              <a:buFont typeface="Wingdings" panose="05000000000000000000" pitchFamily="2" charset="2"/>
              <a:buChar char="v"/>
              <a:defRPr/>
            </a:pPr>
            <a:r>
              <a:rPr lang="en-US" sz="2400" dirty="0">
                <a:latin typeface="Segoe UI Semibold" panose="020B0702040204020203" pitchFamily="34" charset="0"/>
                <a:cs typeface="Segoe UI Semibold" panose="020B0702040204020203" pitchFamily="34" charset="0"/>
              </a:rPr>
              <a:t>Home Again and CLTC Programs</a:t>
            </a:r>
          </a:p>
          <a:p>
            <a:pPr marL="342900" indent="-342900">
              <a:lnSpc>
                <a:spcPct val="250000"/>
              </a:lnSpc>
              <a:buClr>
                <a:srgbClr val="1F497D"/>
              </a:buClr>
              <a:buFont typeface="Wingdings" panose="05000000000000000000" pitchFamily="2" charset="2"/>
              <a:buChar char="v"/>
              <a:defRPr/>
            </a:pPr>
            <a:r>
              <a:rPr lang="en-US" sz="2400" dirty="0">
                <a:latin typeface="Segoe UI Semibold" panose="020B0702040204020203" pitchFamily="34" charset="0"/>
                <a:cs typeface="Segoe UI Semibold" panose="020B0702040204020203" pitchFamily="34" charset="0"/>
              </a:rPr>
              <a:t>Next Step: Waiver Amendments</a:t>
            </a:r>
          </a:p>
        </p:txBody>
      </p:sp>
      <p:pic>
        <p:nvPicPr>
          <p:cNvPr id="1026" name="Picture 2" descr="Analytical Essay Topics for Students - 55 Unique Ideas">
            <a:extLst>
              <a:ext uri="{FF2B5EF4-FFF2-40B4-BE49-F238E27FC236}">
                <a16:creationId xmlns:a16="http://schemas.microsoft.com/office/drawing/2014/main" id="{70CA4CD1-1C05-4B1B-B72D-A64D0D5EA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729" y="1617139"/>
            <a:ext cx="3752225" cy="20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4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Transition Process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20</a:t>
            </a:fld>
            <a:endParaRPr lang="en-US" dirty="0"/>
          </a:p>
        </p:txBody>
      </p:sp>
      <p:sp>
        <p:nvSpPr>
          <p:cNvPr id="14" name="Content Placeholder 2"/>
          <p:cNvSpPr txBox="1">
            <a:spLocks/>
          </p:cNvSpPr>
          <p:nvPr/>
        </p:nvSpPr>
        <p:spPr>
          <a:xfrm>
            <a:off x="276224" y="1023885"/>
            <a:ext cx="8607799" cy="515843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Clr>
                <a:srgbClr val="1F497D"/>
              </a:buClr>
              <a:buFont typeface="Wingdings" panose="05000000000000000000" pitchFamily="2" charset="2"/>
              <a:buChar char="§"/>
              <a:defRPr/>
            </a:pPr>
            <a:r>
              <a:rPr lang="en-US" sz="2000" dirty="0">
                <a:solidFill>
                  <a:schemeClr val="tx1"/>
                </a:solidFill>
                <a:latin typeface="Segoe UI Semibold" panose="020B0702040204020203" pitchFamily="34" charset="0"/>
                <a:cs typeface="Segoe UI Semibold" panose="020B0702040204020203" pitchFamily="34" charset="0"/>
              </a:rPr>
              <a:t>Home Again Referral is made.</a:t>
            </a:r>
          </a:p>
          <a:p>
            <a:pPr>
              <a:buClr>
                <a:srgbClr val="1F497D"/>
              </a:buClr>
              <a:buFont typeface="Wingdings" panose="05000000000000000000" pitchFamily="2" charset="2"/>
              <a:buChar char="§"/>
              <a:defRPr/>
            </a:pPr>
            <a:r>
              <a:rPr lang="en-US" sz="2000" dirty="0">
                <a:solidFill>
                  <a:schemeClr val="tx1"/>
                </a:solidFill>
                <a:latin typeface="Segoe UI Semibold" panose="020B0702040204020203" pitchFamily="34" charset="0"/>
                <a:cs typeface="Segoe UI Semibold" panose="020B0702040204020203" pitchFamily="34" charset="0"/>
              </a:rPr>
              <a:t>Centralized Intake processes the referral.</a:t>
            </a:r>
          </a:p>
          <a:p>
            <a:pPr>
              <a:buClr>
                <a:srgbClr val="1F497D"/>
              </a:buClr>
              <a:buFont typeface="Wingdings" panose="05000000000000000000" pitchFamily="2" charset="2"/>
              <a:buChar char="§"/>
              <a:defRPr/>
            </a:pPr>
            <a:r>
              <a:rPr lang="en-US" sz="2000" dirty="0">
                <a:solidFill>
                  <a:schemeClr val="tx1"/>
                </a:solidFill>
                <a:latin typeface="Segoe UI Semibold" panose="020B0702040204020203" pitchFamily="34" charset="0"/>
                <a:cs typeface="Segoe UI Semibold" panose="020B0702040204020203" pitchFamily="34" charset="0"/>
              </a:rPr>
              <a:t>Home Again team contacts NF to receive Eligibility Packet.</a:t>
            </a:r>
          </a:p>
          <a:p>
            <a:pPr>
              <a:buClr>
                <a:srgbClr val="1F497D"/>
              </a:buClr>
              <a:buFont typeface="Wingdings" panose="05000000000000000000" pitchFamily="2" charset="2"/>
              <a:buChar char="§"/>
              <a:defRPr/>
            </a:pPr>
            <a:r>
              <a:rPr lang="en-US" sz="2000" dirty="0">
                <a:solidFill>
                  <a:schemeClr val="tx1"/>
                </a:solidFill>
                <a:latin typeface="Segoe UI Semibold" panose="020B0702040204020203" pitchFamily="34" charset="0"/>
                <a:cs typeface="Segoe UI Semibold" panose="020B0702040204020203" pitchFamily="34" charset="0"/>
              </a:rPr>
              <a:t>Home Again Transition Coordinator Manager conducts initial assessment.</a:t>
            </a:r>
          </a:p>
          <a:p>
            <a:pPr>
              <a:buClr>
                <a:srgbClr val="1F497D"/>
              </a:buClr>
              <a:buFont typeface="Wingdings" panose="05000000000000000000" pitchFamily="2" charset="2"/>
              <a:buChar char="§"/>
              <a:defRPr/>
            </a:pPr>
            <a:r>
              <a:rPr lang="en-US" sz="2000" dirty="0">
                <a:solidFill>
                  <a:schemeClr val="tx1"/>
                </a:solidFill>
                <a:latin typeface="Segoe UI Semibold" panose="020B0702040204020203" pitchFamily="34" charset="0"/>
                <a:cs typeface="Segoe UI Semibold" panose="020B0702040204020203" pitchFamily="34" charset="0"/>
              </a:rPr>
              <a:t>Case transferred to Area Office and the assigned NC completes LOC.</a:t>
            </a:r>
          </a:p>
          <a:p>
            <a:pPr>
              <a:buClr>
                <a:srgbClr val="1F497D"/>
              </a:buClr>
              <a:buFont typeface="Wingdings" panose="05000000000000000000" pitchFamily="2" charset="2"/>
              <a:buChar char="§"/>
              <a:defRPr/>
            </a:pPr>
            <a:r>
              <a:rPr lang="en-US" sz="2000" dirty="0">
                <a:solidFill>
                  <a:schemeClr val="tx1"/>
                </a:solidFill>
                <a:latin typeface="Segoe UI Semibold" panose="020B0702040204020203" pitchFamily="34" charset="0"/>
                <a:cs typeface="Segoe UI Semibold" panose="020B0702040204020203" pitchFamily="34" charset="0"/>
              </a:rPr>
              <a:t>TC Manager obtains TC provider choice and completes TC referrals/authorization.</a:t>
            </a:r>
          </a:p>
          <a:p>
            <a:pPr>
              <a:buClr>
                <a:srgbClr val="1F497D"/>
              </a:buClr>
              <a:buFont typeface="Wingdings" panose="05000000000000000000" pitchFamily="2" charset="2"/>
              <a:buChar char="§"/>
              <a:defRPr/>
            </a:pPr>
            <a:r>
              <a:rPr lang="en-US" sz="2000" dirty="0">
                <a:solidFill>
                  <a:schemeClr val="tx1"/>
                </a:solidFill>
                <a:latin typeface="Segoe UI Semibold" panose="020B0702040204020203" pitchFamily="34" charset="0"/>
                <a:cs typeface="Segoe UI Semibold" panose="020B0702040204020203" pitchFamily="34" charset="0"/>
              </a:rPr>
              <a:t>Case transferred to CM II and CM II completes Service Plan when notified.</a:t>
            </a:r>
          </a:p>
          <a:p>
            <a:pPr>
              <a:buClr>
                <a:srgbClr val="1F497D"/>
              </a:buClr>
              <a:buFont typeface="Wingdings" panose="05000000000000000000" pitchFamily="2" charset="2"/>
              <a:buChar char="§"/>
              <a:defRPr/>
            </a:pPr>
            <a:r>
              <a:rPr lang="en-US" sz="2000" dirty="0">
                <a:solidFill>
                  <a:schemeClr val="tx1"/>
                </a:solidFill>
                <a:latin typeface="Segoe UI Semibold" panose="020B0702040204020203" pitchFamily="34" charset="0"/>
                <a:cs typeface="Segoe UI Semibold" panose="020B0702040204020203" pitchFamily="34" charset="0"/>
              </a:rPr>
              <a:t>TC Manager creates referrals and authorizations for Home Again demonstration services and Waiver services.</a:t>
            </a:r>
          </a:p>
          <a:p>
            <a:pPr>
              <a:buClr>
                <a:srgbClr val="1F497D"/>
              </a:buClr>
              <a:buFont typeface="Wingdings" panose="05000000000000000000" pitchFamily="2" charset="2"/>
              <a:buChar char="§"/>
              <a:defRPr/>
            </a:pPr>
            <a:r>
              <a:rPr lang="en-US" sz="2000" dirty="0">
                <a:solidFill>
                  <a:schemeClr val="tx1"/>
                </a:solidFill>
                <a:latin typeface="Segoe UI Semibold" panose="020B0702040204020203" pitchFamily="34" charset="0"/>
                <a:cs typeface="Segoe UI Semibold" panose="020B0702040204020203" pitchFamily="34" charset="0"/>
              </a:rPr>
              <a:t>The participant transitions to the community.</a:t>
            </a:r>
          </a:p>
          <a:p>
            <a:pPr>
              <a:buClr>
                <a:srgbClr val="1F497D"/>
              </a:buClr>
              <a:buFont typeface="Wingdings" panose="05000000000000000000" pitchFamily="2" charset="2"/>
              <a:buChar char="§"/>
              <a:defRPr/>
            </a:pPr>
            <a:r>
              <a:rPr lang="en-US" sz="2000" dirty="0">
                <a:solidFill>
                  <a:schemeClr val="tx1"/>
                </a:solidFill>
                <a:latin typeface="Segoe UI Semibold" panose="020B0702040204020203" pitchFamily="34" charset="0"/>
                <a:cs typeface="Segoe UI Semibold" panose="020B0702040204020203" pitchFamily="34" charset="0"/>
              </a:rPr>
              <a:t>CM II obtains CM provider choices and create CM referrals/authorization upon enrollment.</a:t>
            </a:r>
          </a:p>
          <a:p>
            <a:pPr>
              <a:buClr>
                <a:srgbClr val="1F497D"/>
              </a:buClr>
              <a:buFont typeface="Wingdings" panose="05000000000000000000" pitchFamily="2" charset="2"/>
              <a:buChar char="§"/>
              <a:defRPr/>
            </a:pPr>
            <a:endParaRPr lang="en-US" sz="800" dirty="0">
              <a:solidFill>
                <a:schemeClr val="tx1"/>
              </a:solidFill>
              <a:latin typeface="Segoe UI Semibold" panose="020B0702040204020203" pitchFamily="34" charset="0"/>
              <a:cs typeface="Segoe UI Semibold" panose="020B0702040204020203" pitchFamily="34" charset="0"/>
            </a:endParaRPr>
          </a:p>
          <a:p>
            <a:pPr lvl="1" indent="-342900">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Note: Case Managers working with Home Again participants should not complete the waiver re-evaluation showing in Phoenix. </a:t>
            </a:r>
          </a:p>
        </p:txBody>
      </p:sp>
    </p:spTree>
    <p:extLst>
      <p:ext uri="{BB962C8B-B14F-4D97-AF65-F5344CB8AC3E}">
        <p14:creationId xmlns:p14="http://schemas.microsoft.com/office/powerpoint/2010/main" val="169228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Home Again Timeframe</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21</a:t>
            </a:fld>
            <a:endParaRPr lang="en-US" dirty="0"/>
          </a:p>
        </p:txBody>
      </p:sp>
      <p:pic>
        <p:nvPicPr>
          <p:cNvPr id="5" name="Picture 3" descr="C:\Users\sonse\AppData\Local\Microsoft\Windows\Temporary Internet Files\Content.IE5\MWMYMELM\MC90044212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570" y="4498769"/>
            <a:ext cx="537029" cy="533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graysc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a:off x="248930" y="3214972"/>
            <a:ext cx="830371" cy="113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1219200" y="3861479"/>
            <a:ext cx="7391400" cy="0"/>
          </a:xfrm>
          <a:prstGeom prst="straightConnector1">
            <a:avLst/>
          </a:prstGeom>
          <a:noFill/>
          <a:ln w="28250" cap="flat" cmpd="sng" algn="ctr">
            <a:solidFill>
              <a:srgbClr val="F4680B"/>
            </a:solidFill>
            <a:prstDash val="solid"/>
            <a:tailEnd type="arrow"/>
          </a:ln>
          <a:effectLst>
            <a:outerShdw blurRad="63500" dist="25400" dir="3600000" algn="r" rotWithShape="0">
              <a:srgbClr val="000000">
                <a:alpha val="30000"/>
              </a:srgbClr>
            </a:outerShdw>
          </a:effectLst>
        </p:spPr>
      </p:cxnSp>
      <p:cxnSp>
        <p:nvCxnSpPr>
          <p:cNvPr id="9" name="Straight Connector 8"/>
          <p:cNvCxnSpPr/>
          <p:nvPr/>
        </p:nvCxnSpPr>
        <p:spPr>
          <a:xfrm>
            <a:off x="6210300" y="3681369"/>
            <a:ext cx="0" cy="381000"/>
          </a:xfrm>
          <a:prstGeom prst="line">
            <a:avLst/>
          </a:prstGeom>
          <a:noFill/>
          <a:ln w="28250" cap="flat" cmpd="sng" algn="ctr">
            <a:solidFill>
              <a:srgbClr val="F4680B"/>
            </a:solidFill>
            <a:prstDash val="solid"/>
          </a:ln>
          <a:effectLst>
            <a:outerShdw blurRad="63500" dist="25400" dir="3600000" algn="r" rotWithShape="0">
              <a:srgbClr val="000000">
                <a:alpha val="30000"/>
              </a:srgbClr>
            </a:outerShdw>
          </a:effectLst>
        </p:spPr>
      </p:cxnSp>
      <p:sp>
        <p:nvSpPr>
          <p:cNvPr id="10" name="TextBox 9"/>
          <p:cNvSpPr txBox="1"/>
          <p:nvPr/>
        </p:nvSpPr>
        <p:spPr>
          <a:xfrm>
            <a:off x="5562600" y="4062369"/>
            <a:ext cx="1295400" cy="369332"/>
          </a:xfrm>
          <a:prstGeom prst="rect">
            <a:avLst/>
          </a:prstGeom>
          <a:noFill/>
          <a:ln>
            <a:noFill/>
          </a:ln>
        </p:spPr>
        <p:txBody>
          <a:bodyPr wrap="square" rtlCol="0">
            <a:spAutoFit/>
          </a:bodyPr>
          <a:lstStyle/>
          <a:p>
            <a:pPr algn="ctr" fontAlgn="auto">
              <a:spcBef>
                <a:spcPts val="0"/>
              </a:spcBef>
              <a:spcAft>
                <a:spcPts val="0"/>
              </a:spcAft>
            </a:pPr>
            <a:r>
              <a:rPr lang="en-US" dirty="0">
                <a:solidFill>
                  <a:prstClr val="black"/>
                </a:solidFill>
                <a:latin typeface="Segoe UI Semibold" panose="020B0702040204020203" pitchFamily="34" charset="0"/>
                <a:cs typeface="Segoe UI Semibold" panose="020B0702040204020203" pitchFamily="34" charset="0"/>
              </a:rPr>
              <a:t>365 days</a:t>
            </a:r>
          </a:p>
        </p:txBody>
      </p:sp>
      <p:sp>
        <p:nvSpPr>
          <p:cNvPr id="11" name="Right Arrow 10"/>
          <p:cNvSpPr/>
          <p:nvPr/>
        </p:nvSpPr>
        <p:spPr>
          <a:xfrm>
            <a:off x="3200400" y="2593769"/>
            <a:ext cx="2971800" cy="581890"/>
          </a:xfrm>
          <a:prstGeom prst="rightArrow">
            <a:avLst/>
          </a:prstGeom>
          <a:gradFill rotWithShape="1">
            <a:gsLst>
              <a:gs pos="0">
                <a:srgbClr val="7EB8E7">
                  <a:shade val="54000"/>
                  <a:satMod val="105000"/>
                </a:srgbClr>
              </a:gs>
              <a:gs pos="47500">
                <a:srgbClr val="7EB8E7">
                  <a:shade val="88000"/>
                  <a:satMod val="105000"/>
                </a:srgbClr>
              </a:gs>
              <a:gs pos="58500">
                <a:srgbClr val="7EB8E7">
                  <a:shade val="88000"/>
                  <a:satMod val="105000"/>
                </a:srgbClr>
              </a:gs>
              <a:gs pos="100000">
                <a:srgbClr val="7EB8E7">
                  <a:shade val="54000"/>
                  <a:satMod val="105000"/>
                </a:srgb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rgbClr val="7EB8E7">
                <a:tint val="5"/>
                <a:satMod val="13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ndParaRPr>
          </a:p>
        </p:txBody>
      </p:sp>
      <p:sp>
        <p:nvSpPr>
          <p:cNvPr id="12" name="TextBox 11"/>
          <p:cNvSpPr txBox="1"/>
          <p:nvPr/>
        </p:nvSpPr>
        <p:spPr>
          <a:xfrm>
            <a:off x="3380509" y="2711534"/>
            <a:ext cx="2971783"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Segoe UI Semibold" panose="020B0702040204020203" pitchFamily="34" charset="0"/>
                <a:cs typeface="Segoe UI Semibold" panose="020B0702040204020203" pitchFamily="34" charset="0"/>
              </a:rPr>
              <a:t>Home Again  Program</a:t>
            </a:r>
          </a:p>
        </p:txBody>
      </p:sp>
      <p:sp>
        <p:nvSpPr>
          <p:cNvPr id="13" name="Right Arrow 12"/>
          <p:cNvSpPr/>
          <p:nvPr/>
        </p:nvSpPr>
        <p:spPr>
          <a:xfrm>
            <a:off x="3200400" y="3151434"/>
            <a:ext cx="5410200" cy="529935"/>
          </a:xfrm>
          <a:prstGeom prst="rightArrow">
            <a:avLst/>
          </a:prstGeom>
          <a:gradFill rotWithShape="1">
            <a:gsLst>
              <a:gs pos="0">
                <a:srgbClr val="F4680B">
                  <a:shade val="54000"/>
                  <a:satMod val="105000"/>
                </a:srgbClr>
              </a:gs>
              <a:gs pos="47500">
                <a:srgbClr val="F4680B">
                  <a:shade val="88000"/>
                  <a:satMod val="105000"/>
                </a:srgbClr>
              </a:gs>
              <a:gs pos="58500">
                <a:srgbClr val="F4680B">
                  <a:shade val="88000"/>
                  <a:satMod val="105000"/>
                </a:srgbClr>
              </a:gs>
              <a:gs pos="100000">
                <a:srgbClr val="F4680B">
                  <a:shade val="54000"/>
                  <a:satMod val="105000"/>
                </a:srgb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rgbClr val="F4680B">
                <a:tint val="5"/>
                <a:satMod val="13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ndParaRPr>
          </a:p>
        </p:txBody>
      </p:sp>
      <p:sp>
        <p:nvSpPr>
          <p:cNvPr id="14" name="TextBox 13"/>
          <p:cNvSpPr txBox="1"/>
          <p:nvPr/>
        </p:nvSpPr>
        <p:spPr>
          <a:xfrm>
            <a:off x="3380509" y="3231736"/>
            <a:ext cx="3920821"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Segoe UI Semibold" panose="020B0702040204020203" pitchFamily="34" charset="0"/>
                <a:cs typeface="Segoe UI Semibold" panose="020B0702040204020203" pitchFamily="34" charset="0"/>
              </a:rPr>
              <a:t>HCBS Qualified Services</a:t>
            </a:r>
          </a:p>
        </p:txBody>
      </p:sp>
      <p:cxnSp>
        <p:nvCxnSpPr>
          <p:cNvPr id="15" name="Straight Connector 14"/>
          <p:cNvCxnSpPr/>
          <p:nvPr/>
        </p:nvCxnSpPr>
        <p:spPr>
          <a:xfrm>
            <a:off x="3183085" y="3667499"/>
            <a:ext cx="0" cy="381000"/>
          </a:xfrm>
          <a:prstGeom prst="line">
            <a:avLst/>
          </a:prstGeom>
          <a:noFill/>
          <a:ln w="28250" cap="flat" cmpd="sng" algn="ctr">
            <a:solidFill>
              <a:srgbClr val="F4680B"/>
            </a:solidFill>
            <a:prstDash val="solid"/>
          </a:ln>
          <a:effectLst>
            <a:outerShdw blurRad="63500" dist="25400" dir="3600000" algn="r" rotWithShape="0">
              <a:srgbClr val="000000">
                <a:alpha val="30000"/>
              </a:srgbClr>
            </a:outerShdw>
          </a:effectLst>
        </p:spPr>
      </p:cxnSp>
      <p:sp>
        <p:nvSpPr>
          <p:cNvPr id="16" name="TextBox 15"/>
          <p:cNvSpPr txBox="1"/>
          <p:nvPr/>
        </p:nvSpPr>
        <p:spPr>
          <a:xfrm>
            <a:off x="2479965" y="4048500"/>
            <a:ext cx="1420090" cy="383202"/>
          </a:xfrm>
          <a:prstGeom prst="rect">
            <a:avLst/>
          </a:prstGeom>
          <a:noFill/>
          <a:ln>
            <a:noFill/>
          </a:ln>
        </p:spPr>
        <p:txBody>
          <a:bodyPr wrap="square" rtlCol="0">
            <a:spAutoFit/>
          </a:bodyPr>
          <a:lstStyle/>
          <a:p>
            <a:pPr algn="ctr" fontAlgn="auto">
              <a:spcBef>
                <a:spcPts val="0"/>
              </a:spcBef>
              <a:spcAft>
                <a:spcPts val="0"/>
              </a:spcAft>
            </a:pPr>
            <a:r>
              <a:rPr lang="en-US" dirty="0">
                <a:solidFill>
                  <a:prstClr val="black"/>
                </a:solidFill>
                <a:latin typeface="Segoe UI Semibold" panose="020B0702040204020203" pitchFamily="34" charset="0"/>
                <a:cs typeface="Segoe UI Semibold" panose="020B0702040204020203" pitchFamily="34" charset="0"/>
              </a:rPr>
              <a:t>Transition</a:t>
            </a:r>
          </a:p>
        </p:txBody>
      </p:sp>
      <p:sp>
        <p:nvSpPr>
          <p:cNvPr id="17" name="Right Arrow 16"/>
          <p:cNvSpPr/>
          <p:nvPr/>
        </p:nvSpPr>
        <p:spPr>
          <a:xfrm>
            <a:off x="1219200" y="2645704"/>
            <a:ext cx="1905000" cy="505730"/>
          </a:xfrm>
          <a:prstGeom prst="rightArrow">
            <a:avLst/>
          </a:prstGeom>
          <a:gradFill rotWithShape="1">
            <a:gsLst>
              <a:gs pos="0">
                <a:srgbClr val="7EB8E7">
                  <a:shade val="54000"/>
                  <a:satMod val="105000"/>
                </a:srgbClr>
              </a:gs>
              <a:gs pos="47500">
                <a:srgbClr val="7EB8E7">
                  <a:shade val="88000"/>
                  <a:satMod val="105000"/>
                </a:srgbClr>
              </a:gs>
              <a:gs pos="58500">
                <a:srgbClr val="7EB8E7">
                  <a:shade val="88000"/>
                  <a:satMod val="105000"/>
                </a:srgbClr>
              </a:gs>
              <a:gs pos="100000">
                <a:srgbClr val="7EB8E7">
                  <a:shade val="54000"/>
                  <a:satMod val="105000"/>
                </a:srgb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rgbClr val="7EB8E7">
                <a:tint val="5"/>
                <a:satMod val="13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ndParaRPr>
          </a:p>
        </p:txBody>
      </p:sp>
      <p:sp>
        <p:nvSpPr>
          <p:cNvPr id="18" name="TextBox 17"/>
          <p:cNvSpPr txBox="1"/>
          <p:nvPr/>
        </p:nvSpPr>
        <p:spPr>
          <a:xfrm>
            <a:off x="1399847" y="2728779"/>
            <a:ext cx="1585276"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Segoe UI Semibold" panose="020B0702040204020203" pitchFamily="34" charset="0"/>
                <a:cs typeface="Segoe UI Semibold" panose="020B0702040204020203" pitchFamily="34" charset="0"/>
              </a:rPr>
              <a:t>Pre-Planning</a:t>
            </a:r>
          </a:p>
        </p:txBody>
      </p:sp>
    </p:spTree>
    <p:extLst>
      <p:ext uri="{BB962C8B-B14F-4D97-AF65-F5344CB8AC3E}">
        <p14:creationId xmlns:p14="http://schemas.microsoft.com/office/powerpoint/2010/main" val="3090649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Transition Coordination Map</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22</a:t>
            </a:fld>
            <a:endParaRPr lang="en-US" dirty="0"/>
          </a:p>
        </p:txBody>
      </p:sp>
      <p:pic>
        <p:nvPicPr>
          <p:cNvPr id="13" name="Picture 12">
            <a:extLst>
              <a:ext uri="{FF2B5EF4-FFF2-40B4-BE49-F238E27FC236}">
                <a16:creationId xmlns:a16="http://schemas.microsoft.com/office/drawing/2014/main" id="{6A4F94DA-A655-41F9-905C-080A80902CAB}"/>
              </a:ext>
            </a:extLst>
          </p:cNvPr>
          <p:cNvPicPr>
            <a:picLocks noChangeAspect="1"/>
          </p:cNvPicPr>
          <p:nvPr/>
        </p:nvPicPr>
        <p:blipFill>
          <a:blip r:embed="rId3"/>
          <a:stretch>
            <a:fillRect/>
          </a:stretch>
        </p:blipFill>
        <p:spPr>
          <a:xfrm>
            <a:off x="-1389529" y="-98612"/>
            <a:ext cx="11564469" cy="6454961"/>
          </a:xfrm>
          <a:prstGeom prst="rect">
            <a:avLst/>
          </a:prstGeom>
        </p:spPr>
      </p:pic>
    </p:spTree>
    <p:extLst>
      <p:ext uri="{BB962C8B-B14F-4D97-AF65-F5344CB8AC3E}">
        <p14:creationId xmlns:p14="http://schemas.microsoft.com/office/powerpoint/2010/main" val="53526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Expanded Goods and Services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23</a:t>
            </a:fld>
            <a:endParaRPr lang="en-US" dirty="0"/>
          </a:p>
        </p:txBody>
      </p:sp>
      <p:sp>
        <p:nvSpPr>
          <p:cNvPr id="6" name="Content Placeholder 2"/>
          <p:cNvSpPr txBox="1">
            <a:spLocks/>
          </p:cNvSpPr>
          <p:nvPr/>
        </p:nvSpPr>
        <p:spPr>
          <a:xfrm>
            <a:off x="328612" y="1174215"/>
            <a:ext cx="8486775" cy="46862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15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Participants are eligible for all waiver services including environmental modifications as part of waiver services.</a:t>
            </a:r>
          </a:p>
          <a:p>
            <a:pPr>
              <a:buClr>
                <a:srgbClr val="1F497D"/>
              </a:buClr>
              <a:buFont typeface="Wingdings" pitchFamily="2" charset="2"/>
              <a:buChar char="v"/>
              <a:defRPr/>
            </a:pPr>
            <a:endParaRPr lang="en-US" sz="1800"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Expanded Goods and Services may cover items such as:</a:t>
            </a:r>
          </a:p>
          <a:p>
            <a:pPr lvl="1">
              <a:lnSpc>
                <a:spcPct val="150000"/>
              </a:lnSpc>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Furniture</a:t>
            </a:r>
          </a:p>
          <a:p>
            <a:pPr lvl="1">
              <a:lnSpc>
                <a:spcPct val="150000"/>
              </a:lnSpc>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Appliances</a:t>
            </a:r>
          </a:p>
          <a:p>
            <a:pPr lvl="1">
              <a:lnSpc>
                <a:spcPct val="150000"/>
              </a:lnSpc>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Initial Groceries</a:t>
            </a:r>
          </a:p>
          <a:p>
            <a:pPr lvl="1">
              <a:lnSpc>
                <a:spcPct val="150000"/>
              </a:lnSpc>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Security Deposits</a:t>
            </a:r>
          </a:p>
          <a:p>
            <a:pPr lvl="1">
              <a:lnSpc>
                <a:spcPct val="150000"/>
              </a:lnSpc>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Household items</a:t>
            </a:r>
          </a:p>
          <a:p>
            <a:pPr lvl="1">
              <a:lnSpc>
                <a:spcPct val="150000"/>
              </a:lnSpc>
              <a:buClr>
                <a:srgbClr val="1F497D"/>
              </a:buClr>
              <a:buFont typeface="Wingdings" panose="05000000000000000000" pitchFamily="2" charset="2"/>
              <a:buChar char="§"/>
              <a:defRPr/>
            </a:pPr>
            <a:r>
              <a:rPr lang="en-US" sz="1800" dirty="0">
                <a:solidFill>
                  <a:schemeClr val="tx1"/>
                </a:solidFill>
                <a:latin typeface="Segoe UI Semibold" panose="020B0702040204020203" pitchFamily="34" charset="0"/>
                <a:cs typeface="Segoe UI Semibold" panose="020B0702040204020203" pitchFamily="34" charset="0"/>
              </a:rPr>
              <a:t>DME deemed necessary and not covered by either Medicare or Medicaid DME</a:t>
            </a:r>
          </a:p>
        </p:txBody>
      </p:sp>
    </p:spTree>
    <p:extLst>
      <p:ext uri="{BB962C8B-B14F-4D97-AF65-F5344CB8AC3E}">
        <p14:creationId xmlns:p14="http://schemas.microsoft.com/office/powerpoint/2010/main" val="449647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Housing Coordinator Roles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24</a:t>
            </a:fld>
            <a:endParaRPr lang="en-US" dirty="0"/>
          </a:p>
        </p:txBody>
      </p:sp>
      <p:sp>
        <p:nvSpPr>
          <p:cNvPr id="5" name="Content Placeholder 2"/>
          <p:cNvSpPr txBox="1">
            <a:spLocks/>
          </p:cNvSpPr>
          <p:nvPr/>
        </p:nvSpPr>
        <p:spPr>
          <a:xfrm>
            <a:off x="693492" y="1149652"/>
            <a:ext cx="7430129" cy="4906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400050">
              <a:buClr>
                <a:srgbClr val="1F497D"/>
              </a:buClr>
              <a:buFont typeface="Wingdings" panose="05000000000000000000"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Primary focus to identify and expand the pool of affordable and accessible housing opportunities for Home Again applicants and participants statewide.</a:t>
            </a:r>
          </a:p>
          <a:p>
            <a:pPr marL="400050">
              <a:buClr>
                <a:srgbClr val="1F497D"/>
              </a:buClr>
              <a:buFont typeface="Wingdings" panose="05000000000000000000" pitchFamily="2" charset="2"/>
              <a:buChar char="v"/>
              <a:defRPr/>
            </a:pPr>
            <a:endParaRPr lang="en-US" sz="1800" dirty="0">
              <a:solidFill>
                <a:schemeClr val="tx1"/>
              </a:solidFill>
              <a:latin typeface="Segoe UI Semibold" panose="020B0702040204020203" pitchFamily="34" charset="0"/>
              <a:cs typeface="Segoe UI Semibold" panose="020B0702040204020203" pitchFamily="34" charset="0"/>
            </a:endParaRPr>
          </a:p>
          <a:p>
            <a:pPr marL="400050">
              <a:buClr>
                <a:srgbClr val="1F497D"/>
              </a:buClr>
              <a:buFont typeface="Wingdings" panose="05000000000000000000"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Responsible for outreach to the network of housing entities, including public housing authorities and private landlords, in an effort to better serve individuals needing long term care that will allow them to receive services in their community rather than in a long-term facility.   </a:t>
            </a:r>
          </a:p>
          <a:p>
            <a:pPr marL="400050">
              <a:buClr>
                <a:srgbClr val="1F497D"/>
              </a:buClr>
              <a:buFont typeface="Wingdings" panose="05000000000000000000" pitchFamily="2" charset="2"/>
              <a:buChar char="v"/>
              <a:defRPr/>
            </a:pPr>
            <a:endParaRPr lang="en-US" sz="1800" dirty="0">
              <a:solidFill>
                <a:schemeClr val="tx1"/>
              </a:solidFill>
              <a:latin typeface="Segoe UI Semibold" panose="020B0702040204020203" pitchFamily="34" charset="0"/>
              <a:cs typeface="Segoe UI Semibold" panose="020B0702040204020203" pitchFamily="34" charset="0"/>
            </a:endParaRPr>
          </a:p>
          <a:p>
            <a:pPr marL="400050">
              <a:buClr>
                <a:srgbClr val="1F497D"/>
              </a:buClr>
              <a:buFont typeface="Wingdings" panose="05000000000000000000"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Responsible for networking and building a collaborative relationship with local housing authorities, community development corporations, developers, and other housing related entities to promote the development and identification of affordable and accessible housing opportunities that meet the requirements of the Centers for Medicare and Medicaid Services.</a:t>
            </a:r>
          </a:p>
        </p:txBody>
      </p:sp>
    </p:spTree>
    <p:extLst>
      <p:ext uri="{BB962C8B-B14F-4D97-AF65-F5344CB8AC3E}">
        <p14:creationId xmlns:p14="http://schemas.microsoft.com/office/powerpoint/2010/main" val="639654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Qualified Residence</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25</a:t>
            </a:fld>
            <a:endParaRPr lang="en-US" dirty="0"/>
          </a:p>
        </p:txBody>
      </p:sp>
      <p:sp>
        <p:nvSpPr>
          <p:cNvPr id="6" name="Content Placeholder 2"/>
          <p:cNvSpPr txBox="1">
            <a:spLocks/>
          </p:cNvSpPr>
          <p:nvPr/>
        </p:nvSpPr>
        <p:spPr>
          <a:xfrm>
            <a:off x="582655" y="1286082"/>
            <a:ext cx="7430129" cy="43261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400050">
              <a:buClr>
                <a:srgbClr val="1F497D"/>
              </a:buClr>
              <a:buFont typeface="Wingdings" panose="05000000000000000000" pitchFamily="2" charset="2"/>
              <a:buChar char="v"/>
              <a:defRPr/>
            </a:pPr>
            <a:r>
              <a:rPr lang="en-US" sz="1800" dirty="0">
                <a:solidFill>
                  <a:schemeClr val="tx1"/>
                </a:solidFill>
              </a:rPr>
              <a:t>A home owned or leased by the individual or the individual's family member; the lease/deed must be held by the individual or the individual’s family member</a:t>
            </a:r>
          </a:p>
          <a:p>
            <a:pPr marL="400050">
              <a:buClr>
                <a:srgbClr val="1F497D"/>
              </a:buClr>
              <a:buFont typeface="Wingdings" panose="05000000000000000000" pitchFamily="2" charset="2"/>
              <a:buChar char="v"/>
              <a:defRPr/>
            </a:pPr>
            <a:endParaRPr lang="en-US" sz="1800" dirty="0">
              <a:solidFill>
                <a:schemeClr val="tx1"/>
              </a:solidFill>
            </a:endParaRPr>
          </a:p>
          <a:p>
            <a:pPr marL="400050">
              <a:buClr>
                <a:srgbClr val="1F497D"/>
              </a:buClr>
              <a:buFont typeface="Wingdings" panose="05000000000000000000" pitchFamily="2" charset="2"/>
              <a:buChar char="v"/>
              <a:defRPr/>
            </a:pPr>
            <a:r>
              <a:rPr lang="en-US" sz="1800" dirty="0">
                <a:solidFill>
                  <a:schemeClr val="tx1"/>
                </a:solidFill>
              </a:rPr>
              <a:t>An apartment with an individual lease, with lockable access and egress, and which includes living, sleeping, bathing, and cooking areas over which the individual or the individual's family has domain and control</a:t>
            </a:r>
          </a:p>
          <a:p>
            <a:pPr marL="400050">
              <a:buClr>
                <a:srgbClr val="1F497D"/>
              </a:buClr>
              <a:buFont typeface="Wingdings" panose="05000000000000000000" pitchFamily="2" charset="2"/>
              <a:buChar char="v"/>
              <a:defRPr/>
            </a:pPr>
            <a:endParaRPr lang="en-US" sz="1800" dirty="0">
              <a:solidFill>
                <a:schemeClr val="tx1"/>
              </a:solidFill>
            </a:endParaRPr>
          </a:p>
          <a:p>
            <a:pPr marL="400050">
              <a:buClr>
                <a:srgbClr val="1F497D"/>
              </a:buClr>
              <a:buFont typeface="Wingdings" panose="05000000000000000000" pitchFamily="2" charset="2"/>
              <a:buChar char="v"/>
              <a:defRPr/>
            </a:pPr>
            <a:r>
              <a:rPr lang="en-US" sz="1800" dirty="0">
                <a:solidFill>
                  <a:schemeClr val="tx1"/>
                </a:solidFill>
              </a:rPr>
              <a:t>A residence, in a community-based residential setting, in which no more than 4 unrelated individuals reside</a:t>
            </a:r>
          </a:p>
          <a:p>
            <a:pPr lvl="1">
              <a:buClr>
                <a:schemeClr val="tx2"/>
              </a:buClr>
              <a:buFont typeface="Arial" panose="020B0604020202020204" pitchFamily="34" charset="0"/>
              <a:buChar char="•"/>
            </a:pPr>
            <a:r>
              <a:rPr lang="en-US" sz="1800" dirty="0">
                <a:solidFill>
                  <a:schemeClr val="tx1"/>
                </a:solidFill>
              </a:rPr>
              <a:t>A residence in which no more than 4 unrelated individuals reside and that is part of a larger congregate care setting (campus) separated from typical community dwellings would not be considered a qualified residence.</a:t>
            </a:r>
          </a:p>
          <a:p>
            <a:pPr lvl="1">
              <a:buClr>
                <a:srgbClr val="1F497D"/>
              </a:buClr>
              <a:defRPr/>
            </a:pPr>
            <a:endParaRPr lang="en-US" sz="1800" dirty="0">
              <a:solidFill>
                <a:schemeClr val="tx1"/>
              </a:solidFill>
            </a:endParaRPr>
          </a:p>
          <a:p>
            <a:pPr>
              <a:buClr>
                <a:srgbClr val="1F497D"/>
              </a:buClr>
              <a:buFont typeface="Wingdings" pitchFamily="2" charset="2"/>
              <a:buChar char="v"/>
              <a:defRPr/>
            </a:pPr>
            <a:endParaRPr lang="en-US" sz="1800" dirty="0">
              <a:solidFill>
                <a:schemeClr val="tx1"/>
              </a:solidFill>
            </a:endParaRPr>
          </a:p>
        </p:txBody>
      </p:sp>
    </p:spTree>
    <p:extLst>
      <p:ext uri="{BB962C8B-B14F-4D97-AF65-F5344CB8AC3E}">
        <p14:creationId xmlns:p14="http://schemas.microsoft.com/office/powerpoint/2010/main" val="224467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Transitions by Housing Type</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26</a:t>
            </a:fld>
            <a:endParaRPr lang="en-US" dirty="0"/>
          </a:p>
        </p:txBody>
      </p:sp>
      <p:sp>
        <p:nvSpPr>
          <p:cNvPr id="5" name="Content Placeholder 2"/>
          <p:cNvSpPr txBox="1">
            <a:spLocks/>
          </p:cNvSpPr>
          <p:nvPr/>
        </p:nvSpPr>
        <p:spPr>
          <a:xfrm>
            <a:off x="418259" y="1580904"/>
            <a:ext cx="8486775" cy="19846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Home Owned by Participant or Family Member: 70</a:t>
            </a:r>
          </a:p>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 Leased Apartment: 26</a:t>
            </a:r>
          </a:p>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 Community Based Residential Setting: 0</a:t>
            </a:r>
          </a:p>
        </p:txBody>
      </p:sp>
    </p:spTree>
    <p:extLst>
      <p:ext uri="{BB962C8B-B14F-4D97-AF65-F5344CB8AC3E}">
        <p14:creationId xmlns:p14="http://schemas.microsoft.com/office/powerpoint/2010/main" val="41697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HUD Affordability Standard</a:t>
            </a:r>
          </a:p>
        </p:txBody>
      </p:sp>
      <p:sp>
        <p:nvSpPr>
          <p:cNvPr id="6" name="Content Placeholder 2"/>
          <p:cNvSpPr txBox="1">
            <a:spLocks/>
          </p:cNvSpPr>
          <p:nvPr/>
        </p:nvSpPr>
        <p:spPr>
          <a:xfrm>
            <a:off x="582655" y="1286082"/>
            <a:ext cx="7430129" cy="43261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400050">
              <a:buClr>
                <a:srgbClr val="1F497D"/>
              </a:buClr>
              <a:buFont typeface="Wingdings" panose="05000000000000000000" pitchFamily="2" charset="2"/>
              <a:buChar char="v"/>
              <a:defRPr/>
            </a:pPr>
            <a:r>
              <a:rPr lang="en-US" sz="1800" dirty="0">
                <a:solidFill>
                  <a:schemeClr val="tx1"/>
                </a:solidFill>
              </a:rPr>
              <a:t>The HUD affordability standard suggests that a tenant pay no more than 30 percent of his or her income for rent and utilities (not including telephone or cable). The Home Again program has adopted this standard to determine affordability for individuals requesting housing assistance.</a:t>
            </a:r>
          </a:p>
          <a:p>
            <a:pPr marL="400050">
              <a:buClr>
                <a:srgbClr val="1F497D"/>
              </a:buClr>
              <a:buFont typeface="Wingdings" panose="05000000000000000000" pitchFamily="2" charset="2"/>
              <a:buChar char="v"/>
              <a:defRPr/>
            </a:pPr>
            <a:endParaRPr lang="en-US" sz="1800" dirty="0">
              <a:solidFill>
                <a:schemeClr val="tx1"/>
              </a:solidFill>
            </a:endParaRPr>
          </a:p>
          <a:p>
            <a:pPr marL="400050">
              <a:buClr>
                <a:srgbClr val="1F497D"/>
              </a:buClr>
              <a:buFont typeface="Wingdings" panose="05000000000000000000" pitchFamily="2" charset="2"/>
              <a:buChar char="v"/>
              <a:defRPr/>
            </a:pPr>
            <a:r>
              <a:rPr lang="en-US" sz="1800" dirty="0">
                <a:solidFill>
                  <a:schemeClr val="tx1"/>
                </a:solidFill>
              </a:rPr>
              <a:t>In 2016, a person living on Supplemental Security Income (SSI) in Columbia only receives $733.00 a month. This means that SSI beneficiaries are living at 30% below the federal poverty level or at the extremely low income end. With this money they must pay rent, transportation, groceries, utilities, and when possible other miscellaneous items.</a:t>
            </a:r>
          </a:p>
          <a:p>
            <a:pPr lvl="1">
              <a:buClr>
                <a:srgbClr val="1F497D"/>
              </a:buClr>
              <a:defRPr/>
            </a:pPr>
            <a:endParaRPr lang="en-US" sz="1800" dirty="0">
              <a:solidFill>
                <a:schemeClr val="tx1"/>
              </a:solidFill>
            </a:endParaRPr>
          </a:p>
          <a:p>
            <a:pPr>
              <a:buClr>
                <a:srgbClr val="1F497D"/>
              </a:buClr>
              <a:buFont typeface="Wingdings" pitchFamily="2" charset="2"/>
              <a:buChar char="v"/>
              <a:defRPr/>
            </a:pPr>
            <a:endParaRPr lang="en-US" sz="1800" dirty="0">
              <a:solidFill>
                <a:schemeClr val="tx1"/>
              </a:solidFill>
            </a:endParaRPr>
          </a:p>
        </p:txBody>
      </p:sp>
      <p:sp>
        <p:nvSpPr>
          <p:cNvPr id="2" name="Slide Number Placeholder 1"/>
          <p:cNvSpPr>
            <a:spLocks noGrp="1"/>
          </p:cNvSpPr>
          <p:nvPr>
            <p:ph type="sldNum" sz="quarter" idx="10"/>
          </p:nvPr>
        </p:nvSpPr>
        <p:spPr/>
        <p:txBody>
          <a:bodyPr/>
          <a:lstStyle/>
          <a:p>
            <a:fld id="{C1640D55-031C-4AD9-A16C-4EFA2F922910}" type="slidenum">
              <a:rPr lang="en-US" smtClean="0"/>
              <a:pPr/>
              <a:t>27</a:t>
            </a:fld>
            <a:endParaRPr lang="en-US" dirty="0"/>
          </a:p>
        </p:txBody>
      </p:sp>
    </p:spTree>
    <p:extLst>
      <p:ext uri="{BB962C8B-B14F-4D97-AF65-F5344CB8AC3E}">
        <p14:creationId xmlns:p14="http://schemas.microsoft.com/office/powerpoint/2010/main" val="3327293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ct val="150000"/>
              </a:lnSpc>
              <a:buClr>
                <a:srgbClr val="1F497D"/>
              </a:buClr>
              <a:buFont typeface="Wingdings" pitchFamily="2" charset="2"/>
              <a:buChar char="v"/>
              <a:defRPr/>
            </a:pPr>
            <a:r>
              <a:rPr lang="en-US" sz="2800" dirty="0"/>
              <a:t>Bridge Rental Subsidy</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28</a:t>
            </a:fld>
            <a:endParaRPr lang="en-US" dirty="0"/>
          </a:p>
        </p:txBody>
      </p:sp>
      <p:sp>
        <p:nvSpPr>
          <p:cNvPr id="6" name="Content Placeholder 2"/>
          <p:cNvSpPr txBox="1">
            <a:spLocks/>
          </p:cNvSpPr>
          <p:nvPr/>
        </p:nvSpPr>
        <p:spPr>
          <a:xfrm>
            <a:off x="529993" y="1320137"/>
            <a:ext cx="7916239" cy="4905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There are multiple ways to fund affordable housing.  </a:t>
            </a:r>
          </a:p>
          <a:p>
            <a:pPr marL="0" indent="0">
              <a:buClr>
                <a:srgbClr val="1F497D"/>
              </a:buClr>
              <a:buNone/>
              <a:defRPr/>
            </a:pPr>
            <a:endParaRPr lang="en-US" sz="1800"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One way SCDHHS has attempted to address this need is through the Bridge Rental Subsidy program.  </a:t>
            </a:r>
          </a:p>
          <a:p>
            <a:pPr>
              <a:buClr>
                <a:srgbClr val="1F497D"/>
              </a:buClr>
              <a:buFont typeface="Wingdings" pitchFamily="2" charset="2"/>
              <a:buChar char="v"/>
              <a:defRPr/>
            </a:pPr>
            <a:endParaRPr lang="en-US" sz="1800"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SCDHHS has a contract with State Housing to administer this program. </a:t>
            </a:r>
          </a:p>
          <a:p>
            <a:pPr>
              <a:buClr>
                <a:srgbClr val="1F497D"/>
              </a:buClr>
              <a:buFont typeface="Wingdings" pitchFamily="2" charset="2"/>
              <a:buChar char="v"/>
              <a:defRPr/>
            </a:pPr>
            <a:endParaRPr lang="en-US" sz="1800"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The main objective of this program is to provide rental assistance for our extremely low income Home Again participants for up to 24 months, while on the waiting list for Housing Choice Voucher, Public Housing and Project Based apartments.   </a:t>
            </a:r>
          </a:p>
          <a:p>
            <a:pPr>
              <a:buClr>
                <a:srgbClr val="1F497D"/>
              </a:buClr>
              <a:buFont typeface="Wingdings" pitchFamily="2" charset="2"/>
              <a:buChar char="v"/>
              <a:defRPr/>
            </a:pPr>
            <a:endParaRPr lang="en-US" sz="1800"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Participants must show proof that they have been placed on at least three (3) waiting list.</a:t>
            </a:r>
          </a:p>
          <a:p>
            <a:pPr>
              <a:buClr>
                <a:srgbClr val="1F497D"/>
              </a:buClr>
              <a:buFont typeface="Wingdings" pitchFamily="2" charset="2"/>
              <a:buChar char="v"/>
              <a:defRPr/>
            </a:pPr>
            <a:endParaRPr lang="en-US" sz="1800" dirty="0">
              <a:solidFill>
                <a:schemeClr val="tx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300452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Challenges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29</a:t>
            </a:fld>
            <a:endParaRPr lang="en-US" dirty="0"/>
          </a:p>
        </p:txBody>
      </p:sp>
      <p:sp>
        <p:nvSpPr>
          <p:cNvPr id="5" name="Content Placeholder 2"/>
          <p:cNvSpPr txBox="1">
            <a:spLocks/>
          </p:cNvSpPr>
          <p:nvPr/>
        </p:nvSpPr>
        <p:spPr>
          <a:xfrm>
            <a:off x="254307" y="1150523"/>
            <a:ext cx="8477316" cy="4905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Clr>
                <a:srgbClr val="1F497D"/>
              </a:buClr>
              <a:buFont typeface="Wingdings" pitchFamily="2" charset="2"/>
              <a:buChar char="v"/>
              <a:defRPr/>
            </a:pPr>
            <a:r>
              <a:rPr lang="en-US" sz="2000" dirty="0">
                <a:solidFill>
                  <a:schemeClr val="tx1"/>
                </a:solidFill>
                <a:latin typeface="Segoe UI Semibold" panose="020B0702040204020203" pitchFamily="34" charset="0"/>
                <a:cs typeface="Segoe UI Semibold" panose="020B0702040204020203" pitchFamily="34" charset="0"/>
              </a:rPr>
              <a:t>The following challenges can prolong the transition to affordable housing:</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Outstanding Utility Bills</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Prior Evictions or unpaid rent balances</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Poor Credit History</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Prior Criminal History</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Missing birth certificate and/or SC photo ID and/or Social Security Card</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Obtaining a current Social Security benefit letter</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Lack of family support</a:t>
            </a:r>
          </a:p>
        </p:txBody>
      </p:sp>
    </p:spTree>
    <p:extLst>
      <p:ext uri="{BB962C8B-B14F-4D97-AF65-F5344CB8AC3E}">
        <p14:creationId xmlns:p14="http://schemas.microsoft.com/office/powerpoint/2010/main" val="86669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640D55-031C-4AD9-A16C-4EFA2F922910}" type="slidenum">
              <a:rPr lang="en-US" smtClean="0"/>
              <a:pPr/>
              <a:t>3</a:t>
            </a:fld>
            <a:endParaRPr lang="en-US" dirty="0"/>
          </a:p>
        </p:txBody>
      </p:sp>
      <p:sp>
        <p:nvSpPr>
          <p:cNvPr id="2" name="Title 1"/>
          <p:cNvSpPr>
            <a:spLocks noGrp="1"/>
          </p:cNvSpPr>
          <p:nvPr>
            <p:ph type="title"/>
          </p:nvPr>
        </p:nvSpPr>
        <p:spPr/>
        <p:txBody>
          <a:bodyPr>
            <a:normAutofit/>
          </a:bodyPr>
          <a:lstStyle/>
          <a:p>
            <a:r>
              <a:rPr lang="en-US" sz="2800" dirty="0"/>
              <a:t>Program Background</a:t>
            </a:r>
          </a:p>
        </p:txBody>
      </p:sp>
      <p:sp>
        <p:nvSpPr>
          <p:cNvPr id="5" name="TextBox 4"/>
          <p:cNvSpPr txBox="1"/>
          <p:nvPr/>
        </p:nvSpPr>
        <p:spPr>
          <a:xfrm>
            <a:off x="573530" y="1094723"/>
            <a:ext cx="7941820" cy="5016758"/>
          </a:xfrm>
          <a:prstGeom prst="rect">
            <a:avLst/>
          </a:prstGeom>
          <a:noFill/>
        </p:spPr>
        <p:txBody>
          <a:bodyPr wrap="square" rtlCol="0">
            <a:spAutoFit/>
          </a:bodyPr>
          <a:lstStyle/>
          <a:p>
            <a:pPr marL="342900" indent="-342900">
              <a:buClr>
                <a:srgbClr val="1F497D"/>
              </a:buClr>
              <a:buFont typeface="Wingdings" panose="05000000000000000000" pitchFamily="2" charset="2"/>
              <a:buChar char="v"/>
              <a:defRPr/>
            </a:pPr>
            <a:r>
              <a:rPr lang="en-US" sz="2000" dirty="0">
                <a:latin typeface="Segoe UI Semibold" panose="020B0702040204020203" pitchFamily="34" charset="0"/>
                <a:cs typeface="Segoe UI Semibold" panose="020B0702040204020203" pitchFamily="34" charset="0"/>
              </a:rPr>
              <a:t>National grant name is “Money Follows the Person (MFP) Rebalancing Demonstration”</a:t>
            </a:r>
          </a:p>
          <a:p>
            <a:pPr marL="342900" indent="-342900">
              <a:buClr>
                <a:srgbClr val="1F497D"/>
              </a:buClr>
              <a:buFont typeface="Wingdings" panose="05000000000000000000" pitchFamily="2" charset="2"/>
              <a:buChar char="v"/>
              <a:defRPr/>
            </a:pPr>
            <a:endParaRPr lang="en-US" sz="2000" dirty="0">
              <a:latin typeface="Segoe UI Semibold" panose="020B0702040204020203" pitchFamily="34" charset="0"/>
              <a:cs typeface="Segoe UI Semibold" panose="020B0702040204020203" pitchFamily="34" charset="0"/>
            </a:endParaRPr>
          </a:p>
          <a:p>
            <a:pPr marL="342900" indent="-342900">
              <a:buClr>
                <a:srgbClr val="1F497D"/>
              </a:buClr>
              <a:buFont typeface="Wingdings" panose="05000000000000000000" pitchFamily="2" charset="2"/>
              <a:buChar char="v"/>
              <a:defRPr/>
            </a:pPr>
            <a:r>
              <a:rPr lang="en-US" sz="2000" dirty="0">
                <a:latin typeface="Segoe UI Semibold" panose="020B0702040204020203" pitchFamily="34" charset="0"/>
                <a:cs typeface="Segoe UI Semibold" panose="020B0702040204020203" pitchFamily="34" charset="0"/>
              </a:rPr>
              <a:t>Helps States rebalance their long-term care systems to transition people with Medicaid from institutions to the community. </a:t>
            </a:r>
          </a:p>
          <a:p>
            <a:pPr marL="342900" indent="-342900">
              <a:buClr>
                <a:srgbClr val="1F497D"/>
              </a:buClr>
              <a:buFont typeface="Wingdings" panose="05000000000000000000" pitchFamily="2" charset="2"/>
              <a:buChar char="v"/>
              <a:defRPr/>
            </a:pPr>
            <a:endParaRPr lang="en-US" sz="2000" dirty="0">
              <a:latin typeface="Segoe UI Semibold" panose="020B0702040204020203" pitchFamily="34" charset="0"/>
              <a:cs typeface="Segoe UI Semibold" panose="020B0702040204020203" pitchFamily="34" charset="0"/>
            </a:endParaRPr>
          </a:p>
          <a:p>
            <a:pPr marL="342900" indent="-342900">
              <a:buClr>
                <a:srgbClr val="1F497D"/>
              </a:buClr>
              <a:buFont typeface="Wingdings" panose="05000000000000000000" pitchFamily="2" charset="2"/>
              <a:buChar char="v"/>
              <a:defRPr/>
            </a:pPr>
            <a:r>
              <a:rPr lang="en-US" sz="2000" dirty="0">
                <a:latin typeface="Segoe UI Semibold" panose="020B0702040204020203" pitchFamily="34" charset="0"/>
                <a:cs typeface="Segoe UI Semibold" panose="020B0702040204020203" pitchFamily="34" charset="0"/>
              </a:rPr>
              <a:t>The Deficit Reduction Act of 2005 established $2 billion in funding</a:t>
            </a:r>
          </a:p>
          <a:p>
            <a:pPr marL="800100" lvl="1" indent="-342900">
              <a:buClr>
                <a:srgbClr val="1F497D"/>
              </a:buClr>
              <a:buFont typeface="Wingdings" panose="05000000000000000000" pitchFamily="2" charset="2"/>
              <a:buChar char="§"/>
              <a:defRPr/>
            </a:pPr>
            <a:r>
              <a:rPr lang="en-US" sz="2000" dirty="0">
                <a:latin typeface="Segoe UI Semibold" panose="020B0702040204020203" pitchFamily="34" charset="0"/>
                <a:cs typeface="Segoe UI Semibold" panose="020B0702040204020203" pitchFamily="34" charset="0"/>
              </a:rPr>
              <a:t>January 2007, 17 states received demonstration awards</a:t>
            </a:r>
          </a:p>
          <a:p>
            <a:pPr marL="800100" lvl="1" indent="-342900">
              <a:buClr>
                <a:srgbClr val="1F497D"/>
              </a:buClr>
              <a:buFont typeface="Wingdings" panose="05000000000000000000" pitchFamily="2" charset="2"/>
              <a:buChar char="§"/>
              <a:defRPr/>
            </a:pPr>
            <a:r>
              <a:rPr lang="en-US" sz="2000" dirty="0">
                <a:latin typeface="Segoe UI Semibold" panose="020B0702040204020203" pitchFamily="34" charset="0"/>
                <a:cs typeface="Segoe UI Semibold" panose="020B0702040204020203" pitchFamily="34" charset="0"/>
              </a:rPr>
              <a:t>As of November 2017, 43 states and the District of Columbia are implementing MFP programs.</a:t>
            </a:r>
          </a:p>
          <a:p>
            <a:pPr marL="800100" lvl="1" indent="-342900">
              <a:buClr>
                <a:srgbClr val="1F497D"/>
              </a:buClr>
              <a:buFont typeface="Arial" panose="020B0604020202020204" pitchFamily="34" charset="0"/>
              <a:buChar char="•"/>
              <a:defRPr/>
            </a:pPr>
            <a:endParaRPr lang="en-US" sz="2000" dirty="0">
              <a:latin typeface="Segoe UI Semibold" panose="020B0702040204020203" pitchFamily="34" charset="0"/>
              <a:cs typeface="Segoe UI Semibold" panose="020B0702040204020203" pitchFamily="34" charset="0"/>
            </a:endParaRPr>
          </a:p>
          <a:p>
            <a:pPr marL="342900" indent="-342900">
              <a:buClr>
                <a:srgbClr val="1F497D"/>
              </a:buClr>
              <a:buFont typeface="Wingdings" panose="05000000000000000000" pitchFamily="2" charset="2"/>
              <a:buChar char="v"/>
              <a:defRPr/>
            </a:pPr>
            <a:r>
              <a:rPr lang="en-US" sz="2000" dirty="0">
                <a:latin typeface="Segoe UI Semibold" panose="020B0702040204020203" pitchFamily="34" charset="0"/>
                <a:cs typeface="Segoe UI Semibold" panose="020B0702040204020203" pitchFamily="34" charset="0"/>
              </a:rPr>
              <a:t>From Spring 2008 through fall 2017, over 75,000 people have transitioned back into the community through MFP Programs</a:t>
            </a:r>
          </a:p>
          <a:p>
            <a:pPr>
              <a:buClr>
                <a:srgbClr val="1F497D"/>
              </a:buClr>
              <a:defRPr/>
            </a:pPr>
            <a:endParaRPr lang="en-US" sz="20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6185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10" name="Rectangle 9"/>
          <p:cNvSpPr/>
          <p:nvPr/>
        </p:nvSpPr>
        <p:spPr>
          <a:xfrm>
            <a:off x="0" y="0"/>
            <a:ext cx="9144000" cy="838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Client Satisfaction Survey</a:t>
            </a:r>
            <a:endParaRPr lang="en-US" sz="3400" b="1" dirty="0">
              <a:solidFill>
                <a:schemeClr val="bg1"/>
              </a:solidFill>
            </a:endParaRPr>
          </a:p>
        </p:txBody>
      </p:sp>
      <p:sp>
        <p:nvSpPr>
          <p:cNvPr id="14" name="Slide Number Placeholder 13"/>
          <p:cNvSpPr>
            <a:spLocks noGrp="1"/>
          </p:cNvSpPr>
          <p:nvPr>
            <p:ph type="sldNum" sz="quarter" idx="12"/>
          </p:nvPr>
        </p:nvSpPr>
        <p:spPr/>
        <p:txBody>
          <a:bodyPr/>
          <a:lstStyle/>
          <a:p>
            <a:fld id="{BDA77E80-BC59-4EFC-81E0-1A1482821DBA}" type="slidenum">
              <a:rPr lang="en-US" smtClean="0"/>
              <a:pPr/>
              <a:t>30</a:t>
            </a:fld>
            <a:endParaRPr lang="en-US" dirty="0"/>
          </a:p>
        </p:txBody>
      </p:sp>
      <p:sp>
        <p:nvSpPr>
          <p:cNvPr id="8" name="Content Placeholder 2"/>
          <p:cNvSpPr txBox="1">
            <a:spLocks/>
          </p:cNvSpPr>
          <p:nvPr/>
        </p:nvSpPr>
        <p:spPr>
          <a:xfrm>
            <a:off x="424636" y="1144696"/>
            <a:ext cx="8513175" cy="4905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150000"/>
              </a:lnSpc>
              <a:buClr>
                <a:srgbClr val="1F497D"/>
              </a:buClr>
              <a:buFont typeface="Wingdings" pitchFamily="2" charset="2"/>
              <a:buChar char="v"/>
              <a:defRPr/>
            </a:pPr>
            <a:r>
              <a:rPr lang="en-US" sz="2000" b="1" dirty="0">
                <a:solidFill>
                  <a:schemeClr val="tx1"/>
                </a:solidFill>
                <a:latin typeface="Segoe UI Semibold" panose="020B0702040204020203" pitchFamily="34" charset="0"/>
                <a:cs typeface="Segoe UI Semibold" panose="020B0702040204020203" pitchFamily="34" charset="0"/>
              </a:rPr>
              <a:t>Satisfaction &amp; Experience Study Overview: </a:t>
            </a:r>
          </a:p>
          <a:p>
            <a:pPr marL="400050" lvl="1" indent="0">
              <a:lnSpc>
                <a:spcPct val="150000"/>
              </a:lnSpc>
              <a:buClr>
                <a:srgbClr val="1F497D"/>
              </a:buClr>
              <a:buNone/>
              <a:defRPr/>
            </a:pPr>
            <a:r>
              <a:rPr lang="en-US" dirty="0">
                <a:solidFill>
                  <a:schemeClr val="tx1"/>
                </a:solidFill>
                <a:latin typeface="Segoe UI Semibold" panose="020B0702040204020203" pitchFamily="34" charset="0"/>
                <a:cs typeface="Segoe UI Semibold" panose="020B0702040204020203" pitchFamily="34" charset="0"/>
              </a:rPr>
              <a:t>The study aimed to identify strengths of the Home Again program and areas for improvement by examining programmatic areas including interactions with the Transition Coordinator, participant self-direction, and satisfaction. </a:t>
            </a:r>
          </a:p>
          <a:p>
            <a:pPr marL="0" indent="0">
              <a:lnSpc>
                <a:spcPct val="150000"/>
              </a:lnSpc>
              <a:buClr>
                <a:srgbClr val="1F497D"/>
              </a:buClr>
              <a:buNone/>
              <a:defRPr/>
            </a:pPr>
            <a:endParaRPr lang="en-US" sz="800" dirty="0">
              <a:solidFill>
                <a:schemeClr val="tx1"/>
              </a:solidFill>
              <a:latin typeface="Segoe UI Semibold" panose="020B0702040204020203" pitchFamily="34" charset="0"/>
              <a:cs typeface="Segoe UI Semibold" panose="020B0702040204020203" pitchFamily="34" charset="0"/>
            </a:endParaRPr>
          </a:p>
          <a:p>
            <a:pPr>
              <a:lnSpc>
                <a:spcPct val="150000"/>
              </a:lnSpc>
              <a:buClr>
                <a:srgbClr val="1F497D"/>
              </a:buClr>
              <a:buFont typeface="Wingdings" pitchFamily="2" charset="2"/>
              <a:buChar char="v"/>
              <a:defRPr/>
            </a:pPr>
            <a:r>
              <a:rPr lang="en-US" sz="2000" b="1" dirty="0">
                <a:solidFill>
                  <a:schemeClr val="tx1"/>
                </a:solidFill>
                <a:latin typeface="Segoe UI Semibold" panose="020B0702040204020203" pitchFamily="34" charset="0"/>
                <a:cs typeface="Segoe UI Semibold" panose="020B0702040204020203" pitchFamily="34" charset="0"/>
              </a:rPr>
              <a:t>Program Satisfaction:  </a:t>
            </a:r>
          </a:p>
          <a:p>
            <a:pPr marL="400050" lvl="1" indent="0">
              <a:lnSpc>
                <a:spcPct val="150000"/>
              </a:lnSpc>
              <a:buClr>
                <a:srgbClr val="1F497D"/>
              </a:buClr>
              <a:buNone/>
              <a:defRPr/>
            </a:pPr>
            <a:r>
              <a:rPr lang="en-US" dirty="0">
                <a:solidFill>
                  <a:schemeClr val="tx1"/>
                </a:solidFill>
                <a:latin typeface="Segoe UI Semibold" panose="020B0702040204020203" pitchFamily="34" charset="0"/>
                <a:cs typeface="Segoe UI Semibold" panose="020B0702040204020203" pitchFamily="34" charset="0"/>
              </a:rPr>
              <a:t>Almost all survey respondents were ‘extremely’ satisfied with the Home Again program and the CLTC Community Choices Waiver program, the program to which most are transitioning. </a:t>
            </a:r>
          </a:p>
        </p:txBody>
      </p:sp>
    </p:spTree>
    <p:extLst>
      <p:ext uri="{BB962C8B-B14F-4D97-AF65-F5344CB8AC3E}">
        <p14:creationId xmlns:p14="http://schemas.microsoft.com/office/powerpoint/2010/main" val="135142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10" name="Rectangle 9"/>
          <p:cNvSpPr/>
          <p:nvPr/>
        </p:nvSpPr>
        <p:spPr>
          <a:xfrm>
            <a:off x="0" y="0"/>
            <a:ext cx="9144000" cy="838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Client Satisfaction Survey</a:t>
            </a:r>
            <a:endParaRPr lang="en-US" sz="3400" b="1" dirty="0">
              <a:solidFill>
                <a:schemeClr val="bg1"/>
              </a:solidFill>
            </a:endParaRPr>
          </a:p>
        </p:txBody>
      </p:sp>
      <p:sp>
        <p:nvSpPr>
          <p:cNvPr id="14" name="Slide Number Placeholder 13"/>
          <p:cNvSpPr>
            <a:spLocks noGrp="1"/>
          </p:cNvSpPr>
          <p:nvPr>
            <p:ph type="sldNum" sz="quarter" idx="12"/>
          </p:nvPr>
        </p:nvSpPr>
        <p:spPr/>
        <p:txBody>
          <a:bodyPr/>
          <a:lstStyle/>
          <a:p>
            <a:fld id="{BDA77E80-BC59-4EFC-81E0-1A1482821DBA}" type="slidenum">
              <a:rPr lang="en-US" smtClean="0"/>
              <a:pPr/>
              <a:t>31</a:t>
            </a:fld>
            <a:endParaRPr lang="en-US" dirty="0"/>
          </a:p>
        </p:txBody>
      </p:sp>
      <p:sp>
        <p:nvSpPr>
          <p:cNvPr id="8" name="Content Placeholder 2"/>
          <p:cNvSpPr txBox="1">
            <a:spLocks/>
          </p:cNvSpPr>
          <p:nvPr/>
        </p:nvSpPr>
        <p:spPr>
          <a:xfrm>
            <a:off x="256483" y="1149452"/>
            <a:ext cx="8258867" cy="5294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Clr>
                <a:srgbClr val="1F497D"/>
              </a:buClr>
              <a:buFont typeface="Wingdings" pitchFamily="2" charset="2"/>
              <a:buChar char="v"/>
              <a:defRPr/>
            </a:pPr>
            <a:r>
              <a:rPr lang="en-US" sz="1800" b="1" dirty="0">
                <a:solidFill>
                  <a:schemeClr val="tx1"/>
                </a:solidFill>
                <a:latin typeface="Segoe UI Semibold" panose="020B0702040204020203" pitchFamily="34" charset="0"/>
                <a:cs typeface="Segoe UI Semibold" panose="020B0702040204020203" pitchFamily="34" charset="0"/>
              </a:rPr>
              <a:t>Transition Coordination: </a:t>
            </a:r>
          </a:p>
          <a:p>
            <a:pPr marL="400050" lvl="1" indent="0">
              <a:buClr>
                <a:srgbClr val="1F497D"/>
              </a:buClr>
              <a:buNone/>
              <a:defRPr/>
            </a:pPr>
            <a:r>
              <a:rPr lang="en-US" sz="1800" dirty="0">
                <a:solidFill>
                  <a:schemeClr val="tx1"/>
                </a:solidFill>
                <a:latin typeface="Segoe UI Semibold" panose="020B0702040204020203" pitchFamily="34" charset="0"/>
                <a:cs typeface="Segoe UI Semibold" panose="020B0702040204020203" pitchFamily="34" charset="0"/>
              </a:rPr>
              <a:t>Overall, Transition Coordinators are rated highly by program participants. Transition Coordinators seem to be doing an outstanding job of building professional and respectful relationships with Home Again participants and caregivers. Survey respondents reported high satisfaction with Transition Coordinators and rated response times well indicating that when they needed to talk outside of normal visits that they could reach Transition Coordinators immediately. </a:t>
            </a:r>
          </a:p>
          <a:p>
            <a:pPr marL="400050" lvl="1" indent="0">
              <a:buClr>
                <a:srgbClr val="1F497D"/>
              </a:buClr>
              <a:buNone/>
              <a:defRPr/>
            </a:pPr>
            <a:endParaRPr lang="en-US" sz="800"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endParaRPr lang="en-US" sz="900"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r>
              <a:rPr lang="en-US" sz="1800" b="1" dirty="0">
                <a:solidFill>
                  <a:schemeClr val="tx1"/>
                </a:solidFill>
                <a:latin typeface="Segoe UI Semibold" panose="020B0702040204020203" pitchFamily="34" charset="0"/>
                <a:cs typeface="Segoe UI Semibold" panose="020B0702040204020203" pitchFamily="34" charset="0"/>
              </a:rPr>
              <a:t>Person Centered Planning: </a:t>
            </a:r>
          </a:p>
          <a:p>
            <a:pPr marL="400050" lvl="1" indent="0">
              <a:buClr>
                <a:srgbClr val="1F497D"/>
              </a:buClr>
              <a:buNone/>
              <a:defRPr/>
            </a:pPr>
            <a:r>
              <a:rPr lang="en-US" sz="1800" dirty="0">
                <a:solidFill>
                  <a:schemeClr val="tx1"/>
                </a:solidFill>
                <a:latin typeface="Segoe UI Semibold" panose="020B0702040204020203" pitchFamily="34" charset="0"/>
                <a:cs typeface="Segoe UI Semibold" panose="020B0702040204020203" pitchFamily="34" charset="0"/>
              </a:rPr>
              <a:t>Most respondents felt that they had choices, and most thought that the Transition Coordinators explained how they could be involved in making choices. However, ratings dropped slightly when asked if they had a say ‘all of the time.’ While most believed that they could include their personal goals during planning, only half of the respondents said that they could include ways to achieve their personal goals ‘all of the time.’ </a:t>
            </a:r>
          </a:p>
          <a:p>
            <a:pPr>
              <a:buClr>
                <a:srgbClr val="1F497D"/>
              </a:buClr>
              <a:buFont typeface="Wingdings" pitchFamily="2" charset="2"/>
              <a:buChar char="v"/>
              <a:defRPr/>
            </a:pPr>
            <a:endParaRPr lang="en-US" sz="1800" dirty="0">
              <a:solidFill>
                <a:schemeClr val="tx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234352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10" name="Rectangle 9"/>
          <p:cNvSpPr/>
          <p:nvPr/>
        </p:nvSpPr>
        <p:spPr>
          <a:xfrm>
            <a:off x="0" y="0"/>
            <a:ext cx="9144000" cy="838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Quality Of Life Data Analysis </a:t>
            </a:r>
            <a:endParaRPr lang="en-US" sz="3400" b="1" dirty="0">
              <a:solidFill>
                <a:schemeClr val="bg1"/>
              </a:solidFill>
            </a:endParaRPr>
          </a:p>
        </p:txBody>
      </p:sp>
      <p:sp>
        <p:nvSpPr>
          <p:cNvPr id="14" name="Slide Number Placeholder 13"/>
          <p:cNvSpPr>
            <a:spLocks noGrp="1"/>
          </p:cNvSpPr>
          <p:nvPr>
            <p:ph type="sldNum" sz="quarter" idx="12"/>
          </p:nvPr>
        </p:nvSpPr>
        <p:spPr/>
        <p:txBody>
          <a:bodyPr/>
          <a:lstStyle/>
          <a:p>
            <a:fld id="{BDA77E80-BC59-4EFC-81E0-1A1482821DBA}" type="slidenum">
              <a:rPr lang="en-US" smtClean="0"/>
              <a:pPr/>
              <a:t>32</a:t>
            </a:fld>
            <a:endParaRPr lang="en-US" dirty="0"/>
          </a:p>
        </p:txBody>
      </p:sp>
      <p:sp>
        <p:nvSpPr>
          <p:cNvPr id="8" name="Content Placeholder 2"/>
          <p:cNvSpPr txBox="1">
            <a:spLocks/>
          </p:cNvSpPr>
          <p:nvPr/>
        </p:nvSpPr>
        <p:spPr>
          <a:xfrm>
            <a:off x="442566" y="950046"/>
            <a:ext cx="8258867" cy="5294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endParaRPr lang="en-US" sz="2800" b="1" dirty="0">
              <a:solidFill>
                <a:srgbClr val="003861"/>
              </a:solidFill>
              <a:cs typeface="Calibri"/>
            </a:endParaRPr>
          </a:p>
        </p:txBody>
      </p:sp>
      <p:sp>
        <p:nvSpPr>
          <p:cNvPr id="9" name="Content Placeholder 2"/>
          <p:cNvSpPr txBox="1">
            <a:spLocks/>
          </p:cNvSpPr>
          <p:nvPr/>
        </p:nvSpPr>
        <p:spPr>
          <a:xfrm>
            <a:off x="442566" y="1214534"/>
            <a:ext cx="7964834" cy="50297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Clr>
                <a:srgbClr val="1F497D"/>
              </a:buClr>
              <a:buFont typeface="Wingdings" pitchFamily="2" charset="2"/>
              <a:buChar char="v"/>
              <a:defRPr/>
            </a:pPr>
            <a:r>
              <a:rPr lang="en-US" sz="1400" b="1" dirty="0">
                <a:solidFill>
                  <a:schemeClr val="tx1"/>
                </a:solidFill>
                <a:latin typeface="Segoe UI Semibold" panose="020B0702040204020203" pitchFamily="34" charset="0"/>
                <a:cs typeface="Segoe UI Semibold" panose="020B0702040204020203" pitchFamily="34" charset="0"/>
              </a:rPr>
              <a:t>QoL Data Analysis Overview:</a:t>
            </a:r>
          </a:p>
          <a:p>
            <a:pPr marL="400050" lvl="1" indent="0">
              <a:buClr>
                <a:srgbClr val="1F497D"/>
              </a:buClr>
              <a:buNone/>
              <a:defRPr/>
            </a:pPr>
            <a:r>
              <a:rPr lang="en-US" sz="1400" dirty="0">
                <a:solidFill>
                  <a:schemeClr val="tx1"/>
                </a:solidFill>
                <a:latin typeface="Segoe UI Semibold" panose="020B0702040204020203" pitchFamily="34" charset="0"/>
                <a:cs typeface="Segoe UI Semibold" panose="020B0702040204020203" pitchFamily="34" charset="0"/>
              </a:rPr>
              <a:t>In addition to the Satisfaction &amp; Experience study, secondary data analysis was conducted on the Quality of Life (QOL) data which is collected by the Home Again staff at three program intervals, pre-transition, 11 months post-transition, and 2 years post-transition. </a:t>
            </a:r>
          </a:p>
          <a:p>
            <a:pPr marL="400050" lvl="1" indent="0">
              <a:buClr>
                <a:srgbClr val="1F497D"/>
              </a:buClr>
              <a:buNone/>
              <a:defRPr/>
            </a:pPr>
            <a:endParaRPr lang="en-US" sz="800"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r>
              <a:rPr lang="en-US" sz="1400" b="1" dirty="0">
                <a:solidFill>
                  <a:schemeClr val="tx1"/>
                </a:solidFill>
                <a:latin typeface="Segoe UI Semibold" panose="020B0702040204020203" pitchFamily="34" charset="0"/>
                <a:cs typeface="Segoe UI Semibold" panose="020B0702040204020203" pitchFamily="34" charset="0"/>
              </a:rPr>
              <a:t>Living Arrangements, Choice, and Control:</a:t>
            </a:r>
          </a:p>
          <a:p>
            <a:pPr marL="400050" lvl="1" indent="0">
              <a:buClr>
                <a:srgbClr val="1F497D"/>
              </a:buClr>
              <a:buNone/>
              <a:defRPr/>
            </a:pPr>
            <a:r>
              <a:rPr lang="en-US" sz="1400" dirty="0">
                <a:solidFill>
                  <a:schemeClr val="tx1"/>
                </a:solidFill>
                <a:latin typeface="Segoe UI Semibold" panose="020B0702040204020203" pitchFamily="34" charset="0"/>
                <a:cs typeface="Segoe UI Semibold" panose="020B0702040204020203" pitchFamily="34" charset="0"/>
              </a:rPr>
              <a:t>Fewer than half of participants reported that they liked where they lived pre-transition, while most reported that they liked where they lived post-transition. For the most part, choice and control seemed to increase as length of time transitioned into the community increased. Choice and control increased from the baseline measure to the first survey post-transition. </a:t>
            </a:r>
          </a:p>
          <a:p>
            <a:pPr marL="400050" lvl="1" indent="0">
              <a:buClr>
                <a:srgbClr val="1F497D"/>
              </a:buClr>
              <a:buNone/>
              <a:defRPr/>
            </a:pPr>
            <a:endParaRPr lang="en-US" sz="800"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r>
              <a:rPr lang="en-US" sz="1400" b="1" dirty="0">
                <a:solidFill>
                  <a:schemeClr val="tx1"/>
                </a:solidFill>
                <a:latin typeface="Segoe UI Semibold" panose="020B0702040204020203" pitchFamily="34" charset="0"/>
                <a:cs typeface="Segoe UI Semibold" panose="020B0702040204020203" pitchFamily="34" charset="0"/>
              </a:rPr>
              <a:t>Access to Personal Care: </a:t>
            </a:r>
          </a:p>
          <a:p>
            <a:pPr marL="400050" lvl="1" indent="0">
              <a:buClr>
                <a:srgbClr val="1F497D"/>
              </a:buClr>
              <a:buNone/>
              <a:defRPr/>
            </a:pPr>
            <a:r>
              <a:rPr lang="en-US" sz="1400" dirty="0">
                <a:solidFill>
                  <a:schemeClr val="tx1"/>
                </a:solidFill>
                <a:latin typeface="Segoe UI Semibold" panose="020B0702040204020203" pitchFamily="34" charset="0"/>
                <a:cs typeface="Segoe UI Semibold" panose="020B0702040204020203" pitchFamily="34" charset="0"/>
              </a:rPr>
              <a:t>The overwhelming majority of participants indicated that they needed some type of assistance with activities of daily living (ADLs), and most of the people providing the care were paid. The number of informal care hours provided by friends and family declined by 4 hours from 11 months post transition to 2 years post transition. Approximately one-quarter of participants who are at the two year mark for post-transition report that they need more help with personal care than they are currently receiving. This could be indicative of a need for more caregiver support so that informal caregivers can continue to support those who have transitioned successfully. </a:t>
            </a:r>
          </a:p>
        </p:txBody>
      </p:sp>
    </p:spTree>
    <p:extLst>
      <p:ext uri="{BB962C8B-B14F-4D97-AF65-F5344CB8AC3E}">
        <p14:creationId xmlns:p14="http://schemas.microsoft.com/office/powerpoint/2010/main" val="276032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10" name="Rectangle 9"/>
          <p:cNvSpPr/>
          <p:nvPr/>
        </p:nvSpPr>
        <p:spPr>
          <a:xfrm>
            <a:off x="0" y="0"/>
            <a:ext cx="9144000" cy="838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Quality of Life Data Analysis</a:t>
            </a:r>
            <a:endParaRPr lang="en-US" sz="3400" b="1" dirty="0">
              <a:solidFill>
                <a:schemeClr val="bg1"/>
              </a:solidFill>
            </a:endParaRPr>
          </a:p>
        </p:txBody>
      </p:sp>
      <p:sp>
        <p:nvSpPr>
          <p:cNvPr id="14" name="Slide Number Placeholder 13"/>
          <p:cNvSpPr>
            <a:spLocks noGrp="1"/>
          </p:cNvSpPr>
          <p:nvPr>
            <p:ph type="sldNum" sz="quarter" idx="12"/>
          </p:nvPr>
        </p:nvSpPr>
        <p:spPr/>
        <p:txBody>
          <a:bodyPr/>
          <a:lstStyle/>
          <a:p>
            <a:fld id="{BDA77E80-BC59-4EFC-81E0-1A1482821DBA}" type="slidenum">
              <a:rPr lang="en-US" smtClean="0"/>
              <a:pPr/>
              <a:t>33</a:t>
            </a:fld>
            <a:endParaRPr lang="en-US" dirty="0"/>
          </a:p>
        </p:txBody>
      </p:sp>
      <p:sp>
        <p:nvSpPr>
          <p:cNvPr id="8" name="Content Placeholder 2"/>
          <p:cNvSpPr txBox="1">
            <a:spLocks/>
          </p:cNvSpPr>
          <p:nvPr/>
        </p:nvSpPr>
        <p:spPr>
          <a:xfrm>
            <a:off x="442566" y="1208126"/>
            <a:ext cx="8258867" cy="5036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Clr>
                <a:srgbClr val="1F497D"/>
              </a:buClr>
              <a:buFont typeface="Wingdings" pitchFamily="2" charset="2"/>
              <a:buChar char="v"/>
              <a:defRPr/>
            </a:pPr>
            <a:r>
              <a:rPr lang="en-US" sz="2000" b="1" dirty="0">
                <a:solidFill>
                  <a:schemeClr val="tx1"/>
                </a:solidFill>
                <a:latin typeface="Segoe UI Semibold" panose="020B0702040204020203" pitchFamily="34" charset="0"/>
                <a:cs typeface="Segoe UI Semibold" panose="020B0702040204020203" pitchFamily="34" charset="0"/>
              </a:rPr>
              <a:t>Community Integration &amp; Inclusion:</a:t>
            </a:r>
          </a:p>
          <a:p>
            <a:pPr marL="400050" lvl="1" indent="0">
              <a:buClr>
                <a:srgbClr val="1F497D"/>
              </a:buClr>
              <a:buNone/>
              <a:defRPr/>
            </a:pPr>
            <a:r>
              <a:rPr lang="en-US" dirty="0">
                <a:solidFill>
                  <a:schemeClr val="tx1"/>
                </a:solidFill>
                <a:latin typeface="Segoe UI Semibold" panose="020B0702040204020203" pitchFamily="34" charset="0"/>
                <a:cs typeface="Segoe UI Semibold" panose="020B0702040204020203" pitchFamily="34" charset="0"/>
              </a:rPr>
              <a:t>At each QOL survey administration, most people reported being able to get places that they needed to go. They also reported being able to see family and friends when they wanted. Few report needing more help to get around the community; however, around half of participants said that they would like to do more activities outside of their facility/home. </a:t>
            </a:r>
          </a:p>
          <a:p>
            <a:pPr marL="400050" lvl="1" indent="0">
              <a:buClr>
                <a:srgbClr val="1F497D"/>
              </a:buClr>
              <a:buNone/>
              <a:defRPr/>
            </a:pPr>
            <a:endParaRPr lang="en-US" sz="800"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r>
              <a:rPr lang="en-US" sz="2000" b="1" dirty="0">
                <a:solidFill>
                  <a:schemeClr val="tx1"/>
                </a:solidFill>
                <a:latin typeface="Segoe UI Semibold" panose="020B0702040204020203" pitchFamily="34" charset="0"/>
                <a:cs typeface="Segoe UI Semibold" panose="020B0702040204020203" pitchFamily="34" charset="0"/>
              </a:rPr>
              <a:t>Participant Well-being:</a:t>
            </a:r>
          </a:p>
          <a:p>
            <a:pPr marL="400050" lvl="1" indent="0">
              <a:buClr>
                <a:srgbClr val="1F497D"/>
              </a:buClr>
              <a:buNone/>
              <a:defRPr/>
            </a:pPr>
            <a:r>
              <a:rPr lang="en-US" dirty="0">
                <a:solidFill>
                  <a:schemeClr val="tx1"/>
                </a:solidFill>
                <a:latin typeface="Segoe UI Semibold" panose="020B0702040204020203" pitchFamily="34" charset="0"/>
                <a:cs typeface="Segoe UI Semibold" panose="020B0702040204020203" pitchFamily="34" charset="0"/>
              </a:rPr>
              <a:t>Around one-third of participants reported having symptoms of depression, such as feeling sad and/or irritable at the first and second surveys. This pattern decreased some at the second survey, but irritability decreased significantly by the third survey. These patterns suggest that some aspects of participant wellbeing increase the longer that they remain in the community.</a:t>
            </a:r>
          </a:p>
        </p:txBody>
      </p:sp>
    </p:spTree>
    <p:extLst>
      <p:ext uri="{BB962C8B-B14F-4D97-AF65-F5344CB8AC3E}">
        <p14:creationId xmlns:p14="http://schemas.microsoft.com/office/powerpoint/2010/main" val="3693663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50000"/>
            </a:schemeClr>
          </a:solidFill>
        </p:spPr>
        <p:txBody>
          <a:bodyPr>
            <a:normAutofit/>
          </a:bodyPr>
          <a:lstStyle/>
          <a:p>
            <a:r>
              <a:rPr lang="en-US" dirty="0"/>
              <a:t>Home Again and CLTC Programs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34</a:t>
            </a:fld>
            <a:endParaRPr lang="en-US" dirty="0"/>
          </a:p>
        </p:txBody>
      </p:sp>
      <p:sp>
        <p:nvSpPr>
          <p:cNvPr id="6" name="Content Placeholder 2"/>
          <p:cNvSpPr txBox="1">
            <a:spLocks/>
          </p:cNvSpPr>
          <p:nvPr/>
        </p:nvSpPr>
        <p:spPr>
          <a:xfrm>
            <a:off x="897546" y="1150523"/>
            <a:ext cx="7916239" cy="4905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20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Require Skilled Nursing Facility Level of Care.</a:t>
            </a:r>
          </a:p>
          <a:p>
            <a:pPr>
              <a:lnSpc>
                <a:spcPct val="20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Transition Coordination vs Case Management.</a:t>
            </a:r>
          </a:p>
          <a:p>
            <a:pPr>
              <a:lnSpc>
                <a:spcPct val="20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Focus on on-going monitoring for safety, welfare and etc..</a:t>
            </a:r>
          </a:p>
          <a:p>
            <a:pPr>
              <a:lnSpc>
                <a:spcPct val="20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Emphasize Person-centered approach.</a:t>
            </a:r>
          </a:p>
          <a:p>
            <a:pPr>
              <a:lnSpc>
                <a:spcPct val="20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Pursue conflict free case management.</a:t>
            </a:r>
          </a:p>
          <a:p>
            <a:pPr>
              <a:lnSpc>
                <a:spcPct val="20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All Home Again participants receive waiver services.</a:t>
            </a:r>
          </a:p>
          <a:p>
            <a:pPr>
              <a:lnSpc>
                <a:spcPct val="20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Got a common goal: Supporting individuals to sustain in the community.</a:t>
            </a:r>
          </a:p>
          <a:p>
            <a:pPr>
              <a:lnSpc>
                <a:spcPct val="200000"/>
              </a:lnSpc>
              <a:buClr>
                <a:srgbClr val="1F497D"/>
              </a:buClr>
              <a:buFont typeface="Wingdings" pitchFamily="2" charset="2"/>
              <a:buChar char="v"/>
              <a:defRPr/>
            </a:pPr>
            <a:endParaRPr lang="en-US" sz="1800" dirty="0">
              <a:solidFill>
                <a:schemeClr val="tx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594290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57310" y="1177871"/>
            <a:ext cx="8066267" cy="4746679"/>
          </a:xfrm>
        </p:spPr>
        <p:txBody>
          <a:bodyPr>
            <a:normAutofit/>
          </a:bodyPr>
          <a:lstStyle/>
          <a:p>
            <a:pPr marL="285750" indent="-285750">
              <a:buFont typeface="Arial" panose="020B0604020202020204" pitchFamily="34" charset="0"/>
              <a:buChar char="•"/>
            </a:pPr>
            <a:endParaRPr lang="en-US" sz="2400" dirty="0"/>
          </a:p>
          <a:p>
            <a:pPr marL="354965" indent="-342900">
              <a:spcBef>
                <a:spcPts val="600"/>
              </a:spcBef>
              <a:buClr>
                <a:srgbClr val="003861"/>
              </a:buClr>
              <a:buFont typeface="Arial" panose="020B0604020202020204" pitchFamily="34" charset="0"/>
              <a:buChar char="•"/>
              <a:tabLst>
                <a:tab pos="354965" algn="l"/>
              </a:tabLst>
            </a:pPr>
            <a:endParaRPr lang="en-US" sz="2400" b="1" dirty="0">
              <a:solidFill>
                <a:srgbClr val="003861"/>
              </a:solidFill>
              <a:cs typeface="Calibri"/>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10" name="Rectangle 9"/>
          <p:cNvSpPr/>
          <p:nvPr/>
        </p:nvSpPr>
        <p:spPr>
          <a:xfrm>
            <a:off x="0" y="0"/>
            <a:ext cx="9144000" cy="838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Home Again and CLTC Programs</a:t>
            </a:r>
            <a:endParaRPr lang="en-US" sz="3400" b="1" dirty="0"/>
          </a:p>
        </p:txBody>
      </p:sp>
      <p:pic>
        <p:nvPicPr>
          <p:cNvPr id="2" name="Picture 1"/>
          <p:cNvPicPr>
            <a:picLocks noChangeAspect="1"/>
          </p:cNvPicPr>
          <p:nvPr/>
        </p:nvPicPr>
        <p:blipFill>
          <a:blip r:embed="rId4"/>
          <a:stretch>
            <a:fillRect/>
          </a:stretch>
        </p:blipFill>
        <p:spPr>
          <a:xfrm>
            <a:off x="317786" y="1301895"/>
            <a:ext cx="8508427" cy="4165496"/>
          </a:xfrm>
          <a:prstGeom prst="rect">
            <a:avLst/>
          </a:prstGeom>
        </p:spPr>
      </p:pic>
      <p:sp>
        <p:nvSpPr>
          <p:cNvPr id="14" name="Slide Number Placeholder 13"/>
          <p:cNvSpPr>
            <a:spLocks noGrp="1"/>
          </p:cNvSpPr>
          <p:nvPr>
            <p:ph type="sldNum" sz="quarter" idx="12"/>
          </p:nvPr>
        </p:nvSpPr>
        <p:spPr/>
        <p:txBody>
          <a:bodyPr/>
          <a:lstStyle/>
          <a:p>
            <a:fld id="{BDA77E80-BC59-4EFC-81E0-1A1482821DBA}" type="slidenum">
              <a:rPr lang="en-US" smtClean="0"/>
              <a:pPr/>
              <a:t>35</a:t>
            </a:fld>
            <a:endParaRPr lang="en-US" dirty="0"/>
          </a:p>
        </p:txBody>
      </p:sp>
    </p:spTree>
    <p:extLst>
      <p:ext uri="{BB962C8B-B14F-4D97-AF65-F5344CB8AC3E}">
        <p14:creationId xmlns:p14="http://schemas.microsoft.com/office/powerpoint/2010/main" val="2537845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50000"/>
            </a:schemeClr>
          </a:solidFill>
        </p:spPr>
        <p:txBody>
          <a:bodyPr>
            <a:normAutofit/>
          </a:bodyPr>
          <a:lstStyle/>
          <a:p>
            <a:pPr lvl="0"/>
            <a:r>
              <a:rPr lang="en-US" dirty="0"/>
              <a:t>Next Step: Waiver Amendments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36</a:t>
            </a:fld>
            <a:endParaRPr lang="en-US" dirty="0"/>
          </a:p>
        </p:txBody>
      </p:sp>
      <p:sp>
        <p:nvSpPr>
          <p:cNvPr id="7" name="Content Placeholder 2"/>
          <p:cNvSpPr txBox="1">
            <a:spLocks/>
          </p:cNvSpPr>
          <p:nvPr/>
        </p:nvSpPr>
        <p:spPr>
          <a:xfrm>
            <a:off x="613880" y="1150523"/>
            <a:ext cx="7916239" cy="4905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20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SCDHHS is proposing to maintain the Home Again program under the 1915 (c) Medicaid authority.</a:t>
            </a:r>
          </a:p>
          <a:p>
            <a:pPr>
              <a:lnSpc>
                <a:spcPct val="20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Planning to retain the Home Again program and the two demonstration services through three existing 1915 (c) waiver amendments (Community Choices, Mechanical Ventilator, and HIV/AIDS).</a:t>
            </a:r>
          </a:p>
          <a:p>
            <a:pPr>
              <a:lnSpc>
                <a:spcPct val="200000"/>
              </a:lnSpc>
              <a:buClr>
                <a:srgbClr val="1F497D"/>
              </a:buClr>
              <a:buFont typeface="Wingdings" pitchFamily="2" charset="2"/>
              <a:buChar char="v"/>
              <a:defRPr/>
            </a:pPr>
            <a:r>
              <a:rPr lang="en-US" sz="1800" dirty="0">
                <a:solidFill>
                  <a:schemeClr val="tx1"/>
                </a:solidFill>
                <a:latin typeface="Segoe UI Semibold" panose="020B0702040204020203" pitchFamily="34" charset="0"/>
                <a:cs typeface="Segoe UI Semibold" panose="020B0702040204020203" pitchFamily="34" charset="0"/>
              </a:rPr>
              <a:t>Will maintain the target population, the eligibility requirements and the qualified institutions for transition activities. </a:t>
            </a:r>
          </a:p>
        </p:txBody>
      </p:sp>
    </p:spTree>
    <p:extLst>
      <p:ext uri="{BB962C8B-B14F-4D97-AF65-F5344CB8AC3E}">
        <p14:creationId xmlns:p14="http://schemas.microsoft.com/office/powerpoint/2010/main" val="3602200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50000"/>
            </a:schemeClr>
          </a:solidFill>
        </p:spPr>
        <p:txBody>
          <a:bodyPr>
            <a:normAutofit/>
          </a:bodyPr>
          <a:lstStyle/>
          <a:p>
            <a:pPr lvl="0"/>
            <a:r>
              <a:rPr lang="en-US" dirty="0"/>
              <a:t>Proposed Timelines for Waiver Amendments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37</a:t>
            </a:fld>
            <a:endParaRPr lang="en-US" dirty="0"/>
          </a:p>
        </p:txBody>
      </p:sp>
      <p:pic>
        <p:nvPicPr>
          <p:cNvPr id="2" name="Picture 1"/>
          <p:cNvPicPr>
            <a:picLocks noChangeAspect="1"/>
          </p:cNvPicPr>
          <p:nvPr/>
        </p:nvPicPr>
        <p:blipFill>
          <a:blip r:embed="rId3"/>
          <a:stretch>
            <a:fillRect/>
          </a:stretch>
        </p:blipFill>
        <p:spPr>
          <a:xfrm>
            <a:off x="804739" y="1309429"/>
            <a:ext cx="6979996" cy="4587346"/>
          </a:xfrm>
          <a:prstGeom prst="rect">
            <a:avLst/>
          </a:prstGeom>
        </p:spPr>
      </p:pic>
    </p:spTree>
    <p:extLst>
      <p:ext uri="{BB962C8B-B14F-4D97-AF65-F5344CB8AC3E}">
        <p14:creationId xmlns:p14="http://schemas.microsoft.com/office/powerpoint/2010/main" val="553080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50000"/>
            </a:schemeClr>
          </a:solidFill>
        </p:spPr>
        <p:txBody>
          <a:bodyPr>
            <a:normAutofit/>
          </a:bodyPr>
          <a:lstStyle/>
          <a:p>
            <a:r>
              <a:rPr lang="en-US" sz="2800" dirty="0"/>
              <a:t>Home Again Success Story</a:t>
            </a:r>
          </a:p>
        </p:txBody>
      </p:sp>
      <p:sp>
        <p:nvSpPr>
          <p:cNvPr id="4" name="Slide Number Placeholder 3"/>
          <p:cNvSpPr>
            <a:spLocks noGrp="1"/>
          </p:cNvSpPr>
          <p:nvPr>
            <p:ph type="sldNum" sz="quarter" idx="10"/>
          </p:nvPr>
        </p:nvSpPr>
        <p:spPr/>
        <p:txBody>
          <a:bodyPr/>
          <a:lstStyle/>
          <a:p>
            <a:fld id="{C1640D55-031C-4AD9-A16C-4EFA2F922910}" type="slidenum">
              <a:rPr lang="en-US" smtClean="0"/>
              <a:pPr/>
              <a:t>38</a:t>
            </a:fld>
            <a:endParaRPr lang="en-US" dirty="0"/>
          </a:p>
        </p:txBody>
      </p:sp>
      <p:pic>
        <p:nvPicPr>
          <p:cNvPr id="5" name="Picture 4"/>
          <p:cNvPicPr>
            <a:picLocks noChangeAspect="1"/>
          </p:cNvPicPr>
          <p:nvPr/>
        </p:nvPicPr>
        <p:blipFill rotWithShape="1">
          <a:blip r:embed="rId2"/>
          <a:srcRect l="7659" r="8358"/>
          <a:stretch/>
        </p:blipFill>
        <p:spPr>
          <a:xfrm>
            <a:off x="1183341" y="1290260"/>
            <a:ext cx="6571129" cy="4411408"/>
          </a:xfrm>
          <a:prstGeom prst="rect">
            <a:avLst/>
          </a:prstGeom>
        </p:spPr>
      </p:pic>
    </p:spTree>
    <p:extLst>
      <p:ext uri="{BB962C8B-B14F-4D97-AF65-F5344CB8AC3E}">
        <p14:creationId xmlns:p14="http://schemas.microsoft.com/office/powerpoint/2010/main" val="4283670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50000"/>
            </a:schemeClr>
          </a:solidFill>
        </p:spPr>
        <p:txBody>
          <a:bodyPr>
            <a:normAutofit/>
          </a:bodyPr>
          <a:lstStyle/>
          <a:p>
            <a:r>
              <a:rPr lang="en-US" sz="2800" dirty="0">
                <a:solidFill>
                  <a:schemeClr val="accent1">
                    <a:lumMod val="50000"/>
                  </a:schemeClr>
                </a:solidFill>
              </a:rPr>
              <a:t>Questions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39</a:t>
            </a:fld>
            <a:endParaRPr lang="en-US" dirty="0"/>
          </a:p>
        </p:txBody>
      </p:sp>
      <p:sp>
        <p:nvSpPr>
          <p:cNvPr id="2" name="TextBox 1"/>
          <p:cNvSpPr txBox="1"/>
          <p:nvPr/>
        </p:nvSpPr>
        <p:spPr>
          <a:xfrm>
            <a:off x="1651379" y="3018326"/>
            <a:ext cx="5540991" cy="584775"/>
          </a:xfrm>
          <a:prstGeom prst="rect">
            <a:avLst/>
          </a:prstGeom>
          <a:noFill/>
        </p:spPr>
        <p:txBody>
          <a:bodyPr wrap="square" rtlCol="0">
            <a:spAutoFit/>
          </a:bodyPr>
          <a:lstStyle/>
          <a:p>
            <a:pPr algn="ctr"/>
            <a:r>
              <a:rPr lang="en-US" sz="3200" dirty="0">
                <a:latin typeface="Segoe UI Semibold" panose="020B0702040204020203" pitchFamily="34" charset="0"/>
                <a:cs typeface="Segoe UI Semibold" panose="020B0702040204020203" pitchFamily="34" charset="0"/>
              </a:rPr>
              <a:t>Questions</a:t>
            </a:r>
          </a:p>
        </p:txBody>
      </p:sp>
    </p:spTree>
    <p:extLst>
      <p:ext uri="{BB962C8B-B14F-4D97-AF65-F5344CB8AC3E}">
        <p14:creationId xmlns:p14="http://schemas.microsoft.com/office/powerpoint/2010/main" val="74856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640D55-031C-4AD9-A16C-4EFA2F922910}" type="slidenum">
              <a:rPr lang="en-US" smtClean="0"/>
              <a:pPr/>
              <a:t>4</a:t>
            </a:fld>
            <a:endParaRPr lang="en-US" dirty="0"/>
          </a:p>
        </p:txBody>
      </p:sp>
      <p:sp>
        <p:nvSpPr>
          <p:cNvPr id="2" name="Title 1"/>
          <p:cNvSpPr>
            <a:spLocks noGrp="1"/>
          </p:cNvSpPr>
          <p:nvPr>
            <p:ph type="title"/>
          </p:nvPr>
        </p:nvSpPr>
        <p:spPr/>
        <p:txBody>
          <a:bodyPr>
            <a:normAutofit/>
          </a:bodyPr>
          <a:lstStyle/>
          <a:p>
            <a:r>
              <a:rPr lang="en-US" sz="2800" dirty="0"/>
              <a:t>Program Goals</a:t>
            </a:r>
          </a:p>
        </p:txBody>
      </p:sp>
      <p:sp>
        <p:nvSpPr>
          <p:cNvPr id="3" name="TextBox 2"/>
          <p:cNvSpPr txBox="1"/>
          <p:nvPr/>
        </p:nvSpPr>
        <p:spPr>
          <a:xfrm>
            <a:off x="403411" y="963924"/>
            <a:ext cx="8265460" cy="4743991"/>
          </a:xfrm>
          <a:prstGeom prst="rect">
            <a:avLst/>
          </a:prstGeom>
          <a:noFill/>
        </p:spPr>
        <p:txBody>
          <a:bodyPr wrap="square" rtlCol="0">
            <a:spAutoFit/>
          </a:bodyPr>
          <a:lstStyle/>
          <a:p>
            <a:pPr marL="342900" indent="-342900">
              <a:lnSpc>
                <a:spcPct val="150000"/>
              </a:lnSpc>
              <a:buClr>
                <a:srgbClr val="1F497D"/>
              </a:buClr>
              <a:buFont typeface="Wingdings" panose="05000000000000000000" pitchFamily="2" charset="2"/>
              <a:buChar char="v"/>
              <a:defRPr/>
            </a:pPr>
            <a:r>
              <a:rPr lang="en-US" sz="2000" dirty="0">
                <a:latin typeface="Segoe UI Semibold" panose="020B0702040204020203" pitchFamily="34" charset="0"/>
                <a:cs typeface="Segoe UI Semibold" panose="020B0702040204020203" pitchFamily="34" charset="0"/>
              </a:rPr>
              <a:t>Increase the use of home and community-based services (HCBS) and reduce the use of institutionally-based services</a:t>
            </a:r>
          </a:p>
          <a:p>
            <a:pPr>
              <a:lnSpc>
                <a:spcPct val="150000"/>
              </a:lnSpc>
              <a:buClr>
                <a:srgbClr val="1F497D"/>
              </a:buClr>
              <a:defRPr/>
            </a:pPr>
            <a:endParaRPr lang="en-US" sz="800" dirty="0">
              <a:latin typeface="Segoe UI Semibold" panose="020B0702040204020203" pitchFamily="34" charset="0"/>
              <a:cs typeface="Segoe UI Semibold" panose="020B0702040204020203" pitchFamily="34" charset="0"/>
            </a:endParaRPr>
          </a:p>
          <a:p>
            <a:pPr marL="342900" indent="-342900">
              <a:lnSpc>
                <a:spcPct val="150000"/>
              </a:lnSpc>
              <a:buClr>
                <a:srgbClr val="1F497D"/>
              </a:buClr>
              <a:buFont typeface="Wingdings" panose="05000000000000000000" pitchFamily="2" charset="2"/>
              <a:buChar char="v"/>
              <a:defRPr/>
            </a:pPr>
            <a:r>
              <a:rPr lang="en-US" sz="2000" dirty="0">
                <a:latin typeface="Segoe UI Semibold" panose="020B0702040204020203" pitchFamily="34" charset="0"/>
                <a:cs typeface="Segoe UI Semibold" panose="020B0702040204020203" pitchFamily="34" charset="0"/>
              </a:rPr>
              <a:t>Eliminate barriers in State law, State Medicaid plans, and State budgets that restrict the use of Medicaid funds to let people get long-term care in the settings of their choice</a:t>
            </a:r>
          </a:p>
          <a:p>
            <a:pPr>
              <a:lnSpc>
                <a:spcPct val="150000"/>
              </a:lnSpc>
              <a:buClr>
                <a:srgbClr val="1F497D"/>
              </a:buClr>
              <a:defRPr/>
            </a:pPr>
            <a:endParaRPr lang="en-US" sz="800" dirty="0">
              <a:latin typeface="Segoe UI Semibold" panose="020B0702040204020203" pitchFamily="34" charset="0"/>
              <a:cs typeface="Segoe UI Semibold" panose="020B0702040204020203" pitchFamily="34" charset="0"/>
            </a:endParaRPr>
          </a:p>
          <a:p>
            <a:pPr marL="342900" indent="-342900">
              <a:lnSpc>
                <a:spcPct val="150000"/>
              </a:lnSpc>
              <a:buClr>
                <a:srgbClr val="1F497D"/>
              </a:buClr>
              <a:buFont typeface="Wingdings" panose="05000000000000000000" pitchFamily="2" charset="2"/>
              <a:buChar char="v"/>
              <a:defRPr/>
            </a:pPr>
            <a:r>
              <a:rPr lang="en-US" sz="2000" dirty="0">
                <a:latin typeface="Segoe UI Semibold" panose="020B0702040204020203" pitchFamily="34" charset="0"/>
                <a:cs typeface="Segoe UI Semibold" panose="020B0702040204020203" pitchFamily="34" charset="0"/>
              </a:rPr>
              <a:t>Strengthen the ability of Medicaid programs to provide HCBS to people who choose to transition out of institutions</a:t>
            </a:r>
          </a:p>
          <a:p>
            <a:pPr>
              <a:lnSpc>
                <a:spcPct val="150000"/>
              </a:lnSpc>
              <a:buClr>
                <a:srgbClr val="1F497D"/>
              </a:buClr>
              <a:defRPr/>
            </a:pPr>
            <a:endParaRPr lang="en-US" sz="800" dirty="0">
              <a:latin typeface="Segoe UI Semibold" panose="020B0702040204020203" pitchFamily="34" charset="0"/>
              <a:cs typeface="Segoe UI Semibold" panose="020B0702040204020203" pitchFamily="34" charset="0"/>
            </a:endParaRPr>
          </a:p>
          <a:p>
            <a:pPr marL="342900" indent="-342900">
              <a:lnSpc>
                <a:spcPct val="150000"/>
              </a:lnSpc>
              <a:buClr>
                <a:srgbClr val="1F497D"/>
              </a:buClr>
              <a:buFont typeface="Wingdings" panose="05000000000000000000" pitchFamily="2" charset="2"/>
              <a:buChar char="v"/>
              <a:defRPr/>
            </a:pPr>
            <a:r>
              <a:rPr lang="en-US" sz="2000" dirty="0">
                <a:latin typeface="Segoe UI Semibold" panose="020B0702040204020203" pitchFamily="34" charset="0"/>
                <a:cs typeface="Segoe UI Semibold" panose="020B0702040204020203" pitchFamily="34" charset="0"/>
              </a:rPr>
              <a:t>Put procedures in place to provide quality assurance and improvement of HCBS</a:t>
            </a:r>
          </a:p>
        </p:txBody>
      </p:sp>
    </p:spTree>
    <p:extLst>
      <p:ext uri="{BB962C8B-B14F-4D97-AF65-F5344CB8AC3E}">
        <p14:creationId xmlns:p14="http://schemas.microsoft.com/office/powerpoint/2010/main" val="2682518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50000"/>
            </a:schemeClr>
          </a:solidFill>
        </p:spPr>
        <p:txBody>
          <a:bodyPr>
            <a:normAutofit/>
          </a:bodyPr>
          <a:lstStyle/>
          <a:p>
            <a:r>
              <a:rPr lang="en-US" sz="2800" dirty="0"/>
              <a:t>Contact us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40</a:t>
            </a:fld>
            <a:endParaRPr lang="en-US" dirty="0"/>
          </a:p>
        </p:txBody>
      </p:sp>
      <p:sp>
        <p:nvSpPr>
          <p:cNvPr id="2" name="TextBox 1"/>
          <p:cNvSpPr txBox="1"/>
          <p:nvPr/>
        </p:nvSpPr>
        <p:spPr>
          <a:xfrm>
            <a:off x="1651379" y="3018326"/>
            <a:ext cx="5540991" cy="584775"/>
          </a:xfrm>
          <a:prstGeom prst="rect">
            <a:avLst/>
          </a:prstGeom>
          <a:noFill/>
        </p:spPr>
        <p:txBody>
          <a:bodyPr wrap="square" rtlCol="0">
            <a:spAutoFit/>
          </a:bodyPr>
          <a:lstStyle/>
          <a:p>
            <a:pPr algn="ctr"/>
            <a:r>
              <a:rPr lang="en-US" sz="3200" dirty="0"/>
              <a:t>HomeAgain@scdhhs.gov</a:t>
            </a:r>
          </a:p>
        </p:txBody>
      </p:sp>
    </p:spTree>
    <p:extLst>
      <p:ext uri="{BB962C8B-B14F-4D97-AF65-F5344CB8AC3E}">
        <p14:creationId xmlns:p14="http://schemas.microsoft.com/office/powerpoint/2010/main" val="3067640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1640D55-031C-4AD9-A16C-4EFA2F922910}" type="slidenum">
              <a:rPr lang="en-US" smtClean="0"/>
              <a:pPr/>
              <a:t>41</a:t>
            </a:fld>
            <a:endParaRPr lang="en-US" dirty="0"/>
          </a:p>
        </p:txBody>
      </p:sp>
    </p:spTree>
    <p:extLst>
      <p:ext uri="{BB962C8B-B14F-4D97-AF65-F5344CB8AC3E}">
        <p14:creationId xmlns:p14="http://schemas.microsoft.com/office/powerpoint/2010/main" val="176227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5004" y="1166842"/>
            <a:ext cx="7707828" cy="4524315"/>
          </a:xfrm>
          <a:prstGeom prst="rect">
            <a:avLst/>
          </a:prstGeom>
          <a:noFill/>
        </p:spPr>
        <p:txBody>
          <a:bodyPr wrap="square" rtlCol="0">
            <a:spAutoFit/>
          </a:bodyPr>
          <a:lstStyle/>
          <a:p>
            <a:pPr marL="342900" indent="-342900">
              <a:lnSpc>
                <a:spcPct val="200000"/>
              </a:lnSpc>
              <a:buClr>
                <a:srgbClr val="1F497D"/>
              </a:buClr>
              <a:buFont typeface="Wingdings" panose="05000000000000000000" pitchFamily="2" charset="2"/>
              <a:buChar char="v"/>
              <a:defRPr/>
            </a:pPr>
            <a:r>
              <a:rPr lang="en-US" sz="2400" dirty="0">
                <a:latin typeface="Segoe UI Semibold" panose="020B0702040204020203" pitchFamily="34" charset="0"/>
                <a:cs typeface="Segoe UI Semibold" panose="020B0702040204020203" pitchFamily="34" charset="0"/>
              </a:rPr>
              <a:t>Most desired site of care</a:t>
            </a:r>
          </a:p>
          <a:p>
            <a:pPr marL="342900" indent="-342900">
              <a:lnSpc>
                <a:spcPct val="200000"/>
              </a:lnSpc>
              <a:buClr>
                <a:srgbClr val="1F497D"/>
              </a:buClr>
              <a:buFont typeface="Wingdings" panose="05000000000000000000" pitchFamily="2" charset="2"/>
              <a:buChar char="v"/>
              <a:defRPr/>
            </a:pPr>
            <a:r>
              <a:rPr lang="en-US" sz="2400" dirty="0">
                <a:latin typeface="Segoe UI Semibold" panose="020B0702040204020203" pitchFamily="34" charset="0"/>
                <a:cs typeface="Segoe UI Semibold" panose="020B0702040204020203" pitchFamily="34" charset="0"/>
              </a:rPr>
              <a:t> Bypass waiver waiting list</a:t>
            </a:r>
          </a:p>
          <a:p>
            <a:pPr marL="342900" indent="-342900">
              <a:lnSpc>
                <a:spcPct val="200000"/>
              </a:lnSpc>
              <a:buClr>
                <a:srgbClr val="1F497D"/>
              </a:buClr>
              <a:buFont typeface="Wingdings" panose="05000000000000000000" pitchFamily="2" charset="2"/>
              <a:buChar char="v"/>
              <a:defRPr/>
            </a:pPr>
            <a:r>
              <a:rPr lang="en-US" sz="2400" dirty="0">
                <a:latin typeface="Segoe UI Semibold" panose="020B0702040204020203" pitchFamily="34" charset="0"/>
                <a:cs typeface="Segoe UI Semibold" panose="020B0702040204020203" pitchFamily="34" charset="0"/>
              </a:rPr>
              <a:t> Address Housing needs</a:t>
            </a:r>
          </a:p>
          <a:p>
            <a:pPr marL="342900" indent="-342900">
              <a:lnSpc>
                <a:spcPct val="200000"/>
              </a:lnSpc>
              <a:buClr>
                <a:srgbClr val="1F497D"/>
              </a:buClr>
              <a:buFont typeface="Wingdings" panose="05000000000000000000" pitchFamily="2" charset="2"/>
              <a:buChar char="v"/>
              <a:defRPr/>
            </a:pPr>
            <a:r>
              <a:rPr lang="en-US" sz="2400" dirty="0">
                <a:latin typeface="Segoe UI Semibold" panose="020B0702040204020203" pitchFamily="34" charset="0"/>
                <a:cs typeface="Segoe UI Semibold" panose="020B0702040204020203" pitchFamily="34" charset="0"/>
              </a:rPr>
              <a:t> Rate Comparison</a:t>
            </a:r>
          </a:p>
          <a:p>
            <a:pPr marL="800100" lvl="1" indent="-342900">
              <a:lnSpc>
                <a:spcPct val="200000"/>
              </a:lnSpc>
              <a:buClr>
                <a:srgbClr val="1F497D"/>
              </a:buClr>
              <a:buFont typeface="Arial" panose="020B0604020202020204" pitchFamily="34" charset="0"/>
              <a:buChar char="•"/>
              <a:defRPr/>
            </a:pPr>
            <a:r>
              <a:rPr lang="en-US" sz="2400" dirty="0">
                <a:latin typeface="Segoe UI Semibold" panose="020B0702040204020203" pitchFamily="34" charset="0"/>
                <a:cs typeface="Segoe UI Semibold" panose="020B0702040204020203" pitchFamily="34" charset="0"/>
              </a:rPr>
              <a:t>Average NF Daily Rate: $171</a:t>
            </a:r>
          </a:p>
          <a:p>
            <a:pPr marL="800100" lvl="1" indent="-342900">
              <a:lnSpc>
                <a:spcPct val="200000"/>
              </a:lnSpc>
              <a:buClr>
                <a:srgbClr val="1F497D"/>
              </a:buClr>
              <a:buFont typeface="Arial" panose="020B0604020202020204" pitchFamily="34" charset="0"/>
              <a:buChar char="•"/>
              <a:defRPr/>
            </a:pPr>
            <a:r>
              <a:rPr lang="en-US" sz="2400" dirty="0">
                <a:latin typeface="Segoe UI Semibold" panose="020B0702040204020203" pitchFamily="34" charset="0"/>
                <a:cs typeface="Segoe UI Semibold" panose="020B0702040204020203" pitchFamily="34" charset="0"/>
              </a:rPr>
              <a:t>Average HA Daily Rate: $62</a:t>
            </a:r>
          </a:p>
        </p:txBody>
      </p:sp>
      <p:sp>
        <p:nvSpPr>
          <p:cNvPr id="4" name="Slide Number Placeholder 3"/>
          <p:cNvSpPr>
            <a:spLocks noGrp="1"/>
          </p:cNvSpPr>
          <p:nvPr>
            <p:ph type="sldNum" sz="quarter" idx="10"/>
          </p:nvPr>
        </p:nvSpPr>
        <p:spPr/>
        <p:txBody>
          <a:bodyPr/>
          <a:lstStyle/>
          <a:p>
            <a:fld id="{C1640D55-031C-4AD9-A16C-4EFA2F922910}" type="slidenum">
              <a:rPr lang="en-US" smtClean="0"/>
              <a:pPr/>
              <a:t>5</a:t>
            </a:fld>
            <a:endParaRPr lang="en-US" dirty="0"/>
          </a:p>
        </p:txBody>
      </p:sp>
      <p:sp>
        <p:nvSpPr>
          <p:cNvPr id="2" name="Title 1"/>
          <p:cNvSpPr>
            <a:spLocks noGrp="1"/>
          </p:cNvSpPr>
          <p:nvPr>
            <p:ph type="title"/>
          </p:nvPr>
        </p:nvSpPr>
        <p:spPr/>
        <p:txBody>
          <a:bodyPr>
            <a:normAutofit/>
          </a:bodyPr>
          <a:lstStyle/>
          <a:p>
            <a:r>
              <a:rPr lang="en-US" sz="2800" dirty="0"/>
              <a:t>Why Home Again?</a:t>
            </a:r>
          </a:p>
        </p:txBody>
      </p:sp>
      <p:pic>
        <p:nvPicPr>
          <p:cNvPr id="5" name="Picture 4"/>
          <p:cNvPicPr>
            <a:picLocks noChangeAspect="1"/>
          </p:cNvPicPr>
          <p:nvPr/>
        </p:nvPicPr>
        <p:blipFill>
          <a:blip r:embed="rId2"/>
          <a:stretch>
            <a:fillRect/>
          </a:stretch>
        </p:blipFill>
        <p:spPr>
          <a:xfrm rot="516061">
            <a:off x="5520827" y="2091094"/>
            <a:ext cx="2928781" cy="2181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224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640D55-031C-4AD9-A16C-4EFA2F922910}" type="slidenum">
              <a:rPr lang="en-US" smtClean="0"/>
              <a:pPr/>
              <a:t>6</a:t>
            </a:fld>
            <a:endParaRPr lang="en-US" dirty="0"/>
          </a:p>
        </p:txBody>
      </p:sp>
      <p:sp>
        <p:nvSpPr>
          <p:cNvPr id="2" name="Title 1"/>
          <p:cNvSpPr>
            <a:spLocks noGrp="1"/>
          </p:cNvSpPr>
          <p:nvPr>
            <p:ph type="title"/>
          </p:nvPr>
        </p:nvSpPr>
        <p:spPr/>
        <p:txBody>
          <a:bodyPr>
            <a:normAutofit/>
          </a:bodyPr>
          <a:lstStyle/>
          <a:p>
            <a:r>
              <a:rPr lang="en-US" sz="2800" dirty="0"/>
              <a:t>Why Home Again?</a:t>
            </a:r>
          </a:p>
        </p:txBody>
      </p:sp>
      <p:sp>
        <p:nvSpPr>
          <p:cNvPr id="7" name="Content Placeholder 2"/>
          <p:cNvSpPr txBox="1">
            <a:spLocks/>
          </p:cNvSpPr>
          <p:nvPr/>
        </p:nvSpPr>
        <p:spPr>
          <a:xfrm>
            <a:off x="480349" y="1329160"/>
            <a:ext cx="82296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Clr>
                <a:srgbClr val="1F497D"/>
              </a:buClr>
              <a:buFont typeface="Wingdings" pitchFamily="2" charset="2"/>
              <a:buChar char="v"/>
              <a:defRPr/>
            </a:pPr>
            <a:r>
              <a:rPr lang="en-US" dirty="0">
                <a:solidFill>
                  <a:prstClr val="black"/>
                </a:solidFill>
                <a:latin typeface="Segoe UI Semibold" panose="020B0702040204020203" pitchFamily="34" charset="0"/>
                <a:cs typeface="Segoe UI Semibold" panose="020B0702040204020203" pitchFamily="34" charset="0"/>
              </a:rPr>
              <a:t>Cost Savings</a:t>
            </a:r>
          </a:p>
          <a:p>
            <a:pPr lvl="1" fontAlgn="base">
              <a:lnSpc>
                <a:spcPct val="200000"/>
              </a:lnSpc>
              <a:spcAft>
                <a:spcPct val="0"/>
              </a:spcAft>
              <a:buClr>
                <a:srgbClr val="1F497D"/>
              </a:buClr>
              <a:buFont typeface="Arial" panose="020B0604020202020204" pitchFamily="34" charset="0"/>
              <a:buChar char="•"/>
              <a:defRPr/>
            </a:pPr>
            <a:r>
              <a:rPr lang="en-US" dirty="0">
                <a:solidFill>
                  <a:prstClr val="black"/>
                </a:solidFill>
                <a:latin typeface="Segoe UI Semibold" panose="020B0702040204020203" pitchFamily="34" charset="0"/>
                <a:cs typeface="Segoe UI Semibold" panose="020B0702040204020203" pitchFamily="34" charset="0"/>
              </a:rPr>
              <a:t>SC Nursing Facility Average Daily Rate: $171</a:t>
            </a:r>
          </a:p>
          <a:p>
            <a:pPr lvl="1" fontAlgn="base">
              <a:lnSpc>
                <a:spcPct val="200000"/>
              </a:lnSpc>
              <a:spcAft>
                <a:spcPct val="0"/>
              </a:spcAft>
              <a:buClr>
                <a:srgbClr val="1F497D"/>
              </a:buClr>
              <a:buFont typeface="Arial" panose="020B0604020202020204" pitchFamily="34" charset="0"/>
              <a:buChar char="•"/>
              <a:defRPr/>
            </a:pPr>
            <a:r>
              <a:rPr lang="en-US" dirty="0">
                <a:solidFill>
                  <a:prstClr val="black"/>
                </a:solidFill>
                <a:latin typeface="Segoe UI Semibold" panose="020B0702040204020203" pitchFamily="34" charset="0"/>
                <a:cs typeface="Segoe UI Semibold" panose="020B0702040204020203" pitchFamily="34" charset="0"/>
              </a:rPr>
              <a:t>Home Again Average Daily Rate: $62</a:t>
            </a:r>
          </a:p>
          <a:p>
            <a:pPr>
              <a:buClr>
                <a:srgbClr val="1F497D"/>
              </a:buClr>
              <a:buFont typeface="Wingdings" pitchFamily="2" charset="2"/>
              <a:buChar char="v"/>
              <a:defRPr/>
            </a:pPr>
            <a:endParaRPr lang="en-US" dirty="0">
              <a:solidFill>
                <a:prstClr val="black"/>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endParaRPr lang="en-US" dirty="0">
              <a:solidFill>
                <a:prstClr val="black"/>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endParaRPr lang="en-US" dirty="0">
              <a:solidFill>
                <a:prstClr val="black"/>
              </a:solidFill>
              <a:latin typeface="Segoe UI Semibold" panose="020B0702040204020203" pitchFamily="34" charset="0"/>
              <a:cs typeface="Segoe UI Semibold" panose="020B0702040204020203" pitchFamily="34" charset="0"/>
            </a:endParaRPr>
          </a:p>
        </p:txBody>
      </p:sp>
      <p:sp>
        <p:nvSpPr>
          <p:cNvPr id="8" name="TextBox 7"/>
          <p:cNvSpPr txBox="1"/>
          <p:nvPr/>
        </p:nvSpPr>
        <p:spPr>
          <a:xfrm>
            <a:off x="480349" y="3462760"/>
            <a:ext cx="3641560" cy="646331"/>
          </a:xfrm>
          <a:prstGeom prst="rect">
            <a:avLst/>
          </a:prstGeom>
          <a:solidFill>
            <a:schemeClr val="tx2">
              <a:lumMod val="20000"/>
              <a:lumOff val="80000"/>
            </a:schemeClr>
          </a:solidFill>
        </p:spPr>
        <p:txBody>
          <a:bodyPr wrap="square" rtlCol="0">
            <a:spAutoFit/>
          </a:bodyPr>
          <a:lstStyle/>
          <a:p>
            <a:pPr defTabSz="914400" fontAlgn="base">
              <a:spcBef>
                <a:spcPct val="0"/>
              </a:spcBef>
              <a:spcAft>
                <a:spcPct val="0"/>
              </a:spcAft>
            </a:pPr>
            <a:r>
              <a:rPr lang="en-US" dirty="0">
                <a:solidFill>
                  <a:prstClr val="black"/>
                </a:solidFill>
                <a:latin typeface="Segoe UI Semibold" panose="020B0702040204020203" pitchFamily="34" charset="0"/>
                <a:ea typeface="ＭＳ Ｐゴシック"/>
                <a:cs typeface="Segoe UI Semibold" panose="020B0702040204020203" pitchFamily="34" charset="0"/>
              </a:rPr>
              <a:t>$171 X 365 days X 96 individuals</a:t>
            </a:r>
          </a:p>
          <a:p>
            <a:pPr defTabSz="914400" fontAlgn="base">
              <a:spcBef>
                <a:spcPct val="0"/>
              </a:spcBef>
              <a:spcAft>
                <a:spcPct val="0"/>
              </a:spcAft>
            </a:pPr>
            <a:r>
              <a:rPr lang="en-US" dirty="0">
                <a:solidFill>
                  <a:prstClr val="black"/>
                </a:solidFill>
                <a:latin typeface="Segoe UI Semibold" panose="020B0702040204020203" pitchFamily="34" charset="0"/>
                <a:ea typeface="ＭＳ Ｐゴシック"/>
                <a:cs typeface="Segoe UI Semibold" panose="020B0702040204020203" pitchFamily="34" charset="0"/>
              </a:rPr>
              <a:t>= $5,991,840</a:t>
            </a:r>
          </a:p>
        </p:txBody>
      </p:sp>
      <p:sp>
        <p:nvSpPr>
          <p:cNvPr id="9" name="TextBox 8"/>
          <p:cNvSpPr txBox="1"/>
          <p:nvPr/>
        </p:nvSpPr>
        <p:spPr>
          <a:xfrm>
            <a:off x="4920005" y="3462760"/>
            <a:ext cx="3878176" cy="646331"/>
          </a:xfrm>
          <a:prstGeom prst="rect">
            <a:avLst/>
          </a:prstGeom>
          <a:solidFill>
            <a:schemeClr val="tx2">
              <a:lumMod val="20000"/>
              <a:lumOff val="80000"/>
            </a:schemeClr>
          </a:solidFill>
        </p:spPr>
        <p:txBody>
          <a:bodyPr wrap="square" rtlCol="0">
            <a:spAutoFit/>
          </a:bodyPr>
          <a:lstStyle/>
          <a:p>
            <a:pPr defTabSz="914400" fontAlgn="base">
              <a:spcBef>
                <a:spcPct val="0"/>
              </a:spcBef>
              <a:spcAft>
                <a:spcPct val="0"/>
              </a:spcAft>
            </a:pPr>
            <a:r>
              <a:rPr lang="en-US" dirty="0">
                <a:solidFill>
                  <a:prstClr val="black"/>
                </a:solidFill>
                <a:latin typeface="Segoe UI Semibold" panose="020B0702040204020203" pitchFamily="34" charset="0"/>
                <a:ea typeface="ＭＳ Ｐゴシック"/>
                <a:cs typeface="Segoe UI Semibold" panose="020B0702040204020203" pitchFamily="34" charset="0"/>
              </a:rPr>
              <a:t>$62 X 365 days X 96 individuals</a:t>
            </a:r>
          </a:p>
          <a:p>
            <a:pPr defTabSz="914400" fontAlgn="base">
              <a:spcBef>
                <a:spcPct val="0"/>
              </a:spcBef>
              <a:spcAft>
                <a:spcPct val="0"/>
              </a:spcAft>
            </a:pPr>
            <a:r>
              <a:rPr lang="en-US" dirty="0">
                <a:solidFill>
                  <a:prstClr val="black"/>
                </a:solidFill>
                <a:latin typeface="Segoe UI Semibold" panose="020B0702040204020203" pitchFamily="34" charset="0"/>
                <a:ea typeface="ＭＳ Ｐゴシック"/>
                <a:cs typeface="Segoe UI Semibold" panose="020B0702040204020203" pitchFamily="34" charset="0"/>
              </a:rPr>
              <a:t>= $2,172,480</a:t>
            </a:r>
          </a:p>
        </p:txBody>
      </p:sp>
      <p:sp>
        <p:nvSpPr>
          <p:cNvPr id="10" name="TextBox 9"/>
          <p:cNvSpPr txBox="1"/>
          <p:nvPr/>
        </p:nvSpPr>
        <p:spPr>
          <a:xfrm>
            <a:off x="2850572" y="4481432"/>
            <a:ext cx="3607377" cy="92333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fontAlgn="base">
              <a:spcBef>
                <a:spcPct val="0"/>
              </a:spcBef>
              <a:spcAft>
                <a:spcPct val="0"/>
              </a:spcAft>
            </a:pPr>
            <a:r>
              <a:rPr lang="en-US" dirty="0">
                <a:solidFill>
                  <a:prstClr val="black"/>
                </a:solidFill>
                <a:latin typeface="Segoe UI Semibold" panose="020B0702040204020203" pitchFamily="34" charset="0"/>
                <a:cs typeface="Segoe UI Semibold" panose="020B0702040204020203" pitchFamily="34" charset="0"/>
              </a:rPr>
              <a:t>Savings for serving individuals in the community rather than in NF</a:t>
            </a:r>
          </a:p>
          <a:p>
            <a:pPr defTabSz="914400" fontAlgn="base">
              <a:spcBef>
                <a:spcPct val="0"/>
              </a:spcBef>
              <a:spcAft>
                <a:spcPct val="0"/>
              </a:spcAft>
            </a:pPr>
            <a:r>
              <a:rPr lang="en-US" dirty="0">
                <a:solidFill>
                  <a:prstClr val="black"/>
                </a:solidFill>
                <a:latin typeface="Segoe UI Semibold" panose="020B0702040204020203" pitchFamily="34" charset="0"/>
                <a:cs typeface="Segoe UI Semibold" panose="020B0702040204020203" pitchFamily="34" charset="0"/>
              </a:rPr>
              <a:t>= </a:t>
            </a:r>
            <a:r>
              <a:rPr lang="en-US" b="1" dirty="0">
                <a:solidFill>
                  <a:prstClr val="black"/>
                </a:solidFill>
                <a:latin typeface="Segoe UI Semibold" panose="020B0702040204020203" pitchFamily="34" charset="0"/>
                <a:cs typeface="Segoe UI Semibold" panose="020B0702040204020203" pitchFamily="34" charset="0"/>
              </a:rPr>
              <a:t>$3,819,360 </a:t>
            </a:r>
            <a:r>
              <a:rPr lang="en-US" dirty="0">
                <a:solidFill>
                  <a:prstClr val="black"/>
                </a:solidFill>
                <a:latin typeface="Segoe UI Semibold" panose="020B0702040204020203" pitchFamily="34" charset="0"/>
                <a:cs typeface="Segoe UI Semibold" panose="020B0702040204020203" pitchFamily="34" charset="0"/>
              </a:rPr>
              <a:t>per year</a:t>
            </a:r>
          </a:p>
        </p:txBody>
      </p:sp>
      <p:sp>
        <p:nvSpPr>
          <p:cNvPr id="11" name="Right Arrow 10"/>
          <p:cNvSpPr/>
          <p:nvPr/>
        </p:nvSpPr>
        <p:spPr>
          <a:xfrm>
            <a:off x="4210141" y="3617164"/>
            <a:ext cx="6096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21410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640D55-031C-4AD9-A16C-4EFA2F922910}" type="slidenum">
              <a:rPr lang="en-US" smtClean="0"/>
              <a:pPr/>
              <a:t>7</a:t>
            </a:fld>
            <a:endParaRPr lang="en-US" dirty="0"/>
          </a:p>
        </p:txBody>
      </p:sp>
      <p:sp>
        <p:nvSpPr>
          <p:cNvPr id="2" name="Title 1"/>
          <p:cNvSpPr>
            <a:spLocks noGrp="1"/>
          </p:cNvSpPr>
          <p:nvPr>
            <p:ph type="title"/>
          </p:nvPr>
        </p:nvSpPr>
        <p:spPr/>
        <p:txBody>
          <a:bodyPr>
            <a:normAutofit/>
          </a:bodyPr>
          <a:lstStyle/>
          <a:p>
            <a:r>
              <a:rPr lang="en-US" sz="2800" dirty="0"/>
              <a:t>Why Home Again?</a:t>
            </a:r>
          </a:p>
        </p:txBody>
      </p:sp>
      <p:sp>
        <p:nvSpPr>
          <p:cNvPr id="7" name="Content Placeholder 2"/>
          <p:cNvSpPr txBox="1">
            <a:spLocks/>
          </p:cNvSpPr>
          <p:nvPr/>
        </p:nvSpPr>
        <p:spPr>
          <a:xfrm>
            <a:off x="480349" y="1329160"/>
            <a:ext cx="82296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150000"/>
              </a:lnSpc>
              <a:buClr>
                <a:srgbClr val="1F497D"/>
              </a:buClr>
              <a:buFont typeface="Wingdings" pitchFamily="2" charset="2"/>
              <a:buChar char="v"/>
              <a:defRPr/>
            </a:pPr>
            <a:r>
              <a:rPr lang="en-US" dirty="0">
                <a:solidFill>
                  <a:prstClr val="black"/>
                </a:solidFill>
                <a:latin typeface="Segoe UI Semibold" panose="020B0702040204020203" pitchFamily="34" charset="0"/>
                <a:cs typeface="Segoe UI Semibold" panose="020B0702040204020203" pitchFamily="34" charset="0"/>
              </a:rPr>
              <a:t>Home Again program participants stay, on average, 704 days in a Skilled Nursing Facility prior to transitioning to the community</a:t>
            </a:r>
          </a:p>
          <a:p>
            <a:pPr>
              <a:lnSpc>
                <a:spcPct val="150000"/>
              </a:lnSpc>
              <a:buClr>
                <a:srgbClr val="1F497D"/>
              </a:buClr>
              <a:buFont typeface="Wingdings" pitchFamily="2" charset="2"/>
              <a:buChar char="v"/>
              <a:defRPr/>
            </a:pPr>
            <a:r>
              <a:rPr lang="en-US" dirty="0">
                <a:solidFill>
                  <a:prstClr val="black"/>
                </a:solidFill>
                <a:latin typeface="Segoe UI Semibold" panose="020B0702040204020203" pitchFamily="34" charset="0"/>
                <a:cs typeface="Segoe UI Semibold" panose="020B0702040204020203" pitchFamily="34" charset="0"/>
              </a:rPr>
              <a:t>The longest stay in a Skilled Nursing Facility was 6,475 days or 17.7 years among Home Again participants</a:t>
            </a:r>
          </a:p>
          <a:p>
            <a:pPr>
              <a:lnSpc>
                <a:spcPct val="150000"/>
              </a:lnSpc>
              <a:buClr>
                <a:srgbClr val="1F497D"/>
              </a:buClr>
              <a:buFont typeface="Wingdings" pitchFamily="2" charset="2"/>
              <a:buChar char="v"/>
              <a:defRPr/>
            </a:pPr>
            <a:r>
              <a:rPr lang="en-US" dirty="0">
                <a:solidFill>
                  <a:prstClr val="black"/>
                </a:solidFill>
                <a:latin typeface="Segoe UI Semibold" panose="020B0702040204020203" pitchFamily="34" charset="0"/>
                <a:cs typeface="Segoe UI Semibold" panose="020B0702040204020203" pitchFamily="34" charset="0"/>
              </a:rPr>
              <a:t>With the longest stay of 17.7 years, the program could have saved $796,099 for the individual</a:t>
            </a:r>
          </a:p>
          <a:p>
            <a:pPr>
              <a:buClr>
                <a:srgbClr val="1F497D"/>
              </a:buClr>
              <a:buFont typeface="Wingdings" pitchFamily="2" charset="2"/>
              <a:buChar char="v"/>
              <a:defRPr/>
            </a:pPr>
            <a:endParaRPr lang="en-US" dirty="0">
              <a:solidFill>
                <a:prstClr val="black"/>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82152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Home Again Map as of October 2017</a:t>
            </a:r>
          </a:p>
        </p:txBody>
      </p:sp>
      <p:sp>
        <p:nvSpPr>
          <p:cNvPr id="4" name="Slide Number Placeholder 3"/>
          <p:cNvSpPr>
            <a:spLocks noGrp="1"/>
          </p:cNvSpPr>
          <p:nvPr>
            <p:ph type="sldNum" sz="quarter" idx="10"/>
          </p:nvPr>
        </p:nvSpPr>
        <p:spPr/>
        <p:txBody>
          <a:bodyPr/>
          <a:lstStyle/>
          <a:p>
            <a:fld id="{C1640D55-031C-4AD9-A16C-4EFA2F922910}" type="slidenum">
              <a:rPr lang="en-US" smtClean="0"/>
              <a:pPr/>
              <a:t>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262" y="849854"/>
            <a:ext cx="6597676" cy="501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b="43000"/>
          <a:stretch/>
        </p:blipFill>
        <p:spPr>
          <a:xfrm>
            <a:off x="590984" y="4737123"/>
            <a:ext cx="2238375" cy="830672"/>
          </a:xfrm>
          <a:prstGeom prst="rect">
            <a:avLst/>
          </a:prstGeom>
        </p:spPr>
      </p:pic>
      <p:sp>
        <p:nvSpPr>
          <p:cNvPr id="5" name="Oval 4"/>
          <p:cNvSpPr/>
          <p:nvPr/>
        </p:nvSpPr>
        <p:spPr>
          <a:xfrm>
            <a:off x="5206433" y="3240349"/>
            <a:ext cx="88774" cy="799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34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pitchFamily="34" charset="0"/>
                <a:cs typeface="Calibri" pitchFamily="34" charset="0"/>
              </a:rPr>
              <a:t>Home Again Statistics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9</a:t>
            </a:fld>
            <a:endParaRPr lang="en-US" dirty="0"/>
          </a:p>
        </p:txBody>
      </p:sp>
      <p:sp>
        <p:nvSpPr>
          <p:cNvPr id="5" name="Content Placeholder 2"/>
          <p:cNvSpPr txBox="1">
            <a:spLocks/>
          </p:cNvSpPr>
          <p:nvPr/>
        </p:nvSpPr>
        <p:spPr>
          <a:xfrm>
            <a:off x="457200" y="1182020"/>
            <a:ext cx="8229600" cy="4648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685 Home Again Referrals from Sep. 2012 to Nov. 2017</a:t>
            </a:r>
          </a:p>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96 individuals transitioned to the community (14%)</a:t>
            </a:r>
          </a:p>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28 individuals transitioned to the community in 2017</a:t>
            </a:r>
          </a:p>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330 assessments were completed</a:t>
            </a:r>
          </a:p>
          <a:p>
            <a:pPr>
              <a:lnSpc>
                <a:spcPct val="150000"/>
              </a:lnSpc>
              <a:buClr>
                <a:srgbClr val="1F497D"/>
              </a:buClr>
              <a:buFont typeface="Wingdings" pitchFamily="2" charset="2"/>
              <a:buChar char="v"/>
              <a:defRPr/>
            </a:pPr>
            <a:r>
              <a:rPr lang="en-US" dirty="0">
                <a:solidFill>
                  <a:schemeClr val="tx1"/>
                </a:solidFill>
                <a:latin typeface="Segoe UI Semibold" panose="020B0702040204020203" pitchFamily="34" charset="0"/>
                <a:cs typeface="Segoe UI Semibold" panose="020B0702040204020203" pitchFamily="34" charset="0"/>
              </a:rPr>
              <a:t>Main Reasons for termination after assessment</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  Lack of family support</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  Difficulty in finding housing</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  Deteriorating health conditions</a:t>
            </a:r>
          </a:p>
          <a:p>
            <a:pPr lvl="1">
              <a:lnSpc>
                <a:spcPct val="150000"/>
              </a:lnSpc>
              <a:buClr>
                <a:srgbClr val="1F497D"/>
              </a:buClr>
              <a:buFont typeface="Wingdings" panose="05000000000000000000" pitchFamily="2" charset="2"/>
              <a:buChar char="§"/>
              <a:defRPr/>
            </a:pPr>
            <a:r>
              <a:rPr lang="en-US" dirty="0">
                <a:solidFill>
                  <a:schemeClr val="tx1"/>
                </a:solidFill>
                <a:latin typeface="Segoe UI Semibold" panose="020B0702040204020203" pitchFamily="34" charset="0"/>
                <a:cs typeface="Segoe UI Semibold" panose="020B0702040204020203" pitchFamily="34" charset="0"/>
              </a:rPr>
              <a:t>  Lack of community resources to meet the medical needs</a:t>
            </a:r>
          </a:p>
          <a:p>
            <a:pPr>
              <a:lnSpc>
                <a:spcPct val="150000"/>
              </a:lnSpc>
              <a:buClr>
                <a:srgbClr val="1F497D"/>
              </a:buClr>
              <a:buFont typeface="Wingdings" pitchFamily="2" charset="2"/>
              <a:buChar char="v"/>
              <a:defRPr/>
            </a:pPr>
            <a:endParaRPr lang="en-US"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endParaRPr lang="en-US" dirty="0">
              <a:solidFill>
                <a:schemeClr val="tx1"/>
              </a:solidFill>
              <a:latin typeface="Segoe UI Semibold" panose="020B0702040204020203" pitchFamily="34" charset="0"/>
              <a:cs typeface="Segoe UI Semibold" panose="020B0702040204020203" pitchFamily="34" charset="0"/>
            </a:endParaRPr>
          </a:p>
          <a:p>
            <a:pPr>
              <a:buClr>
                <a:srgbClr val="1F497D"/>
              </a:buClr>
              <a:buFont typeface="Wingdings" pitchFamily="2" charset="2"/>
              <a:buChar char="v"/>
              <a:defRPr/>
            </a:pPr>
            <a:endParaRPr lang="en-US" dirty="0">
              <a:solidFill>
                <a:schemeClr val="tx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13535108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2">
      <a:dk1>
        <a:sysClr val="windowText" lastClr="000000"/>
      </a:dk1>
      <a:lt1>
        <a:srgbClr val="FFFFFF"/>
      </a:lt1>
      <a:dk2>
        <a:srgbClr val="004875"/>
      </a:dk2>
      <a:lt2>
        <a:srgbClr val="FFFFFF"/>
      </a:lt2>
      <a:accent1>
        <a:srgbClr val="004875"/>
      </a:accent1>
      <a:accent2>
        <a:srgbClr val="E27500"/>
      </a:accent2>
      <a:accent3>
        <a:srgbClr val="7993B7"/>
      </a:accent3>
      <a:accent4>
        <a:srgbClr val="007630"/>
      </a:accent4>
      <a:accent5>
        <a:srgbClr val="FFFFFF"/>
      </a:accent5>
      <a:accent6>
        <a:srgbClr val="FFFFFF"/>
      </a:accent6>
      <a:hlink>
        <a:srgbClr val="004875"/>
      </a:hlink>
      <a:folHlink>
        <a:srgbClr val="7993B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B93AF7C7849974FB37C6FCC930F048B" ma:contentTypeVersion="15" ma:contentTypeDescription="Create a new document." ma:contentTypeScope="" ma:versionID="700151dd06d2fd0ca16f14499f8e6d08">
  <xsd:schema xmlns:xsd="http://www.w3.org/2001/XMLSchema" xmlns:xs="http://www.w3.org/2001/XMLSchema" xmlns:p="http://schemas.microsoft.com/office/2006/metadata/properties" xmlns:ns2="10781d7c-6070-4b3e-ab1f-f71bff812929" targetNamespace="http://schemas.microsoft.com/office/2006/metadata/properties" ma:root="true" ma:fieldsID="03c76163e775ab2f8927ff5608d76e49" ns2:_="">
    <xsd:import namespace="10781d7c-6070-4b3e-ab1f-f71bff81292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81d7c-6070-4b3e-ab1f-f71bff81292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0781d7c-6070-4b3e-ab1f-f71bff812929">R2UUKJDZ4VCH-2769-7</_dlc_DocId>
    <_dlc_DocIdUrl xmlns="10781d7c-6070-4b3e-ab1f-f71bff812929">
      <Url>https://team.scdhhs.gov/OPS/COMM/_layouts/DocIdRedir.aspx?ID=R2UUKJDZ4VCH-2769-7</Url>
      <Description>R2UUKJDZ4VCH-2769-7</Description>
    </_dlc_DocIdUrl>
  </documentManagement>
</p:properties>
</file>

<file path=customXml/itemProps1.xml><?xml version="1.0" encoding="utf-8"?>
<ds:datastoreItem xmlns:ds="http://schemas.openxmlformats.org/officeDocument/2006/customXml" ds:itemID="{C6235056-FE5A-4D6E-9081-5698D139E9DD}">
  <ds:schemaRefs>
    <ds:schemaRef ds:uri="http://schemas.microsoft.com/sharepoint/events"/>
  </ds:schemaRefs>
</ds:datastoreItem>
</file>

<file path=customXml/itemProps2.xml><?xml version="1.0" encoding="utf-8"?>
<ds:datastoreItem xmlns:ds="http://schemas.openxmlformats.org/officeDocument/2006/customXml" ds:itemID="{CEA78D58-5521-4CFD-B227-16B4CC00C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81d7c-6070-4b3e-ab1f-f71bff812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DB0186-FAAF-41E0-BA13-F29EFAF8D4AF}">
  <ds:schemaRefs>
    <ds:schemaRef ds:uri="http://schemas.microsoft.com/sharepoint/v3/contenttype/forms"/>
  </ds:schemaRefs>
</ds:datastoreItem>
</file>

<file path=customXml/itemProps4.xml><?xml version="1.0" encoding="utf-8"?>
<ds:datastoreItem xmlns:ds="http://schemas.openxmlformats.org/officeDocument/2006/customXml" ds:itemID="{B5454622-1BDB-426E-84E8-50B19FE0C88B}">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10781d7c-6070-4b3e-ab1f-f71bff81292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6342</TotalTime>
  <Words>2630</Words>
  <Application>Microsoft Office PowerPoint</Application>
  <PresentationFormat>On-screen Show (4:3)</PresentationFormat>
  <Paragraphs>316</Paragraphs>
  <Slides>41</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Calibri Light</vt:lpstr>
      <vt:lpstr>Courier New</vt:lpstr>
      <vt:lpstr>Franklin Gothic Book</vt:lpstr>
      <vt:lpstr>Segoe UI Semibold</vt:lpstr>
      <vt:lpstr>Wingdings</vt:lpstr>
      <vt:lpstr>Custom Design</vt:lpstr>
      <vt:lpstr>1_Custom Design</vt:lpstr>
      <vt:lpstr>Program Area Webinar Series  Home Again Program  Division of Community Options</vt:lpstr>
      <vt:lpstr>Topics</vt:lpstr>
      <vt:lpstr>Program Background</vt:lpstr>
      <vt:lpstr>Program Goals</vt:lpstr>
      <vt:lpstr>Why Home Again?</vt:lpstr>
      <vt:lpstr>Why Home Again?</vt:lpstr>
      <vt:lpstr>Why Home Again?</vt:lpstr>
      <vt:lpstr>Home Again Map as of October 2017</vt:lpstr>
      <vt:lpstr>Home Again Statistics</vt:lpstr>
      <vt:lpstr>Referrals by County</vt:lpstr>
      <vt:lpstr>Transitions by County</vt:lpstr>
      <vt:lpstr>Program Eligibility</vt:lpstr>
      <vt:lpstr>HCBS Qualified Services</vt:lpstr>
      <vt:lpstr>Home Again Services</vt:lpstr>
      <vt:lpstr>Transition Coordination</vt:lpstr>
      <vt:lpstr>Transition Coordination Qualification</vt:lpstr>
      <vt:lpstr>Transition Coordination Service</vt:lpstr>
      <vt:lpstr>Transition Coordination Service</vt:lpstr>
      <vt:lpstr>Transition Coordination Service</vt:lpstr>
      <vt:lpstr>Transition Process</vt:lpstr>
      <vt:lpstr>Home Again Timeframe</vt:lpstr>
      <vt:lpstr>Transition Coordination Map</vt:lpstr>
      <vt:lpstr>Expanded Goods and Services</vt:lpstr>
      <vt:lpstr>Housing Coordinator Roles</vt:lpstr>
      <vt:lpstr>Qualified Residence</vt:lpstr>
      <vt:lpstr>Transitions by Housing Type</vt:lpstr>
      <vt:lpstr>HUD Affordability Standard</vt:lpstr>
      <vt:lpstr>Bridge Rental Subsidy</vt:lpstr>
      <vt:lpstr>Challenges</vt:lpstr>
      <vt:lpstr>PowerPoint Presentation</vt:lpstr>
      <vt:lpstr>PowerPoint Presentation</vt:lpstr>
      <vt:lpstr>PowerPoint Presentation</vt:lpstr>
      <vt:lpstr>PowerPoint Presentation</vt:lpstr>
      <vt:lpstr>Home Again and CLTC Programs</vt:lpstr>
      <vt:lpstr>PowerPoint Presentation</vt:lpstr>
      <vt:lpstr>Next Step: Waiver Amendments</vt:lpstr>
      <vt:lpstr>Proposed Timelines for Waiver Amendments</vt:lpstr>
      <vt:lpstr>Home Again Success Story</vt:lpstr>
      <vt:lpstr>Questions</vt:lpstr>
      <vt:lpstr>Contact us</vt:lpstr>
      <vt:lpstr>PowerPoint Presentation</vt:lpstr>
    </vt:vector>
  </TitlesOfParts>
  <Company>SCDHHS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SCDHHS</dc:creator>
  <cp:lastModifiedBy>Janet Rodriguez</cp:lastModifiedBy>
  <cp:revision>544</cp:revision>
  <cp:lastPrinted>2016-10-25T20:54:52Z</cp:lastPrinted>
  <dcterms:created xsi:type="dcterms:W3CDTF">2015-09-08T13:47:15Z</dcterms:created>
  <dcterms:modified xsi:type="dcterms:W3CDTF">2021-03-05T14:41:08Z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b28be5da-ae3f-43e9-a5f2-bf11eadd2683</vt:lpwstr>
  </property>
  <property fmtid="{D5CDD505-2E9C-101B-9397-08002B2CF9AE}" pid="3" name="ContentTypeId">
    <vt:lpwstr>0x0101004B93AF7C7849974FB37C6FCC930F048B</vt:lpwstr>
  </property>
</Properties>
</file>