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1" r:id="rId3"/>
    <p:sldMasterId id="2147483691" r:id="rId4"/>
  </p:sldMasterIdLst>
  <p:notesMasterIdLst>
    <p:notesMasterId r:id="rId18"/>
  </p:notesMasterIdLst>
  <p:sldIdLst>
    <p:sldId id="278" r:id="rId5"/>
    <p:sldId id="298" r:id="rId6"/>
    <p:sldId id="323" r:id="rId7"/>
    <p:sldId id="300" r:id="rId8"/>
    <p:sldId id="335" r:id="rId9"/>
    <p:sldId id="341" r:id="rId10"/>
    <p:sldId id="346" r:id="rId11"/>
    <p:sldId id="348" r:id="rId12"/>
    <p:sldId id="344" r:id="rId13"/>
    <p:sldId id="322" r:id="rId14"/>
    <p:sldId id="315" r:id="rId15"/>
    <p:sldId id="263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een Mullis" initials="CM" lastIdx="5" clrIdx="0">
    <p:extLst>
      <p:ext uri="{19B8F6BF-5375-455C-9EA6-DF929625EA0E}">
        <p15:presenceInfo xmlns:p15="http://schemas.microsoft.com/office/powerpoint/2012/main" userId="S-1-5-21-1561660315-155178049-2348173198-10817" providerId="AD"/>
      </p:ext>
    </p:extLst>
  </p:cmAuthor>
  <p:cmAuthor id="2" name="Kelly Eifert, Ph.D." initials="KEP" lastIdx="1" clrIdx="1">
    <p:extLst>
      <p:ext uri="{19B8F6BF-5375-455C-9EA6-DF929625EA0E}">
        <p15:presenceInfo xmlns:p15="http://schemas.microsoft.com/office/powerpoint/2012/main" userId="S-1-5-21-1561660315-155178049-2348173198-12120" providerId="AD"/>
      </p:ext>
    </p:extLst>
  </p:cmAuthor>
  <p:cmAuthor id="3" name="Lesley Jones" initials="LJ" lastIdx="31" clrIdx="2">
    <p:extLst>
      <p:ext uri="{19B8F6BF-5375-455C-9EA6-DF929625EA0E}">
        <p15:presenceInfo xmlns:p15="http://schemas.microsoft.com/office/powerpoint/2012/main" userId="S::Lesley.Jones@scdhhs.gov::9c0f5db9-547f-40b8-8650-7346387e3272" providerId="AD"/>
      </p:ext>
    </p:extLst>
  </p:cmAuthor>
  <p:cmAuthor id="4" name="Jeff Leieritz" initials="JL" lastIdx="29" clrIdx="3">
    <p:extLst>
      <p:ext uri="{19B8F6BF-5375-455C-9EA6-DF929625EA0E}">
        <p15:presenceInfo xmlns:p15="http://schemas.microsoft.com/office/powerpoint/2012/main" userId="S::Jeffrey.Leieritz@scdhhs.gov::a276db7a-84f5-4474-8ca4-d0eda98ccbbe" providerId="AD"/>
      </p:ext>
    </p:extLst>
  </p:cmAuthor>
  <p:cmAuthor id="5" name="Kelly Eifert, Ph.D." initials="KEP [2]" lastIdx="4" clrIdx="4">
    <p:extLst>
      <p:ext uri="{19B8F6BF-5375-455C-9EA6-DF929625EA0E}">
        <p15:presenceInfo xmlns:p15="http://schemas.microsoft.com/office/powerpoint/2012/main" userId="S::Kelly.Eifert@scdhhs.gov::568289ce-0b2b-4e38-89bf-9439d5345692" providerId="AD"/>
      </p:ext>
    </p:extLst>
  </p:cmAuthor>
  <p:cmAuthor id="6" name="Colleen Mullis" initials="CM [2]" lastIdx="24" clrIdx="5">
    <p:extLst>
      <p:ext uri="{19B8F6BF-5375-455C-9EA6-DF929625EA0E}">
        <p15:presenceInfo xmlns:p15="http://schemas.microsoft.com/office/powerpoint/2012/main" userId="S::Colleen.Mullis@scdhhs.gov::e7db088e-9c55-4930-8fbf-9feb27fa5e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A13"/>
    <a:srgbClr val="004875"/>
    <a:srgbClr val="799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6" autoAdjust="0"/>
    <p:restoredTop sz="84439" autoAdjust="0"/>
  </p:normalViewPr>
  <p:slideViewPr>
    <p:cSldViewPr snapToGrid="0">
      <p:cViewPr varScale="1">
        <p:scale>
          <a:sx n="68" d="100"/>
          <a:sy n="68" d="100"/>
        </p:scale>
        <p:origin x="124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107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A13B0D-BB51-4B99-85F7-22E1899E1B21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5D126B-9057-4134-B646-D057223711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975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0204-478F-4DFD-97BB-57A3583ACF7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51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D126B-9057-4134-B646-D0572237118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715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D126B-9057-4134-B646-D0572237118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65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0204-478F-4DFD-97BB-57A3583ACF7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045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0204-478F-4DFD-97BB-57A3583ACF7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46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8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68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259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2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200" b="1" spc="-50" baseline="0">
                <a:solidFill>
                  <a:srgbClr val="004875"/>
                </a:solidFill>
                <a:latin typeface="+mn-lt"/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9525">
            <a:solidFill>
              <a:srgbClr val="00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254" y="725863"/>
            <a:ext cx="2623506" cy="446313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3826" y="4596242"/>
            <a:ext cx="7543800" cy="1601358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FontTx/>
              <a:buNone/>
              <a:defRPr sz="2000" baseline="0">
                <a:solidFill>
                  <a:srgbClr val="E27500"/>
                </a:solidFill>
              </a:defRPr>
            </a:lvl1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Title, Organization</a:t>
            </a:r>
          </a:p>
          <a:p>
            <a:pPr lvl="0"/>
            <a:r>
              <a:rPr lang="en-US" dirty="0"/>
              <a:t>Date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687439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747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Clr>
                <a:srgbClr val="E27500"/>
              </a:buClr>
              <a:buFont typeface="Arial" panose="020B0604020202020204" pitchFamily="34" charset="0"/>
              <a:buChar char="•"/>
              <a:defRPr/>
            </a:lvl2pPr>
            <a:lvl3pPr>
              <a:buClr>
                <a:srgbClr val="004875"/>
              </a:buClr>
              <a:defRPr/>
            </a:lvl3pPr>
            <a:lvl4pPr>
              <a:buClr>
                <a:srgbClr val="E27500"/>
              </a:buClr>
              <a:defRPr/>
            </a:lvl4pPr>
            <a:lvl5pPr>
              <a:buClr>
                <a:srgbClr val="7993B7"/>
              </a:buClr>
              <a:defRPr>
                <a:solidFill>
                  <a:srgbClr val="00487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725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849854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660400" y="3299396"/>
            <a:ext cx="7854950" cy="5386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US" sz="2900" b="1" dirty="0">
                <a:solidFill>
                  <a:srgbClr val="004875"/>
                </a:solidFill>
              </a:rPr>
              <a:t>Section Title/Heading</a:t>
            </a:r>
          </a:p>
        </p:txBody>
      </p:sp>
    </p:spTree>
    <p:extLst>
      <p:ext uri="{BB962C8B-B14F-4D97-AF65-F5344CB8AC3E}">
        <p14:creationId xmlns:p14="http://schemas.microsoft.com/office/powerpoint/2010/main" val="3565218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23198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3198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86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98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83131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107043"/>
            <a:ext cx="3868737" cy="368458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3131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07043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081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Size Graphic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28650" y="1304925"/>
            <a:ext cx="7886700" cy="4592638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en-US" dirty="0"/>
              <a:t>Click icon to insert picture, graphic or table.</a:t>
            </a:r>
          </a:p>
        </p:txBody>
      </p:sp>
    </p:spTree>
    <p:extLst>
      <p:ext uri="{BB962C8B-B14F-4D97-AF65-F5344CB8AC3E}">
        <p14:creationId xmlns:p14="http://schemas.microsoft.com/office/powerpoint/2010/main" val="1145774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ize Picture Graphic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875"/>
                </a:solidFill>
              </a:defRPr>
            </a:lvl1pPr>
          </a:lstStyle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16449" y="503238"/>
            <a:ext cx="7898901" cy="5249862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en-US" dirty="0"/>
              <a:t>Click on icon to insert picture, graphic or table.</a:t>
            </a:r>
          </a:p>
        </p:txBody>
      </p:sp>
    </p:spTree>
    <p:extLst>
      <p:ext uri="{BB962C8B-B14F-4D97-AF65-F5344CB8AC3E}">
        <p14:creationId xmlns:p14="http://schemas.microsoft.com/office/powerpoint/2010/main" val="60068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6214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8328" y="2306871"/>
            <a:ext cx="2247345" cy="2244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852755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081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93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Clr>
                <a:srgbClr val="E27500"/>
              </a:buClr>
              <a:buFont typeface="Arial" panose="020B0604020202020204" pitchFamily="34" charset="0"/>
              <a:buChar char="•"/>
              <a:defRPr/>
            </a:lvl2pPr>
            <a:lvl3pPr>
              <a:buClr>
                <a:srgbClr val="004875"/>
              </a:buClr>
              <a:defRPr/>
            </a:lvl3pPr>
            <a:lvl4pPr>
              <a:buClr>
                <a:srgbClr val="E27500"/>
              </a:buClr>
              <a:defRPr/>
            </a:lvl4pPr>
            <a:lvl5pPr>
              <a:buClr>
                <a:srgbClr val="7993B7"/>
              </a:buClr>
              <a:defRPr>
                <a:solidFill>
                  <a:srgbClr val="00487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514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849854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660400" y="3299396"/>
            <a:ext cx="7854950" cy="5386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US" sz="2900" b="1" dirty="0">
                <a:solidFill>
                  <a:srgbClr val="004875"/>
                </a:solidFill>
              </a:rPr>
              <a:t>Section Title/Heading</a:t>
            </a:r>
          </a:p>
        </p:txBody>
      </p:sp>
    </p:spTree>
    <p:extLst>
      <p:ext uri="{BB962C8B-B14F-4D97-AF65-F5344CB8AC3E}">
        <p14:creationId xmlns:p14="http://schemas.microsoft.com/office/powerpoint/2010/main" val="10671539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23198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3198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8847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98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83131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107043"/>
            <a:ext cx="3868737" cy="368458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3131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07043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682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Size Graphic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28650" y="1304925"/>
            <a:ext cx="7886700" cy="4592638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en-US" dirty="0"/>
              <a:t>Click icon to insert picture, graphic or table.</a:t>
            </a:r>
          </a:p>
        </p:txBody>
      </p:sp>
    </p:spTree>
    <p:extLst>
      <p:ext uri="{BB962C8B-B14F-4D97-AF65-F5344CB8AC3E}">
        <p14:creationId xmlns:p14="http://schemas.microsoft.com/office/powerpoint/2010/main" val="15361574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ize Picture Graphic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875"/>
                </a:solidFill>
              </a:defRPr>
            </a:lvl1pPr>
          </a:lstStyle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16449" y="503238"/>
            <a:ext cx="7898901" cy="5249862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en-US" dirty="0"/>
              <a:t>Click on icon to insert picture, graphic or table.</a:t>
            </a:r>
          </a:p>
        </p:txBody>
      </p:sp>
    </p:spTree>
    <p:extLst>
      <p:ext uri="{BB962C8B-B14F-4D97-AF65-F5344CB8AC3E}">
        <p14:creationId xmlns:p14="http://schemas.microsoft.com/office/powerpoint/2010/main" val="37352583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8328" y="2306871"/>
            <a:ext cx="2247345" cy="2244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852755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539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0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0700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Clr>
                <a:srgbClr val="E27500"/>
              </a:buClr>
              <a:buFont typeface="Arial" panose="020B0604020202020204" pitchFamily="34" charset="0"/>
              <a:buChar char="•"/>
              <a:defRPr/>
            </a:lvl2pPr>
            <a:lvl3pPr>
              <a:buClr>
                <a:srgbClr val="004875"/>
              </a:buClr>
              <a:defRPr/>
            </a:lvl3pPr>
            <a:lvl4pPr>
              <a:buClr>
                <a:srgbClr val="E27500"/>
              </a:buClr>
              <a:defRPr/>
            </a:lvl4pPr>
            <a:lvl5pPr>
              <a:buClr>
                <a:srgbClr val="7993B7"/>
              </a:buClr>
              <a:defRPr>
                <a:solidFill>
                  <a:srgbClr val="00487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582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849854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660400" y="3299396"/>
            <a:ext cx="7854950" cy="5386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US" sz="2900" b="1" dirty="0">
                <a:solidFill>
                  <a:srgbClr val="004875"/>
                </a:solidFill>
              </a:rPr>
              <a:t>Section Title/Heading</a:t>
            </a:r>
          </a:p>
        </p:txBody>
      </p:sp>
    </p:spTree>
    <p:extLst>
      <p:ext uri="{BB962C8B-B14F-4D97-AF65-F5344CB8AC3E}">
        <p14:creationId xmlns:p14="http://schemas.microsoft.com/office/powerpoint/2010/main" val="13895671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23198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3198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835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98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83131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107043"/>
            <a:ext cx="3868737" cy="368458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3131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07043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417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Size Graphic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28650" y="1304925"/>
            <a:ext cx="7886700" cy="4592638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en-US" dirty="0"/>
              <a:t>Click icon to insert picture, graphic or table.</a:t>
            </a:r>
          </a:p>
        </p:txBody>
      </p:sp>
    </p:spTree>
    <p:extLst>
      <p:ext uri="{BB962C8B-B14F-4D97-AF65-F5344CB8AC3E}">
        <p14:creationId xmlns:p14="http://schemas.microsoft.com/office/powerpoint/2010/main" val="40163386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ize Picture Graphic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875"/>
                </a:solidFill>
              </a:defRPr>
            </a:lvl1pPr>
          </a:lstStyle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16449" y="503238"/>
            <a:ext cx="7898901" cy="5249862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en-US" dirty="0"/>
              <a:t>Click on icon to insert picture, graphic or table.</a:t>
            </a:r>
          </a:p>
        </p:txBody>
      </p:sp>
    </p:spTree>
    <p:extLst>
      <p:ext uri="{BB962C8B-B14F-4D97-AF65-F5344CB8AC3E}">
        <p14:creationId xmlns:p14="http://schemas.microsoft.com/office/powerpoint/2010/main" val="31493963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8328" y="2306871"/>
            <a:ext cx="2247345" cy="2244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852755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26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3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6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2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4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3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9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4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32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095DF-BB5E-4F0A-A9A3-E6BA3FDD2D69}" type="datetimeFigureOut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349F9-D761-4F43-B0A3-846532014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4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49854"/>
          </a:xfrm>
          <a:prstGeom prst="rect">
            <a:avLst/>
          </a:prstGeom>
          <a:solidFill>
            <a:srgbClr val="00487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215367"/>
            <a:ext cx="7966710" cy="482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4875"/>
                </a:solidFill>
              </a:defRPr>
            </a:lvl1pPr>
          </a:lstStyle>
          <a:p>
            <a:pPr defTabSz="457200"/>
            <a:fld id="{C1640D55-031C-4AD9-A16C-4EFA2F922910}" type="slidenum">
              <a:rPr lang="en-US" smtClean="0"/>
              <a:pPr defTabSz="45720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28650" y="6197511"/>
            <a:ext cx="7886700" cy="0"/>
          </a:xfrm>
          <a:prstGeom prst="line">
            <a:avLst/>
          </a:prstGeom>
          <a:ln w="12700">
            <a:solidFill>
              <a:srgbClr val="00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56350"/>
            <a:ext cx="2133475" cy="36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15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87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2400" kern="1200">
          <a:solidFill>
            <a:srgbClr val="00487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2000" kern="1200">
          <a:solidFill>
            <a:srgbClr val="00487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1800" kern="1200">
          <a:solidFill>
            <a:srgbClr val="00487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1800" kern="1200">
          <a:solidFill>
            <a:srgbClr val="00487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49854"/>
          </a:xfrm>
          <a:prstGeom prst="rect">
            <a:avLst/>
          </a:prstGeom>
          <a:solidFill>
            <a:srgbClr val="00487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215367"/>
            <a:ext cx="7966710" cy="482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4875"/>
                </a:solidFill>
              </a:defRPr>
            </a:lvl1pPr>
          </a:lstStyle>
          <a:p>
            <a:pPr defTabSz="457200"/>
            <a:fld id="{C1640D55-031C-4AD9-A16C-4EFA2F922910}" type="slidenum">
              <a:rPr lang="en-US" smtClean="0"/>
              <a:pPr defTabSz="45720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28650" y="6197511"/>
            <a:ext cx="7886700" cy="0"/>
          </a:xfrm>
          <a:prstGeom prst="line">
            <a:avLst/>
          </a:prstGeom>
          <a:ln w="12700">
            <a:solidFill>
              <a:srgbClr val="00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56350"/>
            <a:ext cx="2133475" cy="36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94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87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2400" kern="1200">
          <a:solidFill>
            <a:srgbClr val="00487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2000" kern="1200">
          <a:solidFill>
            <a:srgbClr val="00487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1800" kern="1200">
          <a:solidFill>
            <a:srgbClr val="00487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1800" kern="1200">
          <a:solidFill>
            <a:srgbClr val="00487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49854"/>
          </a:xfrm>
          <a:prstGeom prst="rect">
            <a:avLst/>
          </a:prstGeom>
          <a:solidFill>
            <a:srgbClr val="00487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215367"/>
            <a:ext cx="7966710" cy="482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4875"/>
                </a:solidFill>
              </a:defRPr>
            </a:lvl1pPr>
          </a:lstStyle>
          <a:p>
            <a:pPr defTabSz="457200"/>
            <a:fld id="{C1640D55-031C-4AD9-A16C-4EFA2F922910}" type="slidenum">
              <a:rPr lang="en-US" smtClean="0"/>
              <a:pPr defTabSz="45720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28650" y="6197511"/>
            <a:ext cx="7886700" cy="0"/>
          </a:xfrm>
          <a:prstGeom prst="line">
            <a:avLst/>
          </a:prstGeom>
          <a:ln w="12700">
            <a:solidFill>
              <a:srgbClr val="00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56350"/>
            <a:ext cx="2133475" cy="36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47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87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2400" kern="1200">
          <a:solidFill>
            <a:srgbClr val="00487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2000" kern="1200">
          <a:solidFill>
            <a:srgbClr val="00487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1800" kern="1200">
          <a:solidFill>
            <a:srgbClr val="00487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1800" kern="1200">
          <a:solidFill>
            <a:srgbClr val="00487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id.gov/Federal-Policy-Guidance/Downloads/smd20003.pdf" TargetMode="External"/><Relationship Id="rId2" Type="http://schemas.openxmlformats.org/officeDocument/2006/relationships/hyperlink" Target="https://msp.scdhhs.gov/covid19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us06web.zoom.us/webinar/register/WN_yUf14FGCRv2jqobRSn1Yng" TargetMode="External"/><Relationship Id="rId5" Type="http://schemas.openxmlformats.org/officeDocument/2006/relationships/hyperlink" Target="https://www.hiremesc.org/events/2021/8/24/reeveerg" TargetMode="External"/><Relationship Id="rId4" Type="http://schemas.openxmlformats.org/officeDocument/2006/relationships/hyperlink" Target="https://msp.scdhhs.gov/hcbs/site-page/hcbs-statewide-transition-pla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sp.scdhhs.gov/hcb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sp.scdhhs.gov/covid19/other-covid-19-resources/appendix-k-amendment" TargetMode="External"/><Relationship Id="rId2" Type="http://schemas.openxmlformats.org/officeDocument/2006/relationships/hyperlink" Target="https://msp.scdhhs.gov/covid19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scdhec.gov/covid19/covid-19-vaccine" TargetMode="External"/><Relationship Id="rId5" Type="http://schemas.openxmlformats.org/officeDocument/2006/relationships/hyperlink" Target="https://scdhec.gov/covid19/find-covid-19-testing-location" TargetMode="External"/><Relationship Id="rId4" Type="http://schemas.openxmlformats.org/officeDocument/2006/relationships/hyperlink" Target="https://scdhec.gov/covid1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hs.gov/service/waiver-management-field-management" TargetMode="External"/><Relationship Id="rId2" Type="http://schemas.openxmlformats.org/officeDocument/2006/relationships/hyperlink" Target="https://www.scdhhs.gov/public-notices" TargetMode="Externa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Home and Community-Based Services (HCBS) Rule Workgroup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800" dirty="0"/>
              <a:t>HCBS Rule Workgroup Monthly Meeting</a:t>
            </a:r>
          </a:p>
          <a:p>
            <a:r>
              <a:rPr lang="en-US" sz="1800" dirty="0"/>
              <a:t>Sept. 2, 2021</a:t>
            </a:r>
          </a:p>
          <a:p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927241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8645" y="1018613"/>
            <a:ext cx="7966710" cy="482077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Comments/Questions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4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72440" y="1067499"/>
            <a:ext cx="8244840" cy="5291356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arenR"/>
            </a:pPr>
            <a:r>
              <a:rPr lang="en-US" sz="2200" dirty="0"/>
              <a:t>SCDHHS Website (2020). South Carolina Healthy Connections Medicaid: COVID 19. Found at: </a:t>
            </a:r>
            <a:r>
              <a:rPr lang="en-US" sz="2200" dirty="0">
                <a:hlinkClick r:id="rId2"/>
              </a:rPr>
              <a:t>https://msp.scdhhs.gov/covid19/</a:t>
            </a:r>
            <a:endParaRPr lang="en-US" sz="2200" dirty="0"/>
          </a:p>
          <a:p>
            <a:pPr marL="457200" indent="-457200">
              <a:lnSpc>
                <a:spcPct val="100000"/>
              </a:lnSpc>
              <a:buFont typeface="+mj-lt"/>
              <a:buAutoNum type="arabicParenR" startAt="2"/>
            </a:pPr>
            <a:r>
              <a:rPr lang="en-US" sz="2200" dirty="0"/>
              <a:t>Centers for Medicare and Medicaid Services (2020). State Medicaid Director Letter #20-003. Found at: </a:t>
            </a:r>
            <a:r>
              <a:rPr lang="en-US" sz="2200" dirty="0">
                <a:hlinkClick r:id="rId3"/>
              </a:rPr>
              <a:t>https://www.medicaid.gov/Federal-Policy-Guidance/Downloads/smd20003.pdf</a:t>
            </a:r>
            <a:r>
              <a:rPr lang="en-US" sz="2200" dirty="0"/>
              <a:t>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arenR" startAt="2"/>
            </a:pPr>
            <a:r>
              <a:rPr lang="en-US" sz="2200" dirty="0"/>
              <a:t>SCDHHS HCBS Website (2020). HCBS Statewide Transition Plan. Found at: </a:t>
            </a:r>
            <a:r>
              <a:rPr lang="en-US" sz="2200" dirty="0">
                <a:hlinkClick r:id="rId4"/>
              </a:rPr>
              <a:t>https://msp.scdhhs.gov/hcbs/site-page/hcbs-statewide-transition-plan</a:t>
            </a:r>
            <a:endParaRPr lang="en-US" sz="2200" dirty="0"/>
          </a:p>
          <a:p>
            <a:pPr marL="514350" indent="-514350">
              <a:buFont typeface="+mj-lt"/>
              <a:buAutoNum type="arabicParenR" startAt="4"/>
            </a:pPr>
            <a:r>
              <a:rPr lang="en-US" sz="2200" dirty="0"/>
              <a:t>Hire Me SC (2020). Employment Resource Groups. Information and registration at: </a:t>
            </a:r>
            <a:r>
              <a:rPr lang="en-US" sz="2200" dirty="0">
                <a:hlinkClick r:id="rId5"/>
              </a:rPr>
              <a:t>https://www.hiremesc.org/events/2021/8/24/reeveerg</a:t>
            </a:r>
            <a:r>
              <a:rPr lang="en-US" sz="2200" dirty="0"/>
              <a:t> 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en-US" sz="2200" dirty="0"/>
              <a:t>SC Developmental Disabilities Council (2021). Road to Inclusion webinar series, Session 4. Found at: </a:t>
            </a:r>
            <a:r>
              <a:rPr lang="en-US" sz="2200" dirty="0">
                <a:hlinkClick r:id="rId6"/>
              </a:rPr>
              <a:t>https://us06web.zoom.us/webinar/register/WN_yUf14FGCRv2jqobRSn1Yng</a:t>
            </a:r>
            <a:r>
              <a:rPr lang="en-US" sz="2200" dirty="0"/>
              <a:t>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arenR" startAt="2"/>
            </a:pPr>
            <a:endParaRPr lang="en-US" sz="2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76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Additional Information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78380" y="3086904"/>
            <a:ext cx="458724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4875"/>
                </a:solidFill>
              </a:rPr>
              <a:t>SCDHHS HCBS Website</a:t>
            </a:r>
          </a:p>
          <a:p>
            <a:r>
              <a:rPr lang="en-US" sz="2800" u="sng" dirty="0">
                <a:solidFill>
                  <a:schemeClr val="tx2"/>
                </a:solidFill>
                <a:hlinkClick r:id="rId3"/>
              </a:rPr>
              <a:t>https://msp.scdhhs.gov/hcbs/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92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8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8640" y="1039906"/>
            <a:ext cx="7966710" cy="511884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Welcome and introductions</a:t>
            </a:r>
          </a:p>
          <a:p>
            <a:pPr>
              <a:lnSpc>
                <a:spcPct val="100000"/>
              </a:lnSpc>
            </a:pPr>
            <a:r>
              <a:rPr lang="en-US" dirty="0"/>
              <a:t>South Carolina Department of Health and Human Services (SCDHHS) COVID-19 resources</a:t>
            </a:r>
          </a:p>
          <a:p>
            <a:pPr>
              <a:lnSpc>
                <a:spcPct val="100000"/>
              </a:lnSpc>
            </a:pPr>
            <a:r>
              <a:rPr lang="en-US" dirty="0"/>
              <a:t>Home and Community-Based (HCB) Settings Quality Review Process: South Carolina Department of Disabilities and Special Needs (SCDDSN) Settings</a:t>
            </a:r>
          </a:p>
          <a:p>
            <a:pPr>
              <a:lnSpc>
                <a:spcPct val="100000"/>
              </a:lnSpc>
            </a:pPr>
            <a:r>
              <a:rPr lang="en-US" dirty="0"/>
              <a:t>General updates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52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BEE207-57B8-4231-9949-1A0E1A5A3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18613"/>
            <a:ext cx="7966710" cy="51701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SCDHHS has resources related to COVID-19 for its Healthy Connections Medicaid program and other SCDHHS-administered programs online at </a:t>
            </a:r>
            <a:r>
              <a:rPr lang="en-US" u="sng" dirty="0">
                <a:hlinkClick r:id="rId2"/>
              </a:rPr>
              <a:t>https://msp.scdhhs.gov/covid19/</a:t>
            </a:r>
            <a:r>
              <a:rPr lang="en-US" u="sng" dirty="0"/>
              <a:t> </a:t>
            </a:r>
            <a:r>
              <a:rPr lang="en-US" dirty="0"/>
              <a:t>(1)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Appendix K updates are posted here: </a:t>
            </a:r>
            <a:r>
              <a:rPr lang="en-US" dirty="0">
                <a:hlinkClick r:id="rId3"/>
              </a:rPr>
              <a:t>https://msp.scdhhs.gov/covid19/other-covid-19-resources/appendix-k-amendment</a:t>
            </a:r>
            <a:endParaRPr lang="en-US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South Carolina Department of Health and Environmental Control (SCDHEC) resources on COVID-19 can be found online at </a:t>
            </a:r>
            <a:r>
              <a:rPr lang="en-US" dirty="0">
                <a:hlinkClick r:id="rId4"/>
              </a:rPr>
              <a:t>https://scdhec.gov/covid19/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Testing information: </a:t>
            </a:r>
            <a:r>
              <a:rPr lang="en-US" dirty="0">
                <a:hlinkClick r:id="rId5"/>
              </a:rPr>
              <a:t>https://scdhec.gov/covid19/find-covid-19-testing-location</a:t>
            </a:r>
            <a:r>
              <a:rPr lang="en-US" dirty="0"/>
              <a:t>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Vaccine information: </a:t>
            </a:r>
            <a:r>
              <a:rPr lang="en-US" dirty="0">
                <a:hlinkClick r:id="rId6"/>
              </a:rPr>
              <a:t>https://scdhec.gov/covid19/covid-19-vaccine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D858E67-ED67-4965-B024-9BBAF8760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SCDHHS COVID-19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7AE56-17F3-44FC-BE77-F04CF8F9AB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51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HCB Settings Quality Review Process: </a:t>
            </a:r>
            <a:br>
              <a:rPr lang="en-US" dirty="0"/>
            </a:br>
            <a:r>
              <a:rPr lang="en-US" dirty="0"/>
              <a:t>SCDDSN Settings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637B9D-2DD1-4B70-B462-B2FABD64C6F9}"/>
              </a:ext>
            </a:extLst>
          </p:cNvPr>
          <p:cNvPicPr/>
          <p:nvPr/>
        </p:nvPicPr>
        <p:blipFill rotWithShape="1">
          <a:blip r:embed="rId3"/>
          <a:srcRect l="1277" t="24341" r="23608" b="19196"/>
          <a:stretch/>
        </p:blipFill>
        <p:spPr>
          <a:xfrm>
            <a:off x="637563" y="1070969"/>
            <a:ext cx="7877788" cy="489009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0425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EB7D9D-0F5C-4510-B020-3BE90BF76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Centers for Medicare and Medicaid Services (CMS) revised deadlines for the heightened scrutiny process (2)</a:t>
            </a:r>
          </a:p>
          <a:p>
            <a:pPr lvl="1"/>
            <a:r>
              <a:rPr lang="en-US" dirty="0"/>
              <a:t>Category 2 settings (next to or on the grounds of a public institution) must be submitted to CMS no later than March 31, 2021</a:t>
            </a:r>
          </a:p>
          <a:p>
            <a:pPr lvl="1"/>
            <a:r>
              <a:rPr lang="en-US" dirty="0"/>
              <a:t>Category 3 settings (may have the effect of isolating individuals):</a:t>
            </a:r>
          </a:p>
          <a:p>
            <a:pPr lvl="2"/>
            <a:r>
              <a:rPr lang="en-US" dirty="0">
                <a:solidFill>
                  <a:srgbClr val="EF8A13"/>
                </a:solidFill>
              </a:rPr>
              <a:t>If the setting can be remediated by July 1, 2021, it’s not submitted to CMS for heightened scrutiny review but still must be publicly listed</a:t>
            </a:r>
          </a:p>
          <a:p>
            <a:pPr lvl="2"/>
            <a:r>
              <a:rPr lang="en-US" dirty="0">
                <a:solidFill>
                  <a:srgbClr val="EF8A13"/>
                </a:solidFill>
              </a:rPr>
              <a:t>If the setting can be remediated, but not until after July 1, 2021, it must be submitted to CMS by Oct. 31, 2021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30DE06D-9CE5-4AD9-9575-E1C711B65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Deadlines</a:t>
            </a:r>
            <a:endParaRPr lang="en-US" sz="31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6667C-4F7A-4C74-AC76-B1DF72D5C4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69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5A7A3F-977A-4A32-8A67-B9F3D88B7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Category 3 settings</a:t>
            </a:r>
          </a:p>
          <a:p>
            <a:pPr lvl="1"/>
            <a:r>
              <a:rPr lang="en-US" dirty="0"/>
              <a:t>107 total reviewed</a:t>
            </a:r>
          </a:p>
          <a:p>
            <a:pPr lvl="1"/>
            <a:r>
              <a:rPr lang="en-US" dirty="0"/>
              <a:t>Public notice and comment period:</a:t>
            </a:r>
          </a:p>
          <a:p>
            <a:pPr lvl="2"/>
            <a:r>
              <a:rPr lang="en-US" dirty="0">
                <a:solidFill>
                  <a:srgbClr val="EF8A13"/>
                </a:solidFill>
              </a:rPr>
              <a:t>Aug. 23 – Oct. 1, 2021</a:t>
            </a:r>
          </a:p>
          <a:p>
            <a:pPr lvl="2"/>
            <a:r>
              <a:rPr lang="en-US" dirty="0">
                <a:solidFill>
                  <a:srgbClr val="EF8A13"/>
                </a:solidFill>
              </a:rPr>
              <a:t>General webinar: Aug. 25, 2021</a:t>
            </a:r>
          </a:p>
          <a:p>
            <a:pPr lvl="3"/>
            <a:r>
              <a:rPr lang="en-US" dirty="0">
                <a:solidFill>
                  <a:schemeClr val="tx2"/>
                </a:solidFill>
              </a:rPr>
              <a:t>Slides and recording posted on SCDHHS HCBS website (3)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solidFill>
                  <a:srgbClr val="EF8A13"/>
                </a:solidFill>
              </a:rPr>
              <a:t>All waiver participants in these homes (or day programs) received a letter with specific meeting information</a:t>
            </a:r>
          </a:p>
          <a:p>
            <a:pPr lvl="1"/>
            <a:r>
              <a:rPr lang="en-US" dirty="0"/>
              <a:t>Submission date to CMS:</a:t>
            </a:r>
          </a:p>
          <a:p>
            <a:pPr lvl="2"/>
            <a:r>
              <a:rPr lang="en-US" dirty="0">
                <a:solidFill>
                  <a:srgbClr val="EF8A13"/>
                </a:solidFill>
              </a:rPr>
              <a:t>Oct. 29, 2021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D03883-AB20-40ED-9859-C1834CFE3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Category 3 Settings</a:t>
            </a:r>
            <a:endParaRPr lang="en-US" sz="3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C272E-7122-4EEB-AF03-13151E1440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52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A7D497-5850-433D-8166-FFCABBBB2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comment:</a:t>
            </a:r>
          </a:p>
          <a:p>
            <a:pPr lvl="1"/>
            <a:r>
              <a:rPr lang="en-US" dirty="0"/>
              <a:t>The following waivers are up for renewal and are currently in public comment:</a:t>
            </a:r>
          </a:p>
          <a:p>
            <a:pPr lvl="2"/>
            <a:r>
              <a:rPr lang="en-US" dirty="0">
                <a:solidFill>
                  <a:srgbClr val="EF8A13"/>
                </a:solidFill>
              </a:rPr>
              <a:t>Medically Complex Children (MCC) waiver</a:t>
            </a:r>
          </a:p>
          <a:p>
            <a:pPr lvl="2"/>
            <a:r>
              <a:rPr lang="en-US" dirty="0">
                <a:solidFill>
                  <a:srgbClr val="EF8A13"/>
                </a:solidFill>
              </a:rPr>
              <a:t>Intellectually Disabled and Related Disabilities (ID/RD) waiver</a:t>
            </a:r>
          </a:p>
          <a:p>
            <a:pPr lvl="1"/>
            <a:r>
              <a:rPr lang="en-US" dirty="0"/>
              <a:t>Public notices posted here: </a:t>
            </a:r>
            <a:r>
              <a:rPr lang="en-US" dirty="0">
                <a:hlinkClick r:id="rId2"/>
              </a:rPr>
              <a:t>https://www.scdhhs.gov/public-notices</a:t>
            </a:r>
            <a:endParaRPr lang="en-US" dirty="0"/>
          </a:p>
          <a:p>
            <a:pPr lvl="1"/>
            <a:r>
              <a:rPr lang="en-US" dirty="0"/>
              <a:t>Draft waiver renewal documents posted here: </a:t>
            </a:r>
            <a:r>
              <a:rPr lang="en-US" dirty="0">
                <a:hlinkClick r:id="rId3"/>
              </a:rPr>
              <a:t>https://www.scdhhs.gov/service/waiver-management-field-management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Public comment ends:</a:t>
            </a:r>
          </a:p>
          <a:p>
            <a:pPr lvl="2"/>
            <a:r>
              <a:rPr lang="en-US" dirty="0">
                <a:solidFill>
                  <a:srgbClr val="EF8A13"/>
                </a:solidFill>
              </a:rPr>
              <a:t>MCC:	  Sept. 19, 2021</a:t>
            </a:r>
          </a:p>
          <a:p>
            <a:pPr lvl="2"/>
            <a:r>
              <a:rPr lang="en-US" dirty="0">
                <a:solidFill>
                  <a:srgbClr val="EF8A13"/>
                </a:solidFill>
              </a:rPr>
              <a:t>ID/RD:	  Sept. 25, 2021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7EA5A9-BA13-433A-A2BB-AD32A6051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F5754-F485-4B23-A1E9-0010ECF7EB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65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D6B028-9A76-44ED-B276-7C20B648D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Hire Me SC – Employment Resource Groups (4)</a:t>
            </a:r>
          </a:p>
          <a:p>
            <a:pPr lvl="1"/>
            <a:r>
              <a:rPr lang="en-US" dirty="0"/>
              <a:t>Six-week group held on Tuesdays</a:t>
            </a:r>
          </a:p>
          <a:p>
            <a:pPr lvl="1"/>
            <a:r>
              <a:rPr lang="en-US" dirty="0"/>
              <a:t>Aug. 24 – Sept. 28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11 a.m. – 12 p.m.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Information and registration online (link in Resources section of this presentation [slide 11])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D81EE50-6AA9-4C57-87D0-1D2259FE3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Updates </a:t>
            </a:r>
            <a:r>
              <a:rPr lang="en-US" sz="2400" i="1" dirty="0"/>
              <a:t>(cont.)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434F3E-9A87-4565-8040-A2285DD391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97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8422F-F933-441A-849E-DA12ADC54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215367"/>
            <a:ext cx="7966710" cy="4980160"/>
          </a:xfrm>
        </p:spPr>
        <p:txBody>
          <a:bodyPr>
            <a:normAutofit/>
          </a:bodyPr>
          <a:lstStyle/>
          <a:p>
            <a:r>
              <a:rPr lang="en-US" dirty="0"/>
              <a:t>Road to Inclusion webinar series (5)</a:t>
            </a:r>
          </a:p>
          <a:p>
            <a:pPr lvl="1"/>
            <a:r>
              <a:rPr lang="en-US" dirty="0"/>
              <a:t>Session 4: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Disability Road Map film preview and discussion</a:t>
            </a:r>
            <a:endParaRPr lang="en-US" dirty="0"/>
          </a:p>
          <a:p>
            <a:pPr lvl="1"/>
            <a:r>
              <a:rPr lang="en-US" dirty="0"/>
              <a:t>Sept. 22, 2021</a:t>
            </a:r>
          </a:p>
          <a:p>
            <a:pPr lvl="1"/>
            <a:r>
              <a:rPr lang="en-US" dirty="0"/>
              <a:t>12:30 – 2 p.m.</a:t>
            </a:r>
          </a:p>
          <a:p>
            <a:pPr lvl="1"/>
            <a:r>
              <a:rPr lang="en-US" dirty="0"/>
              <a:t>Information and registration online (link in “Resources” section of this presentation [slide 11])</a:t>
            </a:r>
          </a:p>
          <a:p>
            <a:pPr lvl="1"/>
            <a:r>
              <a:rPr lang="en-US" dirty="0"/>
              <a:t>Sponsored by Able South Carolina, Center for Disability Resources, Disability Rights South Carolina and SC Developmental Disabilities Council </a:t>
            </a:r>
          </a:p>
          <a:p>
            <a:r>
              <a:rPr lang="en-US" dirty="0"/>
              <a:t>Information to share with the group?</a:t>
            </a:r>
          </a:p>
          <a:p>
            <a:endParaRPr lang="en-US" b="1" dirty="0"/>
          </a:p>
          <a:p>
            <a:pPr marL="0" indent="0">
              <a:lnSpc>
                <a:spcPct val="110000"/>
              </a:lnSpc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9DE2A9-B6F3-46B0-BABD-CF597B941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Updates </a:t>
            </a:r>
            <a:r>
              <a:rPr lang="en-US" sz="2400" i="1" dirty="0"/>
              <a:t>(cont.)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5F22D-F550-4250-B6A7-C5C959B13D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640D55-031C-4AD9-A16C-4EFA2F922910}" type="slidenum"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487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487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646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9438</TotalTime>
  <Words>774</Words>
  <Application>Microsoft Office PowerPoint</Application>
  <PresentationFormat>On-screen Show (4:3)</PresentationFormat>
  <Paragraphs>82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Custom Design</vt:lpstr>
      <vt:lpstr>1_Custom Design</vt:lpstr>
      <vt:lpstr>2_Custom Design</vt:lpstr>
      <vt:lpstr>Home and Community-Based Services (HCBS) Rule Workgroup</vt:lpstr>
      <vt:lpstr>Agenda</vt:lpstr>
      <vt:lpstr>SCDHHS COVID-19 Resources</vt:lpstr>
      <vt:lpstr>HCB Settings Quality Review Process:  SCDDSN Settings</vt:lpstr>
      <vt:lpstr>Deadlines</vt:lpstr>
      <vt:lpstr>Category 3 Settings</vt:lpstr>
      <vt:lpstr>General Updates</vt:lpstr>
      <vt:lpstr>General Updates (cont.)</vt:lpstr>
      <vt:lpstr>General Updates (cont.)</vt:lpstr>
      <vt:lpstr>PowerPoint Presentation</vt:lpstr>
      <vt:lpstr>Resources</vt:lpstr>
      <vt:lpstr>For Additional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and Community-Based Services (HCBS) Rule Workgroup</dc:title>
  <dc:creator>Kelly Eifert, Ph.D.</dc:creator>
  <cp:lastModifiedBy>Kelly Eifert, Ph.D.</cp:lastModifiedBy>
  <cp:revision>180</cp:revision>
  <dcterms:created xsi:type="dcterms:W3CDTF">2020-01-29T20:54:36Z</dcterms:created>
  <dcterms:modified xsi:type="dcterms:W3CDTF">2021-09-02T14:24:59Z</dcterms:modified>
</cp:coreProperties>
</file>