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9601200"/>
  <p:notesSz cx="6985000" cy="92837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6E8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815" autoAdjust="0"/>
    <p:restoredTop sz="90631" autoAdjust="0"/>
  </p:normalViewPr>
  <p:slideViewPr>
    <p:cSldViewPr snapToGrid="0">
      <p:cViewPr varScale="1">
        <p:scale>
          <a:sx n="84" d="100"/>
          <a:sy n="84" d="100"/>
        </p:scale>
        <p:origin x="3594" y="90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9275" y="2982913"/>
            <a:ext cx="6216650" cy="2057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6963" y="5440363"/>
            <a:ext cx="5121275" cy="2454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2D693-7B03-46DE-A6F0-AC5D3D2E4CBF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78697-2F1C-4736-8153-BA3B15E480E0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838" y="384175"/>
            <a:ext cx="1646237" cy="81930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384175"/>
            <a:ext cx="4786313" cy="81930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00B27-5DCF-4AB5-B333-0E6D2A47C632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8E1C6-EABE-44F1-8DE8-4C95051F226F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6169025"/>
            <a:ext cx="6218238" cy="1908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4068763"/>
            <a:ext cx="6218238" cy="21002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1A7DC-50B7-4C47-81DE-E1D4B5B14E6B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125" y="2239963"/>
            <a:ext cx="3216275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3800" y="2239963"/>
            <a:ext cx="3216275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0DB70-85FC-445D-91C5-D56D174FDD54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125" y="2149475"/>
            <a:ext cx="3232150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125" y="3044825"/>
            <a:ext cx="3232150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338" y="2149475"/>
            <a:ext cx="3233737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338" y="3044825"/>
            <a:ext cx="3233737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00F0A-65B2-4877-8644-C5A7EE463A70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6C6B1-6294-42E4-80B4-BA3B7C9C8CE0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06712-72ED-40E6-BEA4-466A54B0BB60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382588"/>
            <a:ext cx="2406650" cy="16271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675" y="382588"/>
            <a:ext cx="4089400" cy="8194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" y="2009775"/>
            <a:ext cx="2406650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8633F-2D03-4700-8D4B-FE9DB3B7A0E7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513" y="6721475"/>
            <a:ext cx="4389437" cy="7921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513" y="857250"/>
            <a:ext cx="4389437" cy="5761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513" y="7513638"/>
            <a:ext cx="4389437" cy="1127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C310B-991A-4D3C-A0E9-9D291F791432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384175"/>
            <a:ext cx="65849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125" y="2239963"/>
            <a:ext cx="6584950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Click to edit Master text styles</a:t>
            </a:r>
          </a:p>
          <a:p>
            <a:pPr lvl="1"/>
            <a:r>
              <a:rPr lang="en-US" altLang="nl-NL"/>
              <a:t>Second level</a:t>
            </a:r>
          </a:p>
          <a:p>
            <a:pPr lvl="2"/>
            <a:r>
              <a:rPr lang="en-US" altLang="nl-NL"/>
              <a:t>Third level</a:t>
            </a:r>
          </a:p>
          <a:p>
            <a:pPr lvl="3"/>
            <a:r>
              <a:rPr lang="en-US" altLang="nl-NL"/>
              <a:t>Fourth level</a:t>
            </a:r>
          </a:p>
          <a:p>
            <a:pPr lvl="4"/>
            <a:r>
              <a:rPr lang="en-US" altLang="nl-NL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5125" y="8743950"/>
            <a:ext cx="1708150" cy="6667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98725" y="8743950"/>
            <a:ext cx="2317750" cy="6667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41925" y="8743950"/>
            <a:ext cx="1708150" cy="6667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EB746113-87D4-496F-B1CF-61E000D13480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 flipH="1">
            <a:off x="-152400" y="5410200"/>
            <a:ext cx="7467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166688" y="5297488"/>
            <a:ext cx="661987" cy="2143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altLang="nl-NL" sz="800" i="1">
                <a:latin typeface="Calibri" pitchFamily="34" charset="0"/>
              </a:rPr>
              <a:t>TEAR HERE</a:t>
            </a:r>
          </a:p>
        </p:txBody>
      </p:sp>
      <p:sp>
        <p:nvSpPr>
          <p:cNvPr id="1033" name="Text Box 10"/>
          <p:cNvSpPr txBox="1">
            <a:spLocks noChangeArrowheads="1"/>
          </p:cNvSpPr>
          <p:nvPr userDrawn="1"/>
        </p:nvSpPr>
        <p:spPr bwMode="auto">
          <a:xfrm>
            <a:off x="1538288" y="5297488"/>
            <a:ext cx="661987" cy="2143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altLang="nl-NL" sz="800" i="1">
                <a:latin typeface="Calibri" pitchFamily="34" charset="0"/>
              </a:rPr>
              <a:t>TEAR HERE</a:t>
            </a:r>
          </a:p>
        </p:txBody>
      </p:sp>
      <p:sp>
        <p:nvSpPr>
          <p:cNvPr id="1034" name="Text Box 11"/>
          <p:cNvSpPr txBox="1">
            <a:spLocks noChangeArrowheads="1"/>
          </p:cNvSpPr>
          <p:nvPr userDrawn="1"/>
        </p:nvSpPr>
        <p:spPr bwMode="auto">
          <a:xfrm>
            <a:off x="3341688" y="5297488"/>
            <a:ext cx="661987" cy="2143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altLang="nl-NL" sz="800" i="1">
                <a:latin typeface="Calibri" pitchFamily="34" charset="0"/>
              </a:rPr>
              <a:t>TEAR HERE</a:t>
            </a:r>
          </a:p>
        </p:txBody>
      </p:sp>
      <p:sp>
        <p:nvSpPr>
          <p:cNvPr id="1035" name="Text Box 12"/>
          <p:cNvSpPr txBox="1">
            <a:spLocks noChangeArrowheads="1"/>
          </p:cNvSpPr>
          <p:nvPr userDrawn="1"/>
        </p:nvSpPr>
        <p:spPr bwMode="auto">
          <a:xfrm>
            <a:off x="4967288" y="5297488"/>
            <a:ext cx="661987" cy="2143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altLang="nl-NL" sz="800" i="1">
                <a:latin typeface="Calibri" pitchFamily="34" charset="0"/>
              </a:rPr>
              <a:t>TEAR HERE</a:t>
            </a:r>
          </a:p>
        </p:txBody>
      </p:sp>
      <p:sp>
        <p:nvSpPr>
          <p:cNvPr id="1036" name="Text Box 13"/>
          <p:cNvSpPr txBox="1">
            <a:spLocks noChangeArrowheads="1"/>
          </p:cNvSpPr>
          <p:nvPr userDrawn="1"/>
        </p:nvSpPr>
        <p:spPr bwMode="auto">
          <a:xfrm>
            <a:off x="6440488" y="5297488"/>
            <a:ext cx="661987" cy="2143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altLang="nl-NL" sz="800" i="1">
                <a:latin typeface="Calibri" pitchFamily="34" charset="0"/>
              </a:rPr>
              <a:t>TEAR HERE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13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3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11" Type="http://schemas.openxmlformats.org/officeDocument/2006/relationships/oleObject" Target="../embeddings/oleObject2.bin"/><Relationship Id="rId5" Type="http://schemas.openxmlformats.org/officeDocument/2006/relationships/image" Target="../media/image6.png"/><Relationship Id="rId10" Type="http://schemas.openxmlformats.org/officeDocument/2006/relationships/image" Target="../media/image1.png"/><Relationship Id="rId4" Type="http://schemas.openxmlformats.org/officeDocument/2006/relationships/image" Target="../media/image5.png"/><Relationship Id="rId9" Type="http://schemas.openxmlformats.org/officeDocument/2006/relationships/image" Target="../media/image2.emf"/><Relationship Id="rId1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34"/>
          <p:cNvSpPr txBox="1">
            <a:spLocks noChangeArrowheads="1"/>
          </p:cNvSpPr>
          <p:nvPr/>
        </p:nvSpPr>
        <p:spPr bwMode="auto">
          <a:xfrm>
            <a:off x="1736725" y="5903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nl-NL" altLang="nl-NL"/>
          </a:p>
        </p:txBody>
      </p:sp>
      <p:sp>
        <p:nvSpPr>
          <p:cNvPr id="1029" name="Text Box 48" descr="Solid diamond"/>
          <p:cNvSpPr txBox="1">
            <a:spLocks noChangeArrowheads="1"/>
          </p:cNvSpPr>
          <p:nvPr/>
        </p:nvSpPr>
        <p:spPr bwMode="auto">
          <a:xfrm>
            <a:off x="0" y="5643563"/>
            <a:ext cx="3657600" cy="558800"/>
          </a:xfrm>
          <a:prstGeom prst="rect">
            <a:avLst/>
          </a:prstGeom>
          <a:solidFill>
            <a:schemeClr val="accent1">
              <a:alpha val="58823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/>
            <a:r>
              <a:rPr lang="en-US" altLang="nl-NL" sz="1000" b="1">
                <a:latin typeface="Franklin Gothic Book" pitchFamily="34" charset="0"/>
              </a:rPr>
              <a:t>Call 1-800-784-8669</a:t>
            </a:r>
            <a:r>
              <a:rPr lang="en-US" altLang="nl-NL" sz="1000">
                <a:latin typeface="Franklin Gothic Book" pitchFamily="34" charset="0"/>
              </a:rPr>
              <a:t> for free help quitting</a:t>
            </a:r>
          </a:p>
          <a:p>
            <a:pPr defTabSz="966788"/>
            <a:r>
              <a:rPr lang="en-US" altLang="nl-NL" sz="1000">
                <a:latin typeface="Franklin Gothic Book" pitchFamily="34" charset="0"/>
              </a:rPr>
              <a:t>OR </a:t>
            </a:r>
          </a:p>
          <a:p>
            <a:pPr defTabSz="966788"/>
            <a:r>
              <a:rPr lang="en-US" altLang="nl-NL" sz="1000">
                <a:latin typeface="Franklin Gothic Book" pitchFamily="34" charset="0"/>
              </a:rPr>
              <a:t>Text the word “</a:t>
            </a:r>
            <a:r>
              <a:rPr lang="en-US" altLang="nl-NL" sz="1000" b="1">
                <a:latin typeface="Franklin Gothic Book" pitchFamily="34" charset="0"/>
              </a:rPr>
              <a:t>QUIT</a:t>
            </a:r>
            <a:r>
              <a:rPr lang="en-US" altLang="nl-NL" sz="1000">
                <a:latin typeface="Franklin Gothic Book" pitchFamily="34" charset="0"/>
              </a:rPr>
              <a:t>” (7848) </a:t>
            </a:r>
            <a:r>
              <a:rPr lang="en-US" altLang="nl-NL" sz="1000" b="1">
                <a:latin typeface="Franklin Gothic Book" pitchFamily="34" charset="0"/>
              </a:rPr>
              <a:t>to IQUIT</a:t>
            </a:r>
            <a:r>
              <a:rPr lang="en-US" altLang="nl-NL" sz="1000">
                <a:latin typeface="Franklin Gothic Book" pitchFamily="34" charset="0"/>
              </a:rPr>
              <a:t> (47848) for free help.</a:t>
            </a:r>
          </a:p>
        </p:txBody>
      </p:sp>
      <p:sp>
        <p:nvSpPr>
          <p:cNvPr id="1030" name="Text Box 50" descr="Solid diamond"/>
          <p:cNvSpPr txBox="1">
            <a:spLocks noChangeArrowheads="1"/>
          </p:cNvSpPr>
          <p:nvPr/>
        </p:nvSpPr>
        <p:spPr bwMode="auto">
          <a:xfrm>
            <a:off x="3648075" y="5643563"/>
            <a:ext cx="3657600" cy="558800"/>
          </a:xfrm>
          <a:prstGeom prst="rect">
            <a:avLst/>
          </a:prstGeom>
          <a:solidFill>
            <a:schemeClr val="accent1">
              <a:alpha val="58823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/>
            <a:r>
              <a:rPr lang="en-US" altLang="nl-NL" sz="1000" b="1">
                <a:latin typeface="Franklin Gothic Book" pitchFamily="34" charset="0"/>
              </a:rPr>
              <a:t>Text</a:t>
            </a:r>
            <a:r>
              <a:rPr lang="en-US" altLang="nl-NL" sz="1000">
                <a:latin typeface="Franklin Gothic Book" pitchFamily="34" charset="0"/>
              </a:rPr>
              <a:t> the word “</a:t>
            </a:r>
            <a:r>
              <a:rPr lang="en-US" altLang="nl-NL" sz="1000" b="1">
                <a:latin typeface="Franklin Gothic Book" pitchFamily="34" charset="0"/>
              </a:rPr>
              <a:t>QUIT</a:t>
            </a:r>
            <a:r>
              <a:rPr lang="en-US" altLang="nl-NL" sz="1000">
                <a:latin typeface="Franklin Gothic Book" pitchFamily="34" charset="0"/>
              </a:rPr>
              <a:t>”  (7848) </a:t>
            </a:r>
            <a:r>
              <a:rPr lang="en-US" altLang="nl-NL" sz="1000" b="1">
                <a:latin typeface="Franklin Gothic Book" pitchFamily="34" charset="0"/>
              </a:rPr>
              <a:t>to IQUIT</a:t>
            </a:r>
            <a:r>
              <a:rPr lang="en-US" altLang="nl-NL" sz="1000">
                <a:latin typeface="Franklin Gothic Book" pitchFamily="34" charset="0"/>
              </a:rPr>
              <a:t> (47848) for free help</a:t>
            </a:r>
          </a:p>
          <a:p>
            <a:pPr defTabSz="966788"/>
            <a:r>
              <a:rPr lang="en-US" altLang="nl-NL" sz="1000">
                <a:latin typeface="Franklin Gothic Book" pitchFamily="34" charset="0"/>
              </a:rPr>
              <a:t>OR </a:t>
            </a:r>
          </a:p>
          <a:p>
            <a:pPr defTabSz="966788"/>
            <a:r>
              <a:rPr lang="en-US" altLang="nl-NL" sz="1000" b="1">
                <a:latin typeface="Franklin Gothic Book" pitchFamily="34" charset="0"/>
              </a:rPr>
              <a:t>Call 1-800-784-8669</a:t>
            </a:r>
            <a:r>
              <a:rPr lang="en-US" altLang="nl-NL" sz="1000">
                <a:latin typeface="Franklin Gothic Book" pitchFamily="34" charset="0"/>
              </a:rPr>
              <a:t> for free help quitting.</a:t>
            </a:r>
          </a:p>
        </p:txBody>
      </p:sp>
      <p:pic>
        <p:nvPicPr>
          <p:cNvPr id="1031" name="Picture 79" descr="no smoking sig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4600" y="2705100"/>
            <a:ext cx="22066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0" descr="rx red tran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32175" y="2219325"/>
            <a:ext cx="203200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Text Box 137"/>
          <p:cNvSpPr txBox="1">
            <a:spLocks noChangeArrowheads="1"/>
          </p:cNvSpPr>
          <p:nvPr/>
        </p:nvSpPr>
        <p:spPr bwMode="auto">
          <a:xfrm>
            <a:off x="0" y="0"/>
            <a:ext cx="7315200" cy="20161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altLang="nl-NL" sz="1400" b="1" u="sng"/>
              <a:t>Please bring to the exam room to review with the doctor</a:t>
            </a:r>
          </a:p>
          <a:p>
            <a:pPr algn="l" defTabSz="966788">
              <a:spcBef>
                <a:spcPct val="50000"/>
              </a:spcBef>
            </a:pPr>
            <a:endParaRPr lang="en-US" altLang="nl-NL" sz="1400" b="1" u="sng">
              <a:latin typeface="Calibri" pitchFamily="34" charset="0"/>
            </a:endParaRPr>
          </a:p>
          <a:p>
            <a:pPr algn="l" defTabSz="966788">
              <a:spcBef>
                <a:spcPct val="50000"/>
              </a:spcBef>
            </a:pPr>
            <a:endParaRPr lang="en-US" altLang="nl-NL" sz="1000" b="1">
              <a:latin typeface="Calibri" pitchFamily="34" charset="0"/>
            </a:endParaRPr>
          </a:p>
          <a:p>
            <a:pPr algn="l" defTabSz="966788">
              <a:spcBef>
                <a:spcPct val="50000"/>
              </a:spcBef>
            </a:pPr>
            <a:endParaRPr lang="en-US" altLang="nl-NL" sz="1000" b="1">
              <a:latin typeface="Calibri" pitchFamily="34" charset="0"/>
            </a:endParaRPr>
          </a:p>
          <a:p>
            <a:pPr algn="l" defTabSz="966788">
              <a:spcBef>
                <a:spcPct val="50000"/>
              </a:spcBef>
            </a:pPr>
            <a:endParaRPr lang="en-US" altLang="nl-NL" sz="1000" b="1">
              <a:latin typeface="Calibri" pitchFamily="34" charset="0"/>
            </a:endParaRPr>
          </a:p>
          <a:p>
            <a:pPr algn="l" defTabSz="966788">
              <a:spcBef>
                <a:spcPct val="50000"/>
              </a:spcBef>
            </a:pPr>
            <a:endParaRPr lang="en-US" altLang="nl-NL" sz="1000" b="1">
              <a:latin typeface="Calibri" pitchFamily="34" charset="0"/>
            </a:endParaRPr>
          </a:p>
          <a:p>
            <a:pPr algn="l" defTabSz="966788">
              <a:spcBef>
                <a:spcPct val="50000"/>
              </a:spcBef>
            </a:pPr>
            <a:endParaRPr lang="en-US" altLang="nl-NL" sz="1000" b="1">
              <a:latin typeface="Calibri" pitchFamily="34" charset="0"/>
            </a:endParaRPr>
          </a:p>
          <a:p>
            <a:pPr algn="l" defTabSz="966788">
              <a:spcBef>
                <a:spcPct val="50000"/>
              </a:spcBef>
            </a:pPr>
            <a:endParaRPr lang="en-US" altLang="nl-NL" sz="1000" b="1">
              <a:latin typeface="Calibri" pitchFamily="34" charset="0"/>
            </a:endParaRPr>
          </a:p>
        </p:txBody>
      </p:sp>
      <p:sp>
        <p:nvSpPr>
          <p:cNvPr id="2186" name="Rectangle 138"/>
          <p:cNvSpPr>
            <a:spLocks noChangeArrowheads="1"/>
          </p:cNvSpPr>
          <p:nvPr/>
        </p:nvSpPr>
        <p:spPr bwMode="auto">
          <a:xfrm>
            <a:off x="19050" y="304800"/>
            <a:ext cx="7267575" cy="49212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l"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r>
              <a:rPr lang="en-US" altLang="nl-NL" sz="1300" b="1" dirty="0">
                <a:latin typeface="Calibri" pitchFamily="34" charset="0"/>
              </a:rPr>
              <a:t>			</a:t>
            </a:r>
          </a:p>
          <a:p>
            <a:pPr algn="l">
              <a:lnSpc>
                <a:spcPct val="120000"/>
              </a:lnSpc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endParaRPr lang="en-US" altLang="nl-NL" sz="1400" b="1" dirty="0">
              <a:latin typeface="Calibri" pitchFamily="34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r>
              <a:rPr lang="en-US" altLang="nl-NL" sz="1200" b="1" dirty="0">
                <a:latin typeface="Calibri" pitchFamily="34" charset="0"/>
              </a:rPr>
              <a:t>Have you smoked a cigarette, even a puff, in the last 30 days?</a:t>
            </a:r>
          </a:p>
          <a:p>
            <a:pPr algn="l">
              <a:lnSpc>
                <a:spcPct val="120000"/>
              </a:lnSpc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r>
              <a:rPr lang="en-US" altLang="nl-NL" sz="1200" dirty="0">
                <a:latin typeface="Calibri" pitchFamily="34" charset="0"/>
              </a:rPr>
              <a:t>			Yes	No</a:t>
            </a:r>
            <a:r>
              <a:rPr lang="en-US" altLang="nl-NL" sz="1200" b="1" dirty="0">
                <a:latin typeface="Calibri" pitchFamily="34" charset="0"/>
              </a:rPr>
              <a:t> </a:t>
            </a:r>
          </a:p>
          <a:p>
            <a:pPr algn="l">
              <a:lnSpc>
                <a:spcPct val="120000"/>
              </a:lnSpc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r>
              <a:rPr lang="nl-NL" altLang="nl-NL" sz="1200" b="1" dirty="0">
                <a:latin typeface="Calibri" pitchFamily="34" charset="0"/>
              </a:rPr>
              <a:t>	W</a:t>
            </a:r>
            <a:r>
              <a:rPr lang="en-US" altLang="nl-NL" sz="1200" b="1" dirty="0" err="1">
                <a:latin typeface="Calibri" pitchFamily="34" charset="0"/>
              </a:rPr>
              <a:t>ould</a:t>
            </a:r>
            <a:r>
              <a:rPr lang="en-US" altLang="nl-NL" sz="1200" b="1" dirty="0">
                <a:latin typeface="Calibri" pitchFamily="34" charset="0"/>
              </a:rPr>
              <a:t> you like to receive FREE res</a:t>
            </a:r>
            <a:r>
              <a:rPr lang="nl-NL" altLang="nl-NL" sz="1200" b="1" dirty="0">
                <a:latin typeface="Calibri" pitchFamily="34" charset="0"/>
              </a:rPr>
              <a:t>ources from the Tobacco Q</a:t>
            </a:r>
            <a:r>
              <a:rPr lang="en-US" altLang="nl-NL" sz="1200" b="1" dirty="0" err="1">
                <a:latin typeface="Calibri" pitchFamily="34" charset="0"/>
              </a:rPr>
              <a:t>uitline</a:t>
            </a:r>
            <a:r>
              <a:rPr lang="nl-NL" altLang="nl-NL" sz="1200" b="1" dirty="0">
                <a:latin typeface="Calibri" pitchFamily="34" charset="0"/>
              </a:rPr>
              <a:t>?</a:t>
            </a:r>
            <a:endParaRPr lang="en-US" altLang="nl-NL" sz="1200" b="1" dirty="0">
              <a:latin typeface="Calibri" pitchFamily="34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r>
              <a:rPr lang="en-US" altLang="nl-NL" sz="1200" dirty="0">
                <a:latin typeface="Calibri" pitchFamily="34" charset="0"/>
              </a:rPr>
              <a:t>			Yes	No           Not sure</a:t>
            </a:r>
          </a:p>
          <a:p>
            <a:pPr algn="l">
              <a:lnSpc>
                <a:spcPct val="120000"/>
              </a:lnSpc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r>
              <a:rPr lang="nl-NL" altLang="nl-NL" sz="1200" b="1" dirty="0">
                <a:latin typeface="Calibri" pitchFamily="34" charset="0"/>
              </a:rPr>
              <a:t>	W</a:t>
            </a:r>
            <a:r>
              <a:rPr lang="en-US" altLang="nl-NL" sz="1200" b="1" dirty="0" err="1">
                <a:latin typeface="Calibri" pitchFamily="34" charset="0"/>
              </a:rPr>
              <a:t>ould</a:t>
            </a:r>
            <a:r>
              <a:rPr lang="en-US" altLang="nl-NL" sz="1200" b="1" dirty="0">
                <a:latin typeface="Calibri" pitchFamily="34" charset="0"/>
              </a:rPr>
              <a:t> you like nicotine patch and gum to help you cut down or quit smoking?</a:t>
            </a:r>
          </a:p>
          <a:p>
            <a:pPr algn="l">
              <a:lnSpc>
                <a:spcPct val="120000"/>
              </a:lnSpc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r>
              <a:rPr lang="en-US" altLang="nl-NL" sz="1200" dirty="0">
                <a:latin typeface="Calibri" pitchFamily="34" charset="0"/>
              </a:rPr>
              <a:t>			Yes	No           Not sure</a:t>
            </a:r>
          </a:p>
          <a:p>
            <a:pPr algn="l"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endParaRPr lang="en-US" altLang="nl-NL" sz="1300" dirty="0">
              <a:latin typeface="Calibri" pitchFamily="34" charset="0"/>
            </a:endParaRPr>
          </a:p>
          <a:p>
            <a:pPr algn="l"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r>
              <a:rPr lang="en-US" altLang="nl-NL" sz="1300" b="1" dirty="0">
                <a:latin typeface="Calibri" pitchFamily="34" charset="0"/>
              </a:rPr>
              <a:t>			</a:t>
            </a:r>
          </a:p>
          <a:p>
            <a:pPr algn="l">
              <a:lnSpc>
                <a:spcPct val="50000"/>
              </a:lnSpc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endParaRPr lang="en-US" altLang="nl-NL" sz="1300" b="1" dirty="0">
              <a:latin typeface="Calibri" pitchFamily="34" charset="0"/>
            </a:endParaRPr>
          </a:p>
          <a:p>
            <a:pPr algn="l">
              <a:lnSpc>
                <a:spcPct val="50000"/>
              </a:lnSpc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endParaRPr lang="en-US" altLang="nl-NL" sz="1300" b="1" dirty="0">
              <a:latin typeface="Calibri" pitchFamily="34" charset="0"/>
            </a:endParaRPr>
          </a:p>
          <a:p>
            <a:pPr algn="l">
              <a:lnSpc>
                <a:spcPct val="50000"/>
              </a:lnSpc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r>
              <a:rPr lang="en-US" altLang="nl-NL" sz="1300" b="1" dirty="0">
                <a:latin typeface="Calibri" pitchFamily="34" charset="0"/>
              </a:rPr>
              <a:t>Document Tobacco Use/Exposure</a:t>
            </a:r>
          </a:p>
          <a:p>
            <a:pPr algn="l">
              <a:lnSpc>
                <a:spcPct val="50000"/>
              </a:lnSpc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endParaRPr lang="en-US" altLang="nl-NL" sz="1300" dirty="0">
              <a:latin typeface="Calibri" pitchFamily="34" charset="0"/>
            </a:endParaRPr>
          </a:p>
          <a:p>
            <a:pPr lvl="1" algn="l">
              <a:lnSpc>
                <a:spcPct val="50000"/>
              </a:lnSpc>
              <a:buFont typeface="Wingdings" pitchFamily="2" charset="2"/>
              <a:buChar char="q"/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r>
              <a:rPr lang="en-US" altLang="nl-NL" sz="1300" dirty="0">
                <a:latin typeface="Calibri" pitchFamily="34" charset="0"/>
              </a:rPr>
              <a:t>Tobacco users:       	               Mother      Father     Patient    Other</a:t>
            </a:r>
          </a:p>
          <a:p>
            <a:pPr lvl="1" algn="l">
              <a:lnSpc>
                <a:spcPct val="75000"/>
              </a:lnSpc>
              <a:buFont typeface="Wingdings" pitchFamily="2" charset="2"/>
              <a:buChar char="q"/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endParaRPr lang="en-US" altLang="nl-NL" sz="1300" dirty="0">
              <a:latin typeface="Calibri" pitchFamily="34" charset="0"/>
            </a:endParaRPr>
          </a:p>
          <a:p>
            <a:pPr lvl="1" algn="l">
              <a:lnSpc>
                <a:spcPct val="75000"/>
              </a:lnSpc>
              <a:buFont typeface="Wingdings" pitchFamily="2" charset="2"/>
              <a:buChar char="q"/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r>
              <a:rPr lang="en-US" altLang="nl-NL" sz="1300" dirty="0">
                <a:latin typeface="Calibri" pitchFamily="34" charset="0"/>
              </a:rPr>
              <a:t>Smoke-free home rule:      	Yes	No </a:t>
            </a:r>
          </a:p>
          <a:p>
            <a:pPr lvl="1" algn="l">
              <a:lnSpc>
                <a:spcPct val="75000"/>
              </a:lnSpc>
              <a:buFont typeface="Wingdings" pitchFamily="2" charset="2"/>
              <a:buChar char="q"/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endParaRPr lang="en-US" altLang="nl-NL" sz="1300" dirty="0">
              <a:latin typeface="Calibri" pitchFamily="34" charset="0"/>
            </a:endParaRPr>
          </a:p>
          <a:p>
            <a:pPr lvl="1" algn="l">
              <a:lnSpc>
                <a:spcPct val="75000"/>
              </a:lnSpc>
              <a:buFont typeface="Wingdings" pitchFamily="2" charset="2"/>
              <a:buChar char="q"/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r>
              <a:rPr lang="en-US" altLang="nl-NL" sz="1300" dirty="0">
                <a:latin typeface="Calibri" pitchFamily="34" charset="0"/>
              </a:rPr>
              <a:t> Smoke-free car rule:      		Yes	No            </a:t>
            </a:r>
            <a:r>
              <a:rPr lang="en-US" altLang="nl-NL" sz="1300" dirty="0" err="1">
                <a:latin typeface="Calibri" pitchFamily="34" charset="0"/>
              </a:rPr>
              <a:t>No</a:t>
            </a:r>
            <a:r>
              <a:rPr lang="en-US" altLang="nl-NL" sz="1300" dirty="0">
                <a:latin typeface="Calibri" pitchFamily="34" charset="0"/>
              </a:rPr>
              <a:t> car</a:t>
            </a:r>
          </a:p>
          <a:p>
            <a:pPr lvl="1" algn="l">
              <a:lnSpc>
                <a:spcPct val="75000"/>
              </a:lnSpc>
              <a:buFont typeface="Wingdings" pitchFamily="2" charset="2"/>
              <a:buChar char="q"/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endParaRPr lang="en-US" altLang="nl-NL" sz="1300" dirty="0">
              <a:latin typeface="Calibri" pitchFamily="34" charset="0"/>
            </a:endParaRPr>
          </a:p>
          <a:p>
            <a:pPr algn="l">
              <a:spcAft>
                <a:spcPct val="50000"/>
              </a:spcAft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r>
              <a:rPr lang="en-US" altLang="nl-NL" sz="1300" b="1" dirty="0">
                <a:latin typeface="Calibri" pitchFamily="34" charset="0"/>
              </a:rPr>
              <a:t>Document Services Provided 	</a:t>
            </a:r>
          </a:p>
          <a:p>
            <a:pPr lvl="1" algn="l">
              <a:lnSpc>
                <a:spcPct val="75000"/>
              </a:lnSpc>
              <a:buFont typeface="Wingdings" pitchFamily="2" charset="2"/>
              <a:buChar char="q"/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r>
              <a:rPr lang="en-US" altLang="nl-NL" sz="1300" dirty="0">
                <a:latin typeface="Calibri" pitchFamily="34" charset="0"/>
              </a:rPr>
              <a:t> Prescription given for patch and/or gum to:_________________</a:t>
            </a:r>
          </a:p>
          <a:p>
            <a:pPr algn="l">
              <a:lnSpc>
                <a:spcPct val="75000"/>
              </a:lnSpc>
              <a:buFont typeface="Wingdings" pitchFamily="2" charset="2"/>
              <a:buNone/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endParaRPr lang="en-US" altLang="nl-NL" sz="1300" dirty="0">
              <a:latin typeface="Calibri" pitchFamily="34" charset="0"/>
            </a:endParaRPr>
          </a:p>
          <a:p>
            <a:pPr lvl="1" algn="l">
              <a:lnSpc>
                <a:spcPct val="75000"/>
              </a:lnSpc>
              <a:buFont typeface="Wingdings" pitchFamily="2" charset="2"/>
              <a:buChar char="q"/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r>
              <a:rPr lang="en-US" altLang="nl-NL" sz="1300" dirty="0">
                <a:latin typeface="Calibri" pitchFamily="34" charset="0"/>
              </a:rPr>
              <a:t> Enrolled in the </a:t>
            </a:r>
            <a:r>
              <a:rPr lang="nl-NL" altLang="nl-NL" sz="1300" dirty="0">
                <a:latin typeface="Calibri" pitchFamily="34" charset="0"/>
              </a:rPr>
              <a:t>Q</a:t>
            </a:r>
            <a:r>
              <a:rPr lang="en-US" altLang="nl-NL" sz="1300" dirty="0" err="1">
                <a:latin typeface="Calibri" pitchFamily="34" charset="0"/>
              </a:rPr>
              <a:t>uitline</a:t>
            </a:r>
            <a:endParaRPr lang="en-US" altLang="nl-NL" sz="1300" dirty="0">
              <a:latin typeface="Calibri" pitchFamily="34" charset="0"/>
            </a:endParaRPr>
          </a:p>
          <a:p>
            <a:pPr algn="l">
              <a:lnSpc>
                <a:spcPct val="75000"/>
              </a:lnSpc>
              <a:buFont typeface="Wingdings" pitchFamily="2" charset="2"/>
              <a:buNone/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endParaRPr lang="en-US" altLang="nl-NL" sz="1300" dirty="0">
              <a:latin typeface="Calibri" pitchFamily="34" charset="0"/>
            </a:endParaRPr>
          </a:p>
          <a:p>
            <a:pPr lvl="1" algn="l">
              <a:lnSpc>
                <a:spcPct val="75000"/>
              </a:lnSpc>
              <a:buFont typeface="Wingdings" pitchFamily="2" charset="2"/>
              <a:buChar char="q"/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r>
              <a:rPr lang="en-US" altLang="nl-NL" sz="1300" dirty="0">
                <a:latin typeface="Calibri" pitchFamily="34" charset="0"/>
              </a:rPr>
              <a:t> Enrolled in </a:t>
            </a:r>
            <a:r>
              <a:rPr lang="en-US" altLang="nl-NL" sz="1300" dirty="0" err="1">
                <a:latin typeface="Calibri" pitchFamily="34" charset="0"/>
              </a:rPr>
              <a:t>SmokefreeTXT</a:t>
            </a:r>
            <a:endParaRPr lang="en-US" altLang="nl-NL" sz="1300" dirty="0">
              <a:latin typeface="Calibri" pitchFamily="34" charset="0"/>
            </a:endParaRPr>
          </a:p>
          <a:p>
            <a:pPr algn="l">
              <a:lnSpc>
                <a:spcPct val="75000"/>
              </a:lnSpc>
              <a:buFont typeface="Wingdings" pitchFamily="2" charset="2"/>
              <a:buNone/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endParaRPr lang="en-US" altLang="nl-NL" sz="1300" dirty="0">
              <a:latin typeface="Calibri" pitchFamily="34" charset="0"/>
            </a:endParaRPr>
          </a:p>
          <a:p>
            <a:pPr lvl="1" algn="l">
              <a:lnSpc>
                <a:spcPct val="75000"/>
              </a:lnSpc>
              <a:buFont typeface="Wingdings" pitchFamily="2" charset="2"/>
              <a:buChar char="q"/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r>
              <a:rPr lang="en-US" altLang="nl-NL" sz="1300" dirty="0">
                <a:latin typeface="Calibri" pitchFamily="34" charset="0"/>
              </a:rPr>
              <a:t> Set a quit date for 	__________________________  </a:t>
            </a:r>
            <a:endParaRPr lang="en-US" altLang="nl-NL" sz="1400" b="1" dirty="0">
              <a:latin typeface="Calibri" pitchFamily="34" charset="0"/>
            </a:endParaRPr>
          </a:p>
          <a:p>
            <a:pPr algn="l"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endParaRPr lang="en-US" altLang="nl-NL" sz="1400" b="1" i="1" dirty="0">
              <a:latin typeface="Calibri" pitchFamily="34" charset="0"/>
            </a:endParaRPr>
          </a:p>
          <a:p>
            <a:pPr algn="l"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endParaRPr lang="en-US" altLang="nl-NL" sz="1400" b="1" dirty="0">
              <a:latin typeface="Calibri" pitchFamily="34" charset="0"/>
            </a:endParaRPr>
          </a:p>
          <a:p>
            <a:pPr lvl="1" algn="l">
              <a:buFont typeface="Wingdings" pitchFamily="2" charset="2"/>
              <a:buChar char="q"/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endParaRPr lang="en-US" altLang="nl-NL" sz="1400" dirty="0">
              <a:latin typeface="Calibri" pitchFamily="34" charset="0"/>
            </a:endParaRPr>
          </a:p>
          <a:p>
            <a:pPr marL="1143000" lvl="2" indent="-228600" algn="l">
              <a:buFont typeface="Wingdings" pitchFamily="2" charset="2"/>
              <a:buChar char="q"/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endParaRPr lang="en-US" altLang="nl-NL" sz="1200" dirty="0">
              <a:latin typeface="Calibri" pitchFamily="34" charset="0"/>
            </a:endParaRPr>
          </a:p>
          <a:p>
            <a:pPr algn="l">
              <a:buFont typeface="Wingdings" pitchFamily="2" charset="2"/>
              <a:buNone/>
              <a:tabLst>
                <a:tab pos="457200" algn="l"/>
                <a:tab pos="1597025" algn="l"/>
                <a:tab pos="2286000" algn="l"/>
                <a:tab pos="2857500" algn="l"/>
              </a:tabLst>
              <a:defRPr/>
            </a:pPr>
            <a:endParaRPr lang="en-US" altLang="nl-NL" sz="1400" dirty="0">
              <a:latin typeface="Arial" charset="0"/>
            </a:endParaRPr>
          </a:p>
        </p:txBody>
      </p:sp>
      <p:pic>
        <p:nvPicPr>
          <p:cNvPr id="1035" name="Picture 140" descr="rx red tran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0350" y="3990975"/>
            <a:ext cx="230188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41" descr="phon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4333875"/>
            <a:ext cx="419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Text Box 143"/>
          <p:cNvSpPr txBox="1">
            <a:spLocks noChangeArrowheads="1"/>
          </p:cNvSpPr>
          <p:nvPr/>
        </p:nvSpPr>
        <p:spPr bwMode="auto">
          <a:xfrm>
            <a:off x="19050" y="312738"/>
            <a:ext cx="7267575" cy="314325"/>
          </a:xfrm>
          <a:prstGeom prst="rect">
            <a:avLst/>
          </a:prstGeom>
          <a:solidFill>
            <a:schemeClr val="accent1">
              <a:alpha val="58823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nl-NL" sz="1400" b="1">
                <a:latin typeface="Calibri" pitchFamily="34" charset="0"/>
              </a:rPr>
              <a:t>		Step 1:</a:t>
            </a:r>
            <a:r>
              <a:rPr lang="nl-NL" altLang="nl-NL" sz="1400" b="1">
                <a:latin typeface="Calibri" pitchFamily="34" charset="0"/>
              </a:rPr>
              <a:t>	</a:t>
            </a:r>
            <a:r>
              <a:rPr lang="en-US" altLang="nl-NL" sz="1400" b="1">
                <a:latin typeface="Calibri" pitchFamily="34" charset="0"/>
              </a:rPr>
              <a:t>For the parent/patient to fill out </a:t>
            </a:r>
          </a:p>
        </p:txBody>
      </p:sp>
      <p:sp>
        <p:nvSpPr>
          <p:cNvPr id="1038" name="Text Box 144"/>
          <p:cNvSpPr txBox="1">
            <a:spLocks noChangeArrowheads="1"/>
          </p:cNvSpPr>
          <p:nvPr/>
        </p:nvSpPr>
        <p:spPr bwMode="auto">
          <a:xfrm>
            <a:off x="19050" y="2243138"/>
            <a:ext cx="7267575" cy="314325"/>
          </a:xfrm>
          <a:prstGeom prst="rect">
            <a:avLst/>
          </a:prstGeom>
          <a:solidFill>
            <a:schemeClr val="accent1">
              <a:alpha val="58823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altLang="nl-NL" sz="1400" b="1">
                <a:latin typeface="Calibri" pitchFamily="34" charset="0"/>
              </a:rPr>
              <a:t>		Step 2:</a:t>
            </a:r>
            <a:r>
              <a:rPr lang="nl-NL" altLang="nl-NL" sz="1400" b="1">
                <a:latin typeface="Calibri" pitchFamily="34" charset="0"/>
              </a:rPr>
              <a:t>	</a:t>
            </a:r>
            <a:r>
              <a:rPr lang="en-US" altLang="nl-NL" sz="1400" b="1">
                <a:latin typeface="Calibri" pitchFamily="34" charset="0"/>
              </a:rPr>
              <a:t>For office use (EMR Entry)</a:t>
            </a:r>
            <a:r>
              <a:rPr lang="nl-NL" altLang="nl-NL" sz="1400" b="1">
                <a:latin typeface="Calibri" pitchFamily="34" charset="0"/>
              </a:rPr>
              <a:t>   </a:t>
            </a:r>
            <a:r>
              <a:rPr lang="en-US" altLang="nl-NL" sz="1400" b="1">
                <a:latin typeface="Calibri" pitchFamily="34" charset="0"/>
              </a:rPr>
              <a:t>     </a:t>
            </a:r>
          </a:p>
        </p:txBody>
      </p:sp>
      <p:cxnSp>
        <p:nvCxnSpPr>
          <p:cNvPr id="1040" name="AutoShape 150"/>
          <p:cNvCxnSpPr>
            <a:cxnSpLocks noChangeShapeType="1"/>
          </p:cNvCxnSpPr>
          <p:nvPr/>
        </p:nvCxnSpPr>
        <p:spPr bwMode="auto">
          <a:xfrm>
            <a:off x="3657600" y="7834313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pic>
        <p:nvPicPr>
          <p:cNvPr id="1041" name="Picture 151" descr="no smoking sig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7013" y="4795838"/>
            <a:ext cx="27781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1" descr="20%"/>
          <p:cNvGraphicFramePr>
            <a:graphicFrameLocks noChangeAspect="1"/>
          </p:cNvGraphicFramePr>
          <p:nvPr/>
        </p:nvGraphicFramePr>
        <p:xfrm>
          <a:off x="9525" y="6283325"/>
          <a:ext cx="3602038" cy="324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Document" r:id="rId8" imgW="5478451" imgH="6059443" progId="Word.Document.8">
                  <p:embed/>
                </p:oleObj>
              </mc:Choice>
              <mc:Fallback>
                <p:oleObj name="Document" r:id="rId8" imgW="5478451" imgH="6059443" progId="Word.Document.8">
                  <p:embed/>
                  <p:pic>
                    <p:nvPicPr>
                      <p:cNvPr id="0" name="Object 1" descr="20%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" y="6283325"/>
                        <a:ext cx="3602038" cy="3240088"/>
                      </a:xfrm>
                      <a:prstGeom prst="rect">
                        <a:avLst/>
                      </a:prstGeom>
                      <a:blipFill dpi="0" rotWithShape="0">
                        <a:blip r:embed="rId10"/>
                        <a:srcRect/>
                        <a:tile tx="0" ty="0" sx="100000" sy="100000" flip="none" algn="tl"/>
                      </a:blip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2"/>
          <p:cNvGraphicFramePr>
            <a:graphicFrameLocks noChangeAspect="1"/>
          </p:cNvGraphicFramePr>
          <p:nvPr/>
        </p:nvGraphicFramePr>
        <p:xfrm>
          <a:off x="3702050" y="6288088"/>
          <a:ext cx="3592513" cy="324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Document" r:id="rId11" imgW="5459398" imgH="7180244" progId="Word.Document.8">
                  <p:embed/>
                </p:oleObj>
              </mc:Choice>
              <mc:Fallback>
                <p:oleObj name="Document" r:id="rId11" imgW="5459398" imgH="7180244" progId="Word.Document.8">
                  <p:embed/>
                  <p:pic>
                    <p:nvPicPr>
                      <p:cNvPr id="0" name="Object 2" descr="20%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2050" y="6288088"/>
                        <a:ext cx="3592513" cy="3240087"/>
                      </a:xfrm>
                      <a:prstGeom prst="rect">
                        <a:avLst/>
                      </a:prstGeom>
                      <a:blipFill dpi="0" rotWithShape="0">
                        <a:blip r:embed="rId10"/>
                        <a:srcRect/>
                        <a:tile tx="0" ty="0" sx="100000" sy="100000" flip="none" algn="tl"/>
                      </a:blip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42" name="Picture 24" descr="Image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975" y="3270250"/>
            <a:ext cx="4445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3" name="Text Box 27"/>
          <p:cNvSpPr txBox="1">
            <a:spLocks noChangeArrowheads="1"/>
          </p:cNvSpPr>
          <p:nvPr/>
        </p:nvSpPr>
        <p:spPr bwMode="auto">
          <a:xfrm>
            <a:off x="131763" y="6202363"/>
            <a:ext cx="3525837" cy="65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40000"/>
              </a:lnSpc>
              <a:spcBef>
                <a:spcPct val="40000"/>
              </a:spcBef>
            </a:pPr>
            <a:endParaRPr lang="en-US" sz="1000" dirty="0"/>
          </a:p>
          <a:p>
            <a:pPr>
              <a:lnSpc>
                <a:spcPct val="40000"/>
              </a:lnSpc>
              <a:spcBef>
                <a:spcPct val="60000"/>
              </a:spcBef>
            </a:pPr>
            <a:r>
              <a:rPr lang="en-US" sz="800" dirty="0"/>
              <a:t>Center for Pediatric Medicine</a:t>
            </a:r>
          </a:p>
          <a:p>
            <a:pPr>
              <a:lnSpc>
                <a:spcPct val="40000"/>
              </a:lnSpc>
              <a:spcBef>
                <a:spcPct val="60000"/>
              </a:spcBef>
            </a:pPr>
            <a:r>
              <a:rPr lang="en-US" sz="800" dirty="0"/>
              <a:t>20 Medical Ridge Dr.</a:t>
            </a:r>
          </a:p>
          <a:p>
            <a:pPr>
              <a:lnSpc>
                <a:spcPct val="40000"/>
              </a:lnSpc>
              <a:spcBef>
                <a:spcPct val="60000"/>
              </a:spcBef>
            </a:pPr>
            <a:r>
              <a:rPr lang="en-US" sz="800" dirty="0"/>
              <a:t>Greenville, SC 29605</a:t>
            </a:r>
          </a:p>
          <a:p>
            <a:pPr>
              <a:lnSpc>
                <a:spcPct val="40000"/>
              </a:lnSpc>
              <a:spcBef>
                <a:spcPct val="60000"/>
              </a:spcBef>
            </a:pPr>
            <a:r>
              <a:rPr lang="en-US" sz="800" dirty="0"/>
              <a:t>(864)220-7270</a:t>
            </a:r>
          </a:p>
        </p:txBody>
      </p:sp>
      <p:sp>
        <p:nvSpPr>
          <p:cNvPr id="1044" name="Text Box 30"/>
          <p:cNvSpPr txBox="1">
            <a:spLocks noChangeArrowheads="1"/>
          </p:cNvSpPr>
          <p:nvPr/>
        </p:nvSpPr>
        <p:spPr bwMode="auto">
          <a:xfrm>
            <a:off x="-431800" y="6921500"/>
            <a:ext cx="44656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dirty="0"/>
              <a:t>Name _________________________      Date __________</a:t>
            </a:r>
          </a:p>
        </p:txBody>
      </p:sp>
      <p:sp>
        <p:nvSpPr>
          <p:cNvPr id="1045" name="Text Box 31"/>
          <p:cNvSpPr txBox="1">
            <a:spLocks noChangeArrowheads="1"/>
          </p:cNvSpPr>
          <p:nvPr/>
        </p:nvSpPr>
        <p:spPr bwMode="auto">
          <a:xfrm>
            <a:off x="-493713" y="7172325"/>
            <a:ext cx="4657726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Address ___________________________  D.O.B. ________ </a:t>
            </a:r>
          </a:p>
        </p:txBody>
      </p:sp>
      <p:sp>
        <p:nvSpPr>
          <p:cNvPr id="1046" name="Text Box 32"/>
          <p:cNvSpPr txBox="1">
            <a:spLocks noChangeArrowheads="1"/>
          </p:cNvSpPr>
          <p:nvPr/>
        </p:nvSpPr>
        <p:spPr bwMode="auto">
          <a:xfrm>
            <a:off x="165100" y="7467600"/>
            <a:ext cx="4097338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1000" dirty="0"/>
              <a:t>Nicotine patch (check strength)</a:t>
            </a:r>
            <a:br>
              <a:rPr lang="en-US" sz="1000" dirty="0"/>
            </a:br>
            <a:endParaRPr lang="en-US" sz="1000" dirty="0"/>
          </a:p>
          <a:p>
            <a:pPr algn="l">
              <a:lnSpc>
                <a:spcPct val="80000"/>
              </a:lnSpc>
              <a:buFont typeface="Symbol" pitchFamily="18" charset="2"/>
              <a:buNone/>
            </a:pPr>
            <a:r>
              <a:rPr lang="en-US" sz="1000" dirty="0">
                <a:sym typeface="Symbol" pitchFamily="18" charset="2"/>
              </a:rPr>
              <a:t> 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  <a:sym typeface="Symbol" pitchFamily="18" charset="2"/>
              </a:rPr>
              <a:t>☐</a:t>
            </a:r>
            <a:r>
              <a:rPr lang="en-US" sz="1000" dirty="0">
                <a:sym typeface="Symbol" pitchFamily="18" charset="2"/>
              </a:rPr>
              <a:t> </a:t>
            </a:r>
            <a:r>
              <a:rPr lang="en-US" sz="1000" dirty="0"/>
              <a:t>21mg              </a:t>
            </a:r>
            <a:r>
              <a:rPr lang="en-US" sz="1000" dirty="0">
                <a:sym typeface="Symbol" pitchFamily="18" charset="2"/>
              </a:rPr>
              <a:t> 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  <a:sym typeface="Symbol" pitchFamily="18" charset="2"/>
              </a:rPr>
              <a:t>☐ </a:t>
            </a:r>
            <a:r>
              <a:rPr lang="en-US" sz="1000" dirty="0">
                <a:sym typeface="Symbol" pitchFamily="18" charset="2"/>
              </a:rPr>
              <a:t>1</a:t>
            </a:r>
            <a:r>
              <a:rPr lang="en-US" sz="1000" dirty="0"/>
              <a:t>4mg             </a:t>
            </a:r>
            <a:r>
              <a:rPr lang="en-US" sz="1000" dirty="0">
                <a:sym typeface="Symbol" pitchFamily="18" charset="2"/>
              </a:rPr>
              <a:t> 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  <a:sym typeface="Symbol" pitchFamily="18" charset="2"/>
              </a:rPr>
              <a:t>☐</a:t>
            </a:r>
            <a:r>
              <a:rPr lang="en-US" sz="1000" dirty="0">
                <a:sym typeface="Symbol" pitchFamily="18" charset="2"/>
              </a:rPr>
              <a:t> </a:t>
            </a:r>
            <a:r>
              <a:rPr lang="en-US" sz="1000" dirty="0"/>
              <a:t>7mg  </a:t>
            </a:r>
            <a:br>
              <a:rPr lang="en-US" sz="1000" dirty="0"/>
            </a:br>
            <a:endParaRPr lang="en-US" sz="1000" dirty="0"/>
          </a:p>
          <a:p>
            <a:pPr algn="l">
              <a:lnSpc>
                <a:spcPct val="80000"/>
              </a:lnSpc>
              <a:buFont typeface="Symbol" pitchFamily="18" charset="2"/>
              <a:buNone/>
            </a:pPr>
            <a:r>
              <a:rPr lang="en-US" sz="1000" dirty="0"/>
              <a:t>Apply 1 patch for 16-24 hours each day</a:t>
            </a:r>
          </a:p>
          <a:p>
            <a:r>
              <a:rPr lang="en-US" sz="1000" dirty="0"/>
              <a:t>          	</a:t>
            </a:r>
          </a:p>
        </p:txBody>
      </p:sp>
      <p:sp>
        <p:nvSpPr>
          <p:cNvPr id="1047" name="Text Box 33"/>
          <p:cNvSpPr txBox="1">
            <a:spLocks noChangeArrowheads="1"/>
          </p:cNvSpPr>
          <p:nvPr/>
        </p:nvSpPr>
        <p:spPr bwMode="auto">
          <a:xfrm>
            <a:off x="0" y="8239125"/>
            <a:ext cx="35909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50000"/>
              </a:lnSpc>
            </a:pPr>
            <a:r>
              <a:rPr lang="en-US" sz="1000" dirty="0"/>
              <a:t> Dispense 2 months supply</a:t>
            </a:r>
          </a:p>
          <a:p>
            <a:pPr algn="l">
              <a:lnSpc>
                <a:spcPct val="50000"/>
              </a:lnSpc>
            </a:pPr>
            <a:endParaRPr lang="en-US" sz="1000" dirty="0"/>
          </a:p>
          <a:p>
            <a:pPr algn="l">
              <a:lnSpc>
                <a:spcPct val="50000"/>
              </a:lnSpc>
            </a:pPr>
            <a:endParaRPr lang="en-US" sz="1000" dirty="0"/>
          </a:p>
          <a:p>
            <a:pPr algn="l">
              <a:lnSpc>
                <a:spcPct val="50000"/>
              </a:lnSpc>
            </a:pPr>
            <a:r>
              <a:rPr lang="en-US" sz="1000" dirty="0"/>
              <a:t> Refill NR  1  2  3  4  5</a:t>
            </a:r>
          </a:p>
          <a:p>
            <a:endParaRPr lang="en-US" sz="1000" dirty="0"/>
          </a:p>
        </p:txBody>
      </p:sp>
      <p:sp>
        <p:nvSpPr>
          <p:cNvPr id="1048" name="Text Box 34"/>
          <p:cNvSpPr txBox="1">
            <a:spLocks noChangeArrowheads="1"/>
          </p:cNvSpPr>
          <p:nvPr/>
        </p:nvSpPr>
        <p:spPr bwMode="auto">
          <a:xfrm>
            <a:off x="9525" y="8572364"/>
            <a:ext cx="3656013" cy="74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8000"/>
              </a:lnSpc>
            </a:pPr>
            <a:r>
              <a:rPr lang="en-US" sz="1000" dirty="0"/>
              <a:t>Prescription is void if more than one (1) prescription is written per blank.</a:t>
            </a:r>
          </a:p>
          <a:p>
            <a:pPr>
              <a:lnSpc>
                <a:spcPct val="98000"/>
              </a:lnSpc>
            </a:pPr>
            <a:r>
              <a:rPr lang="en-US" sz="800" dirty="0"/>
              <a:t>                                                                                    </a:t>
            </a:r>
          </a:p>
          <a:p>
            <a:pPr>
              <a:spcBef>
                <a:spcPct val="50000"/>
              </a:spcBef>
            </a:pPr>
            <a:endParaRPr lang="en-US" sz="1000" dirty="0"/>
          </a:p>
        </p:txBody>
      </p:sp>
      <p:sp>
        <p:nvSpPr>
          <p:cNvPr id="1049" name="Text Box 37"/>
          <p:cNvSpPr txBox="1">
            <a:spLocks noChangeArrowheads="1"/>
          </p:cNvSpPr>
          <p:nvPr/>
        </p:nvSpPr>
        <p:spPr bwMode="auto">
          <a:xfrm>
            <a:off x="3211513" y="6931025"/>
            <a:ext cx="44656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Name _________________________      Date __________</a:t>
            </a:r>
          </a:p>
        </p:txBody>
      </p:sp>
      <p:sp>
        <p:nvSpPr>
          <p:cNvPr id="1050" name="Text Box 38"/>
          <p:cNvSpPr txBox="1">
            <a:spLocks noChangeArrowheads="1"/>
          </p:cNvSpPr>
          <p:nvPr/>
        </p:nvSpPr>
        <p:spPr bwMode="auto">
          <a:xfrm>
            <a:off x="3159125" y="7204075"/>
            <a:ext cx="4657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Address ___________________________  D.O.B. ________ </a:t>
            </a:r>
          </a:p>
        </p:txBody>
      </p:sp>
      <p:sp>
        <p:nvSpPr>
          <p:cNvPr id="1051" name="Text Box 39"/>
          <p:cNvSpPr txBox="1">
            <a:spLocks noChangeArrowheads="1"/>
          </p:cNvSpPr>
          <p:nvPr/>
        </p:nvSpPr>
        <p:spPr bwMode="auto">
          <a:xfrm>
            <a:off x="3795713" y="7500938"/>
            <a:ext cx="4097337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1000" dirty="0"/>
              <a:t>Nicotine gum </a:t>
            </a:r>
          </a:p>
          <a:p>
            <a:pPr algn="l">
              <a:lnSpc>
                <a:spcPct val="80000"/>
              </a:lnSpc>
            </a:pPr>
            <a:endParaRPr lang="en-US" sz="1000" dirty="0"/>
          </a:p>
          <a:p>
            <a:pPr algn="l">
              <a:lnSpc>
                <a:spcPct val="80000"/>
              </a:lnSpc>
            </a:pPr>
            <a:r>
              <a:rPr lang="en-US" sz="1000" dirty="0">
                <a:sym typeface="Symbol" pitchFamily="18" charset="2"/>
              </a:rPr>
              <a:t> 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  <a:sym typeface="Symbol" pitchFamily="18" charset="2"/>
              </a:rPr>
              <a:t>☐</a:t>
            </a:r>
            <a:r>
              <a:rPr lang="en-US" sz="1000" dirty="0">
                <a:sym typeface="Symbol" pitchFamily="18" charset="2"/>
              </a:rPr>
              <a:t> </a:t>
            </a:r>
            <a:r>
              <a:rPr lang="en-US" sz="1000" dirty="0"/>
              <a:t>4mg       </a:t>
            </a:r>
          </a:p>
          <a:p>
            <a:pPr algn="l">
              <a:lnSpc>
                <a:spcPct val="80000"/>
              </a:lnSpc>
              <a:buFont typeface="Wingdings" pitchFamily="2" charset="2"/>
              <a:buNone/>
            </a:pP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Chew one piece every 1-2 hours</a:t>
            </a:r>
          </a:p>
          <a:p>
            <a:r>
              <a:rPr lang="en-US" sz="1000" dirty="0"/>
              <a:t>          	</a:t>
            </a:r>
          </a:p>
        </p:txBody>
      </p:sp>
      <p:sp>
        <p:nvSpPr>
          <p:cNvPr id="1052" name="Text Box 40"/>
          <p:cNvSpPr txBox="1">
            <a:spLocks noChangeArrowheads="1"/>
          </p:cNvSpPr>
          <p:nvPr/>
        </p:nvSpPr>
        <p:spPr bwMode="auto">
          <a:xfrm>
            <a:off x="3654425" y="8237538"/>
            <a:ext cx="35909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50000"/>
              </a:lnSpc>
            </a:pPr>
            <a:r>
              <a:rPr lang="en-US" sz="1000" dirty="0"/>
              <a:t> Dispense 2 months supply</a:t>
            </a:r>
          </a:p>
          <a:p>
            <a:pPr algn="l">
              <a:lnSpc>
                <a:spcPct val="50000"/>
              </a:lnSpc>
            </a:pPr>
            <a:endParaRPr lang="en-US" sz="1000" dirty="0"/>
          </a:p>
          <a:p>
            <a:pPr algn="l">
              <a:lnSpc>
                <a:spcPct val="50000"/>
              </a:lnSpc>
            </a:pPr>
            <a:endParaRPr lang="en-US" sz="1000" dirty="0"/>
          </a:p>
          <a:p>
            <a:pPr algn="l">
              <a:lnSpc>
                <a:spcPct val="50000"/>
              </a:lnSpc>
            </a:pPr>
            <a:r>
              <a:rPr lang="en-US" sz="1000" dirty="0"/>
              <a:t> Refill NR  1  2  3  4  5</a:t>
            </a:r>
          </a:p>
          <a:p>
            <a:endParaRPr lang="en-US" sz="1000" dirty="0"/>
          </a:p>
        </p:txBody>
      </p:sp>
      <p:sp>
        <p:nvSpPr>
          <p:cNvPr id="1053" name="Text Box 41"/>
          <p:cNvSpPr txBox="1">
            <a:spLocks noChangeArrowheads="1"/>
          </p:cNvSpPr>
          <p:nvPr/>
        </p:nvSpPr>
        <p:spPr bwMode="auto">
          <a:xfrm>
            <a:off x="3665538" y="8611910"/>
            <a:ext cx="3656013" cy="514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8000"/>
              </a:lnSpc>
            </a:pPr>
            <a:r>
              <a:rPr lang="en-US" sz="1000" dirty="0"/>
              <a:t>Prescription is void if more than one (1) prescription is written per blank.</a:t>
            </a:r>
          </a:p>
          <a:p>
            <a:pPr>
              <a:lnSpc>
                <a:spcPct val="98000"/>
              </a:lnSpc>
            </a:pPr>
            <a:endParaRPr lang="en-US" sz="800" dirty="0"/>
          </a:p>
        </p:txBody>
      </p:sp>
      <p:pic>
        <p:nvPicPr>
          <p:cNvPr id="1054" name="Picture 48" descr="20131112100233049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biLevel thresh="50000"/>
          </a:blip>
          <a:srcRect/>
          <a:stretch>
            <a:fillRect/>
          </a:stretch>
        </p:blipFill>
        <p:spPr bwMode="auto">
          <a:xfrm>
            <a:off x="127000" y="2781300"/>
            <a:ext cx="4064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5" name="Text Box 49"/>
          <p:cNvSpPr txBox="1">
            <a:spLocks noChangeArrowheads="1"/>
          </p:cNvSpPr>
          <p:nvPr/>
        </p:nvSpPr>
        <p:spPr bwMode="auto">
          <a:xfrm>
            <a:off x="3789363" y="6192838"/>
            <a:ext cx="3525837" cy="781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40000"/>
              </a:lnSpc>
              <a:spcBef>
                <a:spcPct val="40000"/>
              </a:spcBef>
            </a:pPr>
            <a:endParaRPr lang="en-US" sz="1000" dirty="0"/>
          </a:p>
          <a:p>
            <a:pPr>
              <a:lnSpc>
                <a:spcPct val="40000"/>
              </a:lnSpc>
              <a:spcBef>
                <a:spcPct val="60000"/>
              </a:spcBef>
            </a:pPr>
            <a:r>
              <a:rPr lang="en-US" sz="800" dirty="0"/>
              <a:t>Center for Pediatric Medicine</a:t>
            </a:r>
          </a:p>
          <a:p>
            <a:pPr>
              <a:lnSpc>
                <a:spcPct val="40000"/>
              </a:lnSpc>
              <a:spcBef>
                <a:spcPct val="60000"/>
              </a:spcBef>
            </a:pPr>
            <a:r>
              <a:rPr lang="en-US" sz="800" dirty="0"/>
              <a:t>20 Medical Ridge Dr.</a:t>
            </a:r>
          </a:p>
          <a:p>
            <a:pPr>
              <a:lnSpc>
                <a:spcPct val="40000"/>
              </a:lnSpc>
              <a:spcBef>
                <a:spcPct val="60000"/>
              </a:spcBef>
            </a:pPr>
            <a:r>
              <a:rPr lang="en-US" sz="800" dirty="0"/>
              <a:t>Greenville, SC 29605</a:t>
            </a:r>
          </a:p>
          <a:p>
            <a:pPr>
              <a:lnSpc>
                <a:spcPct val="40000"/>
              </a:lnSpc>
              <a:spcBef>
                <a:spcPct val="60000"/>
              </a:spcBef>
            </a:pPr>
            <a:r>
              <a:rPr lang="en-US" sz="800" dirty="0"/>
              <a:t>(864)220-7270</a:t>
            </a:r>
          </a:p>
          <a:p>
            <a:pPr>
              <a:lnSpc>
                <a:spcPct val="40000"/>
              </a:lnSpc>
              <a:spcBef>
                <a:spcPct val="60000"/>
              </a:spcBef>
            </a:pPr>
            <a:endParaRPr lang="en-US" sz="800" dirty="0"/>
          </a:p>
        </p:txBody>
      </p:sp>
      <p:sp>
        <p:nvSpPr>
          <p:cNvPr id="32" name="Text Box 145"/>
          <p:cNvSpPr txBox="1">
            <a:spLocks noChangeArrowheads="1"/>
          </p:cNvSpPr>
          <p:nvPr/>
        </p:nvSpPr>
        <p:spPr bwMode="auto">
          <a:xfrm>
            <a:off x="5075238" y="3327401"/>
            <a:ext cx="2143125" cy="178510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altLang="nl-NL" sz="1100" b="1" u="sng" dirty="0">
                <a:latin typeface="Calibri" pitchFamily="34" charset="0"/>
              </a:rPr>
              <a:t>Code 65.22</a:t>
            </a:r>
            <a:r>
              <a:rPr lang="en-US" altLang="nl-NL" sz="1100" b="1" dirty="0">
                <a:latin typeface="Calibri" pitchFamily="34" charset="0"/>
              </a:rPr>
              <a:t> to document parental tobacco use/assistance (Toxic effect of tobacco) </a:t>
            </a:r>
          </a:p>
          <a:p>
            <a:pPr algn="l">
              <a:spcBef>
                <a:spcPct val="50000"/>
              </a:spcBef>
              <a:defRPr/>
            </a:pPr>
            <a:r>
              <a:rPr lang="en-US" altLang="nl-NL" sz="1100" b="1" u="sng" dirty="0">
                <a:latin typeface="Calibri" pitchFamily="34" charset="0"/>
              </a:rPr>
              <a:t>Code Z77.22</a:t>
            </a:r>
            <a:r>
              <a:rPr lang="en-US" altLang="nl-NL" sz="1100" b="1" dirty="0">
                <a:latin typeface="Calibri" pitchFamily="34" charset="0"/>
              </a:rPr>
              <a:t> to document any suspected tobacco smoke exposure</a:t>
            </a:r>
            <a:endParaRPr lang="en-US" altLang="nl-NL" sz="1100" b="1" u="sng" dirty="0">
              <a:latin typeface="Calibri" pitchFamily="34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en-US" altLang="nl-NL" sz="1100" b="1" u="sng" dirty="0">
                <a:latin typeface="Calibri" pitchFamily="34" charset="0"/>
              </a:rPr>
              <a:t>Code F17.200</a:t>
            </a:r>
            <a:r>
              <a:rPr lang="en-US" altLang="nl-NL" sz="1100" b="1" dirty="0">
                <a:latin typeface="Calibri" pitchFamily="34" charset="0"/>
              </a:rPr>
              <a:t> to document teen tobacco use/assistance            (Nicotine dependence)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4BB7881-B872-4762-A0E6-9DBF4C00F702}"/>
              </a:ext>
            </a:extLst>
          </p:cNvPr>
          <p:cNvSpPr txBox="1"/>
          <p:nvPr/>
        </p:nvSpPr>
        <p:spPr>
          <a:xfrm>
            <a:off x="53975" y="8945094"/>
            <a:ext cx="168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_____________________</a:t>
            </a:r>
          </a:p>
          <a:p>
            <a:pPr algn="l"/>
            <a:r>
              <a:rPr lang="en-US" sz="1000" dirty="0"/>
              <a:t>Dispense as written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99817D79-6939-4D95-AB2B-6E916A2C80C9}"/>
              </a:ext>
            </a:extLst>
          </p:cNvPr>
          <p:cNvSpPr txBox="1"/>
          <p:nvPr/>
        </p:nvSpPr>
        <p:spPr>
          <a:xfrm>
            <a:off x="1680845" y="8945094"/>
            <a:ext cx="191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________________________</a:t>
            </a:r>
          </a:p>
          <a:p>
            <a:pPr algn="l"/>
            <a:r>
              <a:rPr lang="en-US" sz="1000" dirty="0"/>
              <a:t>Generic substitution permitted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8F25B1AD-1B09-4BB0-BD18-531BC1F90554}"/>
              </a:ext>
            </a:extLst>
          </p:cNvPr>
          <p:cNvSpPr txBox="1"/>
          <p:nvPr/>
        </p:nvSpPr>
        <p:spPr>
          <a:xfrm>
            <a:off x="3719513" y="8979039"/>
            <a:ext cx="168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_____________________</a:t>
            </a:r>
          </a:p>
          <a:p>
            <a:pPr algn="l"/>
            <a:r>
              <a:rPr lang="en-US" sz="1000" dirty="0"/>
              <a:t>Dispense as written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2B9A0D16-28CE-4C88-82FC-0F0EAC321053}"/>
              </a:ext>
            </a:extLst>
          </p:cNvPr>
          <p:cNvSpPr txBox="1"/>
          <p:nvPr/>
        </p:nvSpPr>
        <p:spPr>
          <a:xfrm>
            <a:off x="5384483" y="8979039"/>
            <a:ext cx="191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________________________</a:t>
            </a:r>
          </a:p>
          <a:p>
            <a:pPr algn="l"/>
            <a:r>
              <a:rPr lang="en-US" sz="1000" dirty="0"/>
              <a:t>Generic substitution permitted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16842</TotalTime>
  <Words>228</Words>
  <Application>Microsoft Office PowerPoint</Application>
  <PresentationFormat>Custom</PresentationFormat>
  <Paragraphs>90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ＭＳ ゴシック</vt:lpstr>
      <vt:lpstr>Arial</vt:lpstr>
      <vt:lpstr>Calibri</vt:lpstr>
      <vt:lpstr>Franklin Gothic Book</vt:lpstr>
      <vt:lpstr>Symbol</vt:lpstr>
      <vt:lpstr>Wingdings</vt:lpstr>
      <vt:lpstr>Default Design</vt:lpstr>
      <vt:lpstr>Document</vt:lpstr>
      <vt:lpstr>PowerPoint Presentation</vt:lpstr>
    </vt:vector>
  </TitlesOfParts>
  <Company>Partners HealthCare System,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Partners Information Systems</dc:creator>
  <cp:lastModifiedBy>Lynn Martin</cp:lastModifiedBy>
  <cp:revision>117</cp:revision>
  <cp:lastPrinted>2018-03-22T15:29:09Z</cp:lastPrinted>
  <dcterms:created xsi:type="dcterms:W3CDTF">2013-04-15T15:39:23Z</dcterms:created>
  <dcterms:modified xsi:type="dcterms:W3CDTF">2018-04-13T14:04:51Z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