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 id="2147483716" r:id="rId2"/>
    <p:sldMasterId id="2147483717" r:id="rId3"/>
    <p:sldMasterId id="2147483718" r:id="rId4"/>
  </p:sldMasterIdLst>
  <p:notesMasterIdLst>
    <p:notesMasterId r:id="rId9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Lst>
  <p:sldSz cx="9144000" cy="5143500" type="screen16x9"/>
  <p:notesSz cx="6858000" cy="9144000"/>
  <p:embeddedFontLst>
    <p:embeddedFont>
      <p:font typeface="Calibri" panose="020F0502020204030204" pitchFamily="34" charset="0"/>
      <p:regular r:id="rId95"/>
      <p:bold r:id="rId96"/>
      <p:italic r:id="rId97"/>
      <p:boldItalic r:id="rId98"/>
    </p:embeddedFont>
    <p:embeddedFont>
      <p:font typeface="Franklin Gothic" panose="020B0604020202020204" charset="0"/>
      <p:bold r:id="rId99"/>
    </p:embeddedFont>
    <p:embeddedFont>
      <p:font typeface="Libre Franklin" pitchFamily="2" charset="0"/>
      <p:regular r:id="rId100"/>
      <p:bold r:id="rId101"/>
      <p:italic r:id="rId102"/>
      <p:boldItalic r:id="rId103"/>
    </p:embeddedFont>
    <p:embeddedFont>
      <p:font typeface="Lobster" panose="020B0604020202020204" charset="0"/>
      <p:regular r:id="rId104"/>
    </p:embeddedFont>
    <p:embeddedFont>
      <p:font typeface="Quattrocento Sans" panose="020B0604020202020204" charset="0"/>
      <p:regular r:id="rId105"/>
      <p:bold r:id="rId106"/>
      <p:italic r:id="rId107"/>
      <p:boldItalic r:id="rId108"/>
    </p:embeddedFont>
    <p:embeddedFont>
      <p:font typeface="Roboto" panose="02000000000000000000" pitchFamily="2" charset="0"/>
      <p:regular r:id="rId109"/>
      <p:bold r:id="rId110"/>
      <p:italic r:id="rId111"/>
      <p:boldItalic r:id="rId112"/>
    </p:embeddedFont>
    <p:embeddedFont>
      <p:font typeface="Verdana" panose="020B0604030504040204" pitchFamily="34"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8.fntdata"/><Relationship Id="rId16" Type="http://schemas.openxmlformats.org/officeDocument/2006/relationships/slide" Target="slides/slide12.xml"/><Relationship Id="rId107" Type="http://schemas.openxmlformats.org/officeDocument/2006/relationships/font" Target="fonts/font13.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8.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font" Target="fonts/font1.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9.fntdata"/><Relationship Id="rId118"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9.fntdata"/><Relationship Id="rId108" Type="http://schemas.openxmlformats.org/officeDocument/2006/relationships/font" Target="fonts/font14.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20.fntdata"/><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5.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3.fntdata"/><Relationship Id="rId104" Type="http://schemas.openxmlformats.org/officeDocument/2006/relationships/font" Target="fonts/font10.fntdata"/><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6.fntdata"/><Relationship Id="rId115" Type="http://schemas.openxmlformats.org/officeDocument/2006/relationships/font" Target="fonts/font21.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font" Target="fonts/font4.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7.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964563f4e_0_1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ge964563f4e_0_1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ee4772ed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ee4772ed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e964563f4e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e964563f4e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f0614130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f0614130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f0d16f82e6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f0d16f82e6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f0d16f82e6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f0d16f82e6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200">
                <a:solidFill>
                  <a:schemeClr val="dk1"/>
                </a:solidFill>
                <a:latin typeface="Verdana"/>
                <a:ea typeface="Verdana"/>
                <a:cs typeface="Verdana"/>
                <a:sym typeface="Verdana"/>
              </a:rPr>
              <a:t>Use our resources as tips for guiding goals and pt education in the primary care setting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e9de6a0c8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e9de6a0c8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SWYC (social and well being of young children) comprehensive screener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ece5ef6d12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ce5ef6d12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With ACEs, developing brains and the neuroendocrine system are affected, altering patients epigenetics. Structural brain differences are found in the areas of the brain linked to appetite control. Increased stress raises cortisol release, increases insulin resistance, alters satiety. Food scarcity is associated with hoarding, overeating.</a:t>
            </a:r>
            <a:endParaRPr sz="1200">
              <a:solidFill>
                <a:schemeClr val="dk1"/>
              </a:solidFill>
              <a:latin typeface="Verdana"/>
              <a:ea typeface="Verdana"/>
              <a:cs typeface="Verdana"/>
              <a:sym typeface="Verdana"/>
            </a:endParaRPr>
          </a:p>
          <a:p>
            <a:pPr marL="0" lvl="0" indent="0" algn="l" rtl="0">
              <a:spcBef>
                <a:spcPts val="0"/>
              </a:spcBef>
              <a:spcAft>
                <a:spcPts val="0"/>
              </a:spcAft>
              <a:buNone/>
            </a:pP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e964563f4e_0_10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ge964563f4e_0_10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Our template has drop downs to remind a provider of the recommendations in different categories</a:t>
            </a:r>
            <a:endParaRPr/>
          </a:p>
        </p:txBody>
      </p:sp>
      <p:sp>
        <p:nvSpPr>
          <p:cNvPr id="548" name="Google Shape;548;ge964563f4e_0_10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e964563f4e_0_10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e964563f4e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would advocate that every practice should have access to a dietician by telehealth or in person for referral for patients that are &gt; 95% and ready for change. But many practice do not have a dietician to refer to. Most of the nutrition goals can be set by primary care providers or mid level providers if they have the right resources and handouts to guide them.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964563f4e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5" name="Google Shape;565;ge964563f4e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Behavior Change can be difficult because it’s so personal,  non-linear ,and long-term. Also, in pediatrics, it usually involves more than just the identified patient.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f0d16f82e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f0d16f8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ebdcbcfd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ebdcbcfd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the core of BC theory is the question...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b86592b6d5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b86592b6d5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The  #1  theory of human behavioral change is</a:t>
            </a:r>
            <a:r>
              <a:rPr lang="en">
                <a:solidFill>
                  <a:schemeClr val="dk1"/>
                </a:solidFill>
                <a:latin typeface="Verdana"/>
                <a:ea typeface="Verdana"/>
                <a:cs typeface="Verdana"/>
                <a:sym typeface="Verdana"/>
              </a:rPr>
              <a:t> SELF DETERMINATION. </a:t>
            </a:r>
            <a:r>
              <a:rPr lang="en" sz="1200">
                <a:solidFill>
                  <a:srgbClr val="212121"/>
                </a:solidFill>
                <a:highlight>
                  <a:srgbClr val="FFFFFF"/>
                </a:highlight>
                <a:latin typeface="Verdana"/>
                <a:ea typeface="Verdana"/>
                <a:cs typeface="Verdana"/>
                <a:sym typeface="Verdana"/>
              </a:rPr>
              <a:t>SD refers to each person's ability to make choices and manage their own life. This is at the foundation of motivational interviewing which is a patient-centered, coaching style that puts the patient in the driver seat as the expert on her own life. </a:t>
            </a:r>
            <a:endParaRPr>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e4772edbe_0_10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e4772edbe_0_10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ee4772edbe_0_10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ee4772edbe_0_1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While there is a time and place for this type of communication style:  there is little evidence  that style of teaching in the office impacts behavior change, but there is an </a:t>
            </a:r>
            <a:r>
              <a:rPr lang="en" sz="1200" u="sng">
                <a:solidFill>
                  <a:schemeClr val="dk1"/>
                </a:solidFill>
                <a:latin typeface="Calibri"/>
                <a:ea typeface="Calibri"/>
                <a:cs typeface="Calibri"/>
                <a:sym typeface="Calibri"/>
              </a:rPr>
              <a:t>abundance</a:t>
            </a:r>
            <a:r>
              <a:rPr lang="en" sz="1200">
                <a:solidFill>
                  <a:schemeClr val="dk1"/>
                </a:solidFill>
                <a:latin typeface="Calibri"/>
                <a:ea typeface="Calibri"/>
                <a:cs typeface="Calibri"/>
                <a:sym typeface="Calibri"/>
              </a:rPr>
              <a:t> of evidence for MI for improving health outcomes and behaviors. A common misconception is that this is more efficient, where actually engaging the patient in the solution is almost always more efficient and even called a  “corner cutter”.</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ee4772edbe_0_4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ee4772edbe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b86592b6d5_0_1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gb86592b6d5_0_15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No matter how high the BMI or how many comorbidities we recognize...when we give advice and a person isn’t ready, or give advice when we don’t know their situation, or worse when we criticize or shame…. all we do is drive folks away from the very place we hope to point them. The bottom line for us as providers is : </a:t>
            </a:r>
            <a:r>
              <a:rPr lang="en" sz="1200" u="sng">
                <a:solidFill>
                  <a:schemeClr val="dk1"/>
                </a:solidFill>
                <a:latin typeface="Calibri"/>
                <a:ea typeface="Calibri"/>
                <a:cs typeface="Calibri"/>
                <a:sym typeface="Calibri"/>
              </a:rPr>
              <a:t>We have to pay attention to what our patient is ready to do, not what we are ready to tell them to d</a:t>
            </a:r>
            <a:r>
              <a:rPr lang="en" sz="1200">
                <a:solidFill>
                  <a:schemeClr val="dk1"/>
                </a:solidFill>
                <a:latin typeface="Calibri"/>
                <a:ea typeface="Calibri"/>
                <a:cs typeface="Calibri"/>
                <a:sym typeface="Calibri"/>
              </a:rPr>
              <a:t>o .  Through our algorithm, we emphasizethat </a:t>
            </a:r>
            <a:r>
              <a:rPr lang="en">
                <a:solidFill>
                  <a:schemeClr val="dk1"/>
                </a:solidFill>
              </a:rPr>
              <a:t>readiness to change is at the core of your approach. </a:t>
            </a:r>
            <a:endParaRPr u="sng">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ee4772edbe_0_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ee4772edbe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providers we need to RESIST THE RIGHTING REFLEX, our our reflex to do the work and fix things. We have to let the patients do this work if they are to own it.  THIS SUPPORTS SELF DETERMINATION. When patients aren’t ready for goals,  I’ll document a few lines about the patients thought process and reflections. Maybe about connections we briefly made between their elevated BMI and  another health concern.Sometimes I’ll ask them to be curious or mindful about a habit and report back to me. I’m clear there are no goals or expectations, I just want to know their thoughts about it.</a:t>
            </a:r>
            <a:endParaRPr u="sng"/>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ee4772edbe_0_8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ee4772edbe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t>Keep Learning!</a:t>
            </a:r>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ebfc4fd85b_1_6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If the patient is truly leading, you should starting with ideas will be both attainable and relevant. Then TAF covers “specific, measurable and time-based” </a:t>
            </a:r>
            <a:endParaRPr/>
          </a:p>
        </p:txBody>
      </p:sp>
      <p:sp>
        <p:nvSpPr>
          <p:cNvPr id="641" name="Google Shape;641;gebfc4fd85b_1_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ebfc4fd85b_1_6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ebfc4fd85b_1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Sometimes this type of office education can be like watering a house plant with a bucket </a:t>
            </a:r>
            <a:endParaRPr/>
          </a:p>
          <a:p>
            <a:pPr marL="0" lvl="0" indent="0" algn="l" rtl="0">
              <a:spcBef>
                <a:spcPts val="0"/>
              </a:spcBef>
              <a:spcAft>
                <a:spcPts val="0"/>
              </a:spcAft>
              <a:buNone/>
            </a:pPr>
            <a:r>
              <a:rPr lang="en"/>
              <a:t>Defer to evidence (not your opinion) “According to the AAP..” or “The latest evidence…”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964563f4e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964563f4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bfc4fd85b_1_6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bfc4fd85b_1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Success is directly related to FREQUENCY and QUALITY of provider contact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ece5ef6d12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ece5ef6d1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rgbClr val="3F3F3F"/>
              </a:solidFill>
              <a:latin typeface="Libre Franklin"/>
              <a:ea typeface="Libre Franklin"/>
              <a:cs typeface="Libre Franklin"/>
              <a:sym typeface="Libre Frankli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e9de6a0c89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e9de6a0c89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want to emphasize LM is NOT obesity medicine, but b</a:t>
            </a:r>
            <a:r>
              <a:rPr lang="en">
                <a:solidFill>
                  <a:schemeClr val="dk1"/>
                </a:solidFill>
              </a:rPr>
              <a:t>ecause obesity is a chronic disease, it fits perfectly into the model.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e4772edbe_0_1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ee4772edbe_0_1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e9de6a0c89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e9de6a0c89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FFFF00"/>
              </a:high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ebfc4fd85b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 name="Google Shape;702;gebfc4fd85b_1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9de6a0c89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The ACLM  Started in 2004, The ABLM offered it’s first board certification exam in 2017. It has been a GLOBAL collaboration from the beginning. Pediatric and Adolescent section growing by leaps and bounds.</a:t>
            </a:r>
            <a:endParaRPr/>
          </a:p>
          <a:p>
            <a:pPr marL="0" lvl="0" indent="0" algn="l" rtl="0">
              <a:lnSpc>
                <a:spcPct val="100000"/>
              </a:lnSpc>
              <a:spcBef>
                <a:spcPts val="0"/>
              </a:spcBef>
              <a:spcAft>
                <a:spcPts val="0"/>
              </a:spcAft>
              <a:buClr>
                <a:schemeClr val="dk1"/>
              </a:buClr>
              <a:buSzPts val="1100"/>
              <a:buFont typeface="Arial"/>
              <a:buNone/>
            </a:pPr>
            <a:endParaRPr/>
          </a:p>
        </p:txBody>
      </p:sp>
      <p:sp>
        <p:nvSpPr>
          <p:cNvPr id="712" name="Google Shape;712;ge9de6a0c89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ebfc4fd85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gebfc4fd85b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This is a graph from a  2000 CDC study with AGE ADJUSTED DATA comparing leading causes of death (on the LEFT) with actual causes of death (on the RIGHT). </a:t>
            </a:r>
            <a:r>
              <a:rPr lang="en" u="sng">
                <a:solidFill>
                  <a:schemeClr val="dk1"/>
                </a:solidFill>
              </a:rPr>
              <a:t>Actual Cause</a:t>
            </a:r>
            <a:r>
              <a:rPr lang="en">
                <a:solidFill>
                  <a:schemeClr val="dk1"/>
                </a:solidFill>
              </a:rPr>
              <a:t>s are also called “root causes” : (for example: if death by cancer was on a death certificate, but the root cause was actually  tobacco use) Take a look at five OF the top leading causes of death on the left:</a:t>
            </a:r>
            <a:endParaRPr b="1"/>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ebfc4fd85b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3" name="Google Shape;733;gebfc4fd85b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chemeClr val="dk1"/>
                </a:solidFill>
              </a:rPr>
              <a:t>We know that the development of these diseases on the left occur over many decades, starting with root causes or lifestyle factors, most of which formed early in childhood, even starting in the womb. So early healthy habits are critical to preventing premature death. </a:t>
            </a:r>
            <a:endParaRPr sz="1200">
              <a:solidFill>
                <a:schemeClr val="dk1"/>
              </a:solidFill>
            </a:endParaRPr>
          </a:p>
          <a:p>
            <a:pPr marL="0" lvl="0" indent="0" algn="l" rtl="0">
              <a:lnSpc>
                <a:spcPct val="100000"/>
              </a:lnSpc>
              <a:spcBef>
                <a:spcPts val="0"/>
              </a:spcBef>
              <a:spcAft>
                <a:spcPts val="0"/>
              </a:spcAft>
              <a:buSzPts val="1100"/>
              <a:buNone/>
            </a:pPr>
            <a:endParaRPr sz="1000">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highlight>
                <a:srgbClr val="FFFF00"/>
              </a:highligh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b86592b6d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b86592b6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edda9592e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edda9592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90000"/>
              </a:lnSpc>
              <a:spcBef>
                <a:spcPts val="1000"/>
              </a:spcBef>
              <a:spcAft>
                <a:spcPts val="0"/>
              </a:spcAft>
              <a:buNone/>
            </a:pPr>
            <a:endParaRPr>
              <a:solidFill>
                <a:schemeClr val="dk1"/>
              </a:solidFill>
              <a:latin typeface="Verdana"/>
              <a:ea typeface="Verdana"/>
              <a:cs typeface="Verdana"/>
              <a:sym typeface="Verdan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ee4772edbe_0_8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ee4772edbe_0_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ee4772edbe_0_1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7" name="Google Shape;767;gee4772edbe_0_1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edbe916e7e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4" name="Google Shape;774;gedbe916e7e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95% Plant Based on a 2000 cal diet adds up to only 100 cals/d from animal products</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edbe916e7e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1" name="Google Shape;781;gedbe916e7e_0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e9de6a0c89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e9de6a0c89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is an abundance of evidence for health benefits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b86592b6d5_0_1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8" name="Google Shape;798;gb86592b6d5_0_1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rgbClr val="434343"/>
                </a:solidFill>
                <a:highlight>
                  <a:schemeClr val="lt1"/>
                </a:highlight>
                <a:latin typeface="Verdana"/>
                <a:ea typeface="Verdana"/>
                <a:cs typeface="Verdana"/>
                <a:sym typeface="Verdana"/>
              </a:rPr>
              <a:t>Back in In 2004 researchers from National Geographic, the National Institute on Aging, and the world's best longevity researchers</a:t>
            </a:r>
            <a:r>
              <a:rPr lang="en" sz="1200">
                <a:solidFill>
                  <a:schemeClr val="dk1"/>
                </a:solidFill>
                <a:highlight>
                  <a:srgbClr val="FFFF00"/>
                </a:highlight>
              </a:rPr>
              <a:t> </a:t>
            </a:r>
            <a:r>
              <a:rPr lang="en" sz="1200">
                <a:solidFill>
                  <a:srgbClr val="434343"/>
                </a:solidFill>
                <a:highlight>
                  <a:schemeClr val="lt1"/>
                </a:highlight>
                <a:latin typeface="Verdana"/>
                <a:ea typeface="Verdana"/>
                <a:cs typeface="Verdana"/>
                <a:sym typeface="Verdana"/>
              </a:rPr>
              <a:t>teamed up and they asked: </a:t>
            </a:r>
            <a:r>
              <a:rPr lang="en" sz="1200">
                <a:solidFill>
                  <a:srgbClr val="434343"/>
                </a:solidFill>
                <a:latin typeface="Verdana"/>
                <a:ea typeface="Verdana"/>
                <a:cs typeface="Verdana"/>
                <a:sym typeface="Verdana"/>
              </a:rPr>
              <a:t>where DO </a:t>
            </a:r>
            <a:r>
              <a:rPr lang="en" sz="1200">
                <a:solidFill>
                  <a:schemeClr val="dk1"/>
                </a:solidFill>
                <a:latin typeface="Verdana"/>
                <a:ea typeface="Verdana"/>
                <a:cs typeface="Verdana"/>
                <a:sym typeface="Verdana"/>
              </a:rPr>
              <a:t>people live the longest healthiest lives…. and why? </a:t>
            </a:r>
            <a:endParaRPr sz="1200">
              <a:solidFill>
                <a:schemeClr val="dk1"/>
              </a:solidFill>
              <a:highlight>
                <a:srgbClr val="FFFF00"/>
              </a:highlight>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b86592b6d5_0_3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b86592b6d5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Nicoya Peninsula in CR is one of those areas and we have a friend who lives there and sent me this photo: the caption says “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b86592b6d5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b86592b6d5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00"/>
                </a:highlight>
              </a:rPr>
              <a:t>The blue zone intersect in the dark purple area. I like to point out to my patients that the HEALTHIEST COMMUNITIES IN THE WORLD are NOT the wealthiest in terms of income. They eat the most plants (circled), are naturally active, they are socially connected and they don’t smoke. </a:t>
            </a:r>
            <a:r>
              <a:rPr lang="en">
                <a:solidFill>
                  <a:schemeClr val="dk1"/>
                </a:solidFill>
              </a:rPr>
              <a:t>Everyone including children and elderly in these communities have a sense of purpose - there is no concept of retirement from work, the work just changes. These healthy pockets don’t have different DNA than those around them, they have different lifestyle habits.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e9de6a0c89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4" name="Google Shape;824;ge9de6a0c89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Almonds in candy bars and apples in apple pie included in ½ that plant wedge!!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e9de6a0c89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2" name="Google Shape;832;ge9de6a0c89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200">
                <a:latin typeface="Verdana"/>
                <a:ea typeface="Verdana"/>
                <a:cs typeface="Verdana"/>
                <a:sym typeface="Verdana"/>
              </a:rPr>
              <a:t>Another in JAMA Intern Med 2016:</a:t>
            </a:r>
            <a:r>
              <a:rPr lang="en" sz="1500">
                <a:solidFill>
                  <a:schemeClr val="dk1"/>
                </a:solidFill>
                <a:latin typeface="Verdana"/>
                <a:ea typeface="Verdana"/>
                <a:cs typeface="Verdana"/>
                <a:sym typeface="Verdana"/>
              </a:rPr>
              <a:t>  “</a:t>
            </a:r>
            <a:r>
              <a:rPr lang="en" sz="1200">
                <a:solidFill>
                  <a:schemeClr val="dk1"/>
                </a:solidFill>
                <a:latin typeface="Verdana"/>
                <a:ea typeface="Verdana"/>
                <a:cs typeface="Verdana"/>
                <a:sym typeface="Verdana"/>
              </a:rPr>
              <a:t>Association of animal and plant protein intake with all cause and cause-specific mortality.”</a:t>
            </a:r>
            <a:endParaRPr sz="1200">
              <a:solidFill>
                <a:schemeClr val="dk1"/>
              </a:solidFill>
              <a:latin typeface="Verdana"/>
              <a:ea typeface="Verdana"/>
              <a:cs typeface="Verdana"/>
              <a:sym typeface="Verdana"/>
            </a:endParaRPr>
          </a:p>
          <a:p>
            <a:pPr marL="0" lvl="0" indent="0" algn="l" rtl="0">
              <a:lnSpc>
                <a:spcPct val="90000"/>
              </a:lnSpc>
              <a:spcBef>
                <a:spcPts val="0"/>
              </a:spcBef>
              <a:spcAft>
                <a:spcPts val="0"/>
              </a:spcAft>
              <a:buClr>
                <a:schemeClr val="dk1"/>
              </a:buClr>
              <a:buSzPts val="1100"/>
              <a:buFont typeface="Arial"/>
              <a:buNone/>
            </a:pPr>
            <a:endParaRPr sz="1200">
              <a:solidFill>
                <a:schemeClr val="dk1"/>
              </a:solidFill>
              <a:highlight>
                <a:srgbClr val="FFFF00"/>
              </a:highlight>
              <a:latin typeface="Verdana"/>
              <a:ea typeface="Verdana"/>
              <a:cs typeface="Verdana"/>
              <a:sym typeface="Verdana"/>
            </a:endParaRPr>
          </a:p>
          <a:p>
            <a:pPr marL="0" lvl="0" indent="0" algn="l" rtl="0">
              <a:lnSpc>
                <a:spcPct val="90000"/>
              </a:lnSpc>
              <a:spcBef>
                <a:spcPts val="0"/>
              </a:spcBef>
              <a:spcAft>
                <a:spcPts val="0"/>
              </a:spcAft>
              <a:buClr>
                <a:schemeClr val="dk1"/>
              </a:buClr>
              <a:buSzPts val="1100"/>
              <a:buFont typeface="Arial"/>
              <a:buNone/>
            </a:pPr>
            <a:endParaRPr sz="1200">
              <a:solidFill>
                <a:schemeClr val="dk1"/>
              </a:solidFill>
              <a:highlight>
                <a:srgbClr val="FFFF00"/>
              </a:highlight>
              <a:latin typeface="Verdana"/>
              <a:ea typeface="Verdana"/>
              <a:cs typeface="Verdana"/>
              <a:sym typeface="Verdana"/>
            </a:endParaRPr>
          </a:p>
          <a:p>
            <a:pPr marL="0" lvl="0" indent="0" algn="l" rtl="0">
              <a:lnSpc>
                <a:spcPct val="90000"/>
              </a:lnSpc>
              <a:spcBef>
                <a:spcPts val="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e964563f4e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e964563f4e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edbe916e7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2" name="Google Shape;842;gedbe916e7e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r>
              <a:rPr lang="en" sz="1200" b="0" i="0">
                <a:solidFill>
                  <a:srgbClr val="000000"/>
                </a:solidFill>
                <a:latin typeface="Arial"/>
                <a:ea typeface="Arial"/>
                <a:cs typeface="Arial"/>
                <a:sym typeface="Arial"/>
              </a:rPr>
              <a:t>By 10, nearly ALL children have fatty streaks. By 20, fatty streaks in the CORONARY ARTERIES. A </a:t>
            </a:r>
            <a:r>
              <a:rPr lang="en" sz="1200" b="0" i="0" u="sng">
                <a:solidFill>
                  <a:srgbClr val="000000"/>
                </a:solidFill>
                <a:latin typeface="Arial"/>
                <a:ea typeface="Arial"/>
                <a:cs typeface="Arial"/>
                <a:sym typeface="Arial"/>
              </a:rPr>
              <a:t>2018 study published in Nutrition Review</a:t>
            </a:r>
            <a:r>
              <a:rPr lang="en" sz="1200" b="0" i="0">
                <a:solidFill>
                  <a:srgbClr val="000000"/>
                </a:solidFill>
                <a:latin typeface="Arial"/>
                <a:ea typeface="Arial"/>
                <a:cs typeface="Arial"/>
                <a:sym typeface="Arial"/>
              </a:rPr>
              <a:t> found that a Plant Based diet in childhood decreases the risk of CV disease as an adult. </a:t>
            </a:r>
            <a:r>
              <a:rPr lang="en" sz="1200">
                <a:latin typeface="Quattrocento Sans"/>
                <a:ea typeface="Quattrocento Sans"/>
                <a:cs typeface="Quattrocento Sans"/>
                <a:sym typeface="Quattrocento Sans"/>
              </a:rPr>
              <a:t> </a:t>
            </a:r>
            <a:r>
              <a:rPr lang="en" sz="1200"/>
              <a:t>This makes sense, because  cholesterol ONLY comes from animal products and fiber (that flushes out cholesterol) is ONLY found in plants. In LM, we </a:t>
            </a:r>
            <a:r>
              <a:rPr lang="en" sz="1200" b="0" i="0" u="none" strike="noStrike">
                <a:solidFill>
                  <a:srgbClr val="000000"/>
                </a:solidFill>
                <a:latin typeface="Arial"/>
                <a:ea typeface="Arial"/>
                <a:cs typeface="Arial"/>
                <a:sym typeface="Arial"/>
              </a:rPr>
              <a:t>classi</a:t>
            </a:r>
            <a:r>
              <a:rPr lang="en" sz="1200"/>
              <a:t>fy heart disease </a:t>
            </a:r>
            <a:r>
              <a:rPr lang="en" sz="1200" b="0" i="0" u="none" strike="noStrike">
                <a:solidFill>
                  <a:srgbClr val="000000"/>
                </a:solidFill>
                <a:latin typeface="Arial"/>
                <a:ea typeface="Arial"/>
                <a:cs typeface="Arial"/>
                <a:sym typeface="Arial"/>
              </a:rPr>
              <a:t> as a foodborne illness.</a:t>
            </a:r>
            <a:r>
              <a:rPr lang="en" sz="1200" b="0" i="0">
                <a:solidFill>
                  <a:srgbClr val="000000"/>
                </a:solidFill>
                <a:latin typeface="Arial"/>
                <a:ea typeface="Arial"/>
                <a:cs typeface="Arial"/>
                <a:sym typeface="Arial"/>
              </a:rPr>
              <a:t> </a:t>
            </a:r>
            <a:endParaRPr sz="1200" b="0" i="0">
              <a:solidFill>
                <a:srgbClr val="000000"/>
              </a:solidFill>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f0e498b80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7" name="Google Shape;847;gf0e498b80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highlight>
                  <a:srgbClr val="FFFFFF"/>
                </a:highlight>
                <a:latin typeface="Verdana"/>
                <a:ea typeface="Verdana"/>
                <a:cs typeface="Verdana"/>
                <a:sym typeface="Verdana"/>
              </a:rPr>
              <a:t>In July of 2014 he reported the experience of 198 participants seriously ill with cardiovascular disease. During 12 years of follow up of the 89% adherent to the program, 99.4% avoided further major cardiac events. </a:t>
            </a:r>
            <a:r>
              <a:rPr lang="en">
                <a:solidFill>
                  <a:srgbClr val="4A4A4A"/>
                </a:solidFill>
                <a:latin typeface="Verdana"/>
                <a:ea typeface="Verdana"/>
                <a:cs typeface="Verdana"/>
                <a:sym typeface="Verdana"/>
              </a:rPr>
              <a:t>Dean Ornish, MD, Caldwell Esselstyn Jr., MD, and others have shown that a low-fat, plant-based diet, combined with regular exercise and a healthy overall lifestyle, can prevent, delay, and even reverse heart disease and other cardiovascular events.Dr. Ornish’s landmark study tested the effects of a plant-based diet on participants with moderate to severe heart disease. There were no surgeries or stents—just simple diet and lifestyle changes. Within weeks, 90 percent of chest pain diminished. After just one month, blood flow to the heart improved. After a year, even severely blocked arteries had reopened. At the Cleveland Clinic, Dr. Esselstyn tested the same approach on patients with severe heart disease and published similar results. </a:t>
            </a:r>
            <a:r>
              <a:rPr lang="en" b="1">
                <a:solidFill>
                  <a:srgbClr val="4A4A4A"/>
                </a:solidFill>
                <a:latin typeface="Verdana"/>
                <a:ea typeface="Verdana"/>
                <a:cs typeface="Verdana"/>
                <a:sym typeface="Verdana"/>
              </a:rPr>
              <a:t>Thirty years later, all of the compliant patients are still thriving.</a:t>
            </a:r>
            <a:endParaRPr b="1">
              <a:solidFill>
                <a:srgbClr val="4A4A4A"/>
              </a:solidFill>
              <a:latin typeface="Verdana"/>
              <a:ea typeface="Verdana"/>
              <a:cs typeface="Verdana"/>
              <a:sym typeface="Verdana"/>
            </a:endParaRPr>
          </a:p>
          <a:p>
            <a:pPr marL="0" lvl="0" indent="0" algn="l" rtl="0">
              <a:lnSpc>
                <a:spcPct val="100000"/>
              </a:lnSpc>
              <a:spcBef>
                <a:spcPts val="1200"/>
              </a:spcBef>
              <a:spcAft>
                <a:spcPts val="0"/>
              </a:spcAft>
              <a:buSzPts val="1100"/>
              <a:buNone/>
            </a:pPr>
            <a:endParaRPr sz="800" b="1">
              <a:solidFill>
                <a:srgbClr val="7A7A7A"/>
              </a:solidFill>
              <a:highlight>
                <a:srgbClr val="FFFFFF"/>
              </a:highlight>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f0e498b807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6" name="Google Shape;856;gf0e498b807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edbe916e7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2" name="Google Shape;862;gedbe916e7e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latin typeface="Verdana"/>
                <a:ea typeface="Verdana"/>
                <a:cs typeface="Verdana"/>
                <a:sym typeface="Verdana"/>
              </a:rPr>
              <a:t>A newborn cow grows to 1000# in ONE YEAR!!! </a:t>
            </a:r>
            <a:endParaRPr sz="1200">
              <a:latin typeface="Verdana"/>
              <a:ea typeface="Verdana"/>
              <a:cs typeface="Verdana"/>
              <a:sym typeface="Verdana"/>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edbe916e7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2" name="Google Shape;872;gedbe916e7e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Verdana"/>
                <a:ea typeface="Verdana"/>
                <a:cs typeface="Verdana"/>
                <a:sym typeface="Verdana"/>
              </a:rPr>
              <a:t>A low fat, plant based diet has been shown to be more effective than the standard ADA diet, greatly improving and even reversing diabetes.  </a:t>
            </a:r>
            <a:r>
              <a:rPr lang="en" u="sng">
                <a:solidFill>
                  <a:schemeClr val="dk1"/>
                </a:solidFill>
                <a:latin typeface="Verdana"/>
                <a:ea typeface="Verdana"/>
                <a:cs typeface="Verdana"/>
                <a:sym typeface="Verdana"/>
              </a:rPr>
              <a:t>Landmark Study funded by NIH, published 2002 NEJM:</a:t>
            </a:r>
            <a:r>
              <a:rPr lang="en">
                <a:solidFill>
                  <a:schemeClr val="dk1"/>
                </a:solidFill>
                <a:latin typeface="Verdana"/>
                <a:ea typeface="Verdana"/>
                <a:cs typeface="Verdana"/>
                <a:sym typeface="Verdana"/>
              </a:rPr>
              <a:t> Lifestyle changes were more effective than metformin in reducing the incidence of diabetes in persons at high risk for developing. </a:t>
            </a:r>
            <a:endParaRPr>
              <a:solidFill>
                <a:schemeClr val="dk1"/>
              </a:solidFill>
              <a:latin typeface="Verdana"/>
              <a:ea typeface="Verdana"/>
              <a:cs typeface="Verdana"/>
              <a:sym typeface="Verdana"/>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edbe916e7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0" name="Google Shape;880;gedbe916e7e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SzPts val="1100"/>
              <a:buNone/>
            </a:pPr>
            <a:endParaRPr>
              <a:solidFill>
                <a:schemeClr val="dk1"/>
              </a:solidFill>
              <a:latin typeface="Verdana"/>
              <a:ea typeface="Verdana"/>
              <a:cs typeface="Verdana"/>
              <a:sym typeface="Verdana"/>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edbe916e7e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edbe916e7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e99cb938f2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6" name="Google Shape;896;ge99cb938f2_0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300"/>
              </a:spcBef>
              <a:spcAft>
                <a:spcPts val="500"/>
              </a:spcAft>
              <a:buSzPts val="1100"/>
              <a:buNone/>
            </a:pPr>
            <a:r>
              <a:rPr lang="en" sz="1200">
                <a:solidFill>
                  <a:srgbClr val="3F3F3F"/>
                </a:solidFill>
                <a:latin typeface="Calibri"/>
                <a:ea typeface="Calibri"/>
                <a:cs typeface="Calibri"/>
                <a:sym typeface="Calibri"/>
              </a:rPr>
              <a:t>You might be wondering how to promote this in a busy office, and I’m going to show you in the next group of slides. A BIG concept here is not perfection, it’s about looking for a SHIFT from left to right for </a:t>
            </a:r>
            <a:r>
              <a:rPr lang="en" sz="1200" u="sng">
                <a:solidFill>
                  <a:srgbClr val="3F3F3F"/>
                </a:solidFill>
                <a:latin typeface="Calibri"/>
                <a:ea typeface="Calibri"/>
                <a:cs typeface="Calibri"/>
                <a:sym typeface="Calibri"/>
              </a:rPr>
              <a:t>better health and longevity.</a:t>
            </a:r>
            <a:r>
              <a:rPr lang="en" sz="1200" b="1">
                <a:solidFill>
                  <a:srgbClr val="3F3F3F"/>
                </a:solidFill>
                <a:latin typeface="Calibri"/>
                <a:ea typeface="Calibri"/>
                <a:cs typeface="Calibri"/>
                <a:sym typeface="Calibri"/>
              </a:rPr>
              <a:t> We should know that ANY movement toward WFPB eating is positive - it’s a dose response</a:t>
            </a:r>
            <a:endParaRPr sz="1200" b="1">
              <a:solidFill>
                <a:srgbClr val="0000FF"/>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e9de6a0c89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6" name="Google Shape;906;ge9de6a0c89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
                <a:solidFill>
                  <a:schemeClr val="dk1"/>
                </a:solidFill>
                <a:latin typeface="Verdana"/>
                <a:ea typeface="Verdana"/>
                <a:cs typeface="Verdana"/>
                <a:sym typeface="Verdana"/>
              </a:rPr>
              <a:t>Terms can get confusing, but vegetarians include some animal products such as dairy, egg, fish. Vegans do not have any animal products. However a vegan diet CAN be very poorly planned including lots of highly processed foods (white bread, oreos, candy are all vegan)</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e9de6a0c89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4" name="Google Shape;914;ge9de6a0c89_0_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Compared to kids on SAD, PB children have lower rates of chronic disease as well as lower rates of acne, allergies, URIs, ear infections and digestive diseases. With a PBD there is also less exposure to environmental toxins and pollutants which accumulate as you go up the food chain.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f0d16f82e6_1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f0d16f82e6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We created a task force that started meeting in late 2019 and we started rolling out these changes in January 2020. </a:t>
            </a:r>
            <a:r>
              <a:rPr lang="en"/>
              <a:t> Little did we know how MUCH we would need these efforts in place with the dramatic increase in obesity/overweight due to the covid pandemic. We saw the numbers in our office increase to 45% by 2020. While we realize some of this increase is due to factors like increase snacking and sedentary time, decreased activity, ,we also know that stress has played a large roll in this increase, and the STD have been magnified as we see racial, ethnic and lower SE groups disproportionately affected during this  pandemic.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e9de6a0c89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2" name="Google Shape;922;ge9de6a0c89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purpose of this national non profit is to </a:t>
            </a:r>
            <a:r>
              <a:rPr lang="en" u="sng"/>
              <a:t>transform food landscape in pursuit of health equity</a:t>
            </a:r>
            <a:r>
              <a:rPr lang="en"/>
              <a:t>. You can see that LM works very well within our current national nutrition efforts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e9de6a0c89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9" name="Google Shape;929;ge9de6a0c89_0_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e99cb938f2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7" name="Google Shape;937;ge99cb938f2_0_3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ece5ef6d1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ece5ef6d1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e99cb938f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8" name="Google Shape;958;ge99cb938f2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Many weight loss efforts leave people feeling restricted and hungry. FIBER MAKES YOU FEEL FULLER, LONGER (plus it lowers cholesterol, improves many GI issues,  and has lower calorie density per pound (which is why it’s helpful with weight loss).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edbe916e7e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edbe916e7e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edbe916e7e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3" name="Google Shape;973;gedbe916e7e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edbe916e7e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2" name="Google Shape;982;gedbe916e7e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BECAUSE they have different nutritional needs, this term “well planned” used by the Academy of Nutrition and Dietetics is important.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ebfc4fd85b_1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3" name="Google Shape;993;gebfc4fd85b_1_4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Yes! Protein requirements are easily met on a PBD! All of these foods on the top row provide a fantastic source of protein without the fat and inflammation of meat. Essential AA are present in all plants.</a:t>
            </a:r>
            <a:endParaRPr/>
          </a:p>
          <a:p>
            <a:pPr marL="0" lvl="0" indent="0" algn="l" rtl="0">
              <a:lnSpc>
                <a:spcPct val="100000"/>
              </a:lnSpc>
              <a:spcBef>
                <a:spcPts val="0"/>
              </a:spcBef>
              <a:spcAft>
                <a:spcPts val="0"/>
              </a:spcAft>
              <a:buSzPts val="1100"/>
              <a:buNone/>
            </a:pPr>
            <a:r>
              <a:rPr lang="en"/>
              <a:t>A cup of barley has 23 g of protein!! (Oatmeal, Quinoa and spaghetti are all about 7 g per serving)</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ebfc4fd85b_1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1" name="Google Shape;1001;gebfc4fd85b_1_4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a:t>Slowly absorbed and digested</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e964563f4e_0_5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e964563f4e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f0c5ab94b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1" name="Google Shape;1011;gf0c5ab94b5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ebfc4fd85b_1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1" name="Google Shape;1021;gebfc4fd85b_1_4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Based on CALORIES for GROWTH and FAT for Brain and Eye development. ¼ of an avacado or ½ Tbsp nut butter would make up the fat difference</a:t>
            </a:r>
            <a:endParaRPr/>
          </a:p>
          <a:p>
            <a:pPr marL="0" lvl="0" indent="0" algn="l" rtl="0">
              <a:lnSpc>
                <a:spcPct val="100000"/>
              </a:lnSpc>
              <a:spcBef>
                <a:spcPts val="0"/>
              </a:spcBef>
              <a:spcAft>
                <a:spcPts val="0"/>
              </a:spcAft>
              <a:buSzPts val="1100"/>
              <a:buNone/>
            </a:pPr>
            <a:r>
              <a:rPr lang="en"/>
              <a:t>WATER - around 6 m can have ½-1 cup /day  , 1-2 yr old: 1-4 cups per day,  2-5 yr old up to 5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f0c5ab94b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0" name="Google Shape;1030;gf0c5ab94b5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ebfc4fd85b_1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0" name="Google Shape;1040;gebfc4fd85b_1_4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50">
                <a:solidFill>
                  <a:srgbClr val="1E1E23"/>
                </a:solidFill>
                <a:highlight>
                  <a:srgbClr val="FFFFFF"/>
                </a:highlight>
              </a:rPr>
              <a:t>in human studies, the estrogen effects of soy seem to either have no effect at all, or to reduce breast cancer risk, possibly because the isoflavones can actually block the more potent natural estrogens in the blood. In a true milk allergy up to 50% an be allergic to soy as well</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ebfc4fd85b_1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0" name="Google Shape;1050;gebfc4fd85b_1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Casein and IGF 1 associated with initiation, promotion and progression of ca growth. A baby cow needs to be 1000 # by 1 year old 17x it’s birth weight</a:t>
            </a:r>
            <a:endParaRPr/>
          </a:p>
          <a:p>
            <a:pPr marL="0" lvl="0" indent="0" algn="l" rtl="0">
              <a:lnSpc>
                <a:spcPct val="100000"/>
              </a:lnSpc>
              <a:spcBef>
                <a:spcPts val="0"/>
              </a:spcBef>
              <a:spcAft>
                <a:spcPts val="0"/>
              </a:spcAft>
              <a:buSzPts val="1100"/>
              <a:buNone/>
            </a:pPr>
            <a:r>
              <a:rPr lang="en"/>
              <a:t>For bone health the conversation needs to be more around: plant based sources of calcium like </a:t>
            </a:r>
            <a:r>
              <a:rPr lang="en" u="sng"/>
              <a:t>beans, greens and  Ca fortified soy milk, adequate vitamin D, weight bearing exercise.</a:t>
            </a:r>
            <a:r>
              <a:rPr lang="en"/>
              <a:t> In my practice, given this information, I’m just much more flexible in recommending soy formula or soy milk depending on the parent preference and the child’s needs.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solidFill>
                  <a:srgbClr val="4A4A4A"/>
                </a:solidFill>
              </a:rPr>
              <a:t>Broccoli, Brussels sprouts, collards, kale, mustard greens, Swiss chard, and other greens are loaded with highly absorbable calcium and a host of other healthful nutrients. The exception is spinach, which contains a large amount of calcium but tends to hold onto it very tenaciously, so that you will absorb less of it. All kinds of Beans are loaded with calcium. There is more than 100 milligrams of calcium in a plate of baked beans</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ebfc4fd85b_1_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9" name="Google Shape;1059;gebfc4fd85b_1_4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Save money - use a re-usable water bottle and don’t buy drinks. Don’t buy highly processed foods. Use store brand, shelf stable, plant based staples. Supplement with fresh or frozen produce.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ebfc4fd85b_1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0" name="Google Shape;1070;gebfc4fd85b_1_5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Now onto my final objective which was to share with you my favorite LM resources related to reducing stress. I chose this topic because it’s been incredibly useful to me every day in the office and in personal life with friends and family and it also overlaps with all 5 other pillars.</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ebfc4fd85b_1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ebfc4fd85b_1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202124"/>
                </a:solidFill>
                <a:highlight>
                  <a:srgbClr val="FFFFFF"/>
                </a:highlight>
                <a:latin typeface="Roboto"/>
                <a:ea typeface="Roboto"/>
                <a:cs typeface="Roboto"/>
                <a:sym typeface="Roboto"/>
              </a:rPr>
              <a:t>Sleep loss creates a hormone imbalance in the body that </a:t>
            </a:r>
            <a:r>
              <a:rPr lang="en" sz="1200" b="1">
                <a:solidFill>
                  <a:srgbClr val="202124"/>
                </a:solidFill>
                <a:highlight>
                  <a:srgbClr val="FFFFFF"/>
                </a:highlight>
                <a:latin typeface="Roboto"/>
                <a:ea typeface="Roboto"/>
                <a:cs typeface="Roboto"/>
                <a:sym typeface="Roboto"/>
              </a:rPr>
              <a:t>promotes overeating and weight gain</a:t>
            </a:r>
            <a:r>
              <a:rPr lang="en" sz="1200">
                <a:solidFill>
                  <a:srgbClr val="202124"/>
                </a:solidFill>
                <a:highlight>
                  <a:srgbClr val="FFFFFF"/>
                </a:highlight>
                <a:latin typeface="Roboto"/>
                <a:ea typeface="Roboto"/>
                <a:cs typeface="Roboto"/>
                <a:sym typeface="Roboto"/>
              </a:rPr>
              <a:t>. Leptin and ghrelin are hormones that regulate appetite, and when you aren't getting sufficient sleep, the production of these hormones is altered in a way that creates increased feelings of hunger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ebfc4fd85b_1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0" name="Google Shape;1090;gebfc4fd85b_1_5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If you remember the blue zones, they just move naturally in their daily life, walking more and sitting less --- all of it is beneficial.</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ebfc4fd85b_1_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ebfc4fd85b_1_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e964563f4e_0_5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e964563f4e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endParaRPr sz="12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ebfc4fd85b_1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2" name="Google Shape;1112;gebfc4fd85b_1_5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key note address at the ACLM national conference focused on this pillar</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ebfc4fd85b_1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1" name="Google Shape;1121;gebfc4fd85b_1_5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rgbClr val="202124"/>
                </a:solidFill>
                <a:highlight>
                  <a:srgbClr val="FFFFFF"/>
                </a:highlight>
                <a:latin typeface="Roboto"/>
                <a:ea typeface="Roboto"/>
                <a:cs typeface="Roboto"/>
                <a:sym typeface="Roboto"/>
              </a:rPr>
              <a:t>chronic stress, or poorly managed stress, may lead to </a:t>
            </a:r>
            <a:r>
              <a:rPr lang="en" sz="1200" b="1">
                <a:solidFill>
                  <a:srgbClr val="202124"/>
                </a:solidFill>
                <a:highlight>
                  <a:srgbClr val="FFFFFF"/>
                </a:highlight>
                <a:latin typeface="Roboto"/>
                <a:ea typeface="Roboto"/>
                <a:cs typeface="Roboto"/>
                <a:sym typeface="Roboto"/>
              </a:rPr>
              <a:t>elevated cortisol levels</a:t>
            </a:r>
            <a:r>
              <a:rPr lang="en" sz="1200">
                <a:solidFill>
                  <a:srgbClr val="202124"/>
                </a:solidFill>
                <a:highlight>
                  <a:srgbClr val="FFFFFF"/>
                </a:highlight>
                <a:latin typeface="Roboto"/>
                <a:ea typeface="Roboto"/>
                <a:cs typeface="Roboto"/>
                <a:sym typeface="Roboto"/>
              </a:rPr>
              <a:t> that stimulate your appetite</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f0d16f82e6_1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f0d16f82e6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f0e498b80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4" name="Google Shape;1144;gf0e498b807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ebfc4fd85b_1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4" name="Google Shape;1154;gebfc4fd85b_1_5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ebfc4fd85b_1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9" name="Google Shape;1169;gebfc4fd85b_1_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ebfc4fd85b_1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9" name="Google Shape;1179;gebfc4fd85b_1_5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ece5ef6d12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ece5ef6d12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f0e498b80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4" name="Google Shape;1194;gf0e498b807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f0e498b80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2" name="Google Shape;1202;gf0e498b807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e964563f4e_0_7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e964563f4e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Creating a predictable flow</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
        <p:cNvGrpSpPr/>
        <p:nvPr/>
      </p:nvGrpSpPr>
      <p:grpSpPr>
        <a:xfrm>
          <a:off x="0" y="0"/>
          <a:ext cx="0" cy="0"/>
          <a:chOff x="0" y="0"/>
          <a:chExt cx="0" cy="0"/>
        </a:xfrm>
      </p:grpSpPr>
      <p:sp>
        <p:nvSpPr>
          <p:cNvPr id="66" name="Google Shape;66;p15"/>
          <p:cNvSpPr/>
          <p:nvPr/>
        </p:nvSpPr>
        <p:spPr>
          <a:xfrm>
            <a:off x="334900" y="2314323"/>
            <a:ext cx="8474100" cy="2503500"/>
          </a:xfrm>
          <a:prstGeom prst="rect">
            <a:avLst/>
          </a:prstGeom>
          <a:solidFill>
            <a:srgbClr val="46535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7" name="Google Shape;67;p15"/>
          <p:cNvSpPr txBox="1">
            <a:spLocks noGrp="1"/>
          </p:cNvSpPr>
          <p:nvPr>
            <p:ph type="ctrTitle"/>
          </p:nvPr>
        </p:nvSpPr>
        <p:spPr>
          <a:xfrm>
            <a:off x="435893" y="765323"/>
            <a:ext cx="8245200" cy="11064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2700"/>
              <a:buFont typeface="Franklin Gothic"/>
              <a:buNone/>
              <a:defRPr sz="2700">
                <a:solidFill>
                  <a:srgbClr val="3F3F3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8" name="Google Shape;68;p15"/>
          <p:cNvSpPr txBox="1">
            <a:spLocks noGrp="1"/>
          </p:cNvSpPr>
          <p:nvPr>
            <p:ph type="subTitle" idx="1"/>
          </p:nvPr>
        </p:nvSpPr>
        <p:spPr>
          <a:xfrm>
            <a:off x="435895" y="1871584"/>
            <a:ext cx="8245200" cy="442800"/>
          </a:xfrm>
          <a:prstGeom prst="rect">
            <a:avLst/>
          </a:prstGeom>
          <a:noFill/>
          <a:ln>
            <a:noFill/>
          </a:ln>
        </p:spPr>
        <p:txBody>
          <a:bodyPr spcFirstLastPara="1" wrap="square" lIns="68575" tIns="34275" rIns="68575" bIns="34275" anchor="t" anchorCtr="0">
            <a:noAutofit/>
          </a:bodyPr>
          <a:lstStyle>
            <a:lvl1pPr lvl="0" algn="l" rtl="0">
              <a:lnSpc>
                <a:spcPct val="110000"/>
              </a:lnSpc>
              <a:spcBef>
                <a:spcPts val="200"/>
              </a:spcBef>
              <a:spcAft>
                <a:spcPts val="0"/>
              </a:spcAft>
              <a:buSzPts val="1100"/>
              <a:buNone/>
              <a:defRPr sz="1200" cap="none">
                <a:solidFill>
                  <a:schemeClr val="accent1"/>
                </a:solidFill>
              </a:defRPr>
            </a:lvl1pPr>
            <a:lvl2pPr lvl="1" algn="ctr" rtl="0">
              <a:spcBef>
                <a:spcPts val="500"/>
              </a:spcBef>
              <a:spcAft>
                <a:spcPts val="0"/>
              </a:spcAft>
              <a:buSzPts val="1000"/>
              <a:buNone/>
              <a:defRPr>
                <a:solidFill>
                  <a:srgbClr val="888888"/>
                </a:solidFill>
              </a:defRPr>
            </a:lvl2pPr>
            <a:lvl3pPr lvl="2" algn="ctr" rtl="0">
              <a:spcBef>
                <a:spcPts val="500"/>
              </a:spcBef>
              <a:spcAft>
                <a:spcPts val="0"/>
              </a:spcAft>
              <a:buSzPts val="900"/>
              <a:buNone/>
              <a:defRPr>
                <a:solidFill>
                  <a:srgbClr val="888888"/>
                </a:solidFill>
              </a:defRPr>
            </a:lvl3pPr>
            <a:lvl4pPr lvl="3" algn="ctr" rtl="0">
              <a:spcBef>
                <a:spcPts val="500"/>
              </a:spcBef>
              <a:spcAft>
                <a:spcPts val="0"/>
              </a:spcAft>
              <a:buSzPts val="800"/>
              <a:buNone/>
              <a:defRPr>
                <a:solidFill>
                  <a:srgbClr val="888888"/>
                </a:solidFill>
              </a:defRPr>
            </a:lvl4pPr>
            <a:lvl5pPr lvl="4" algn="ctr" rtl="0">
              <a:spcBef>
                <a:spcPts val="500"/>
              </a:spcBef>
              <a:spcAft>
                <a:spcPts val="0"/>
              </a:spcAft>
              <a:buSzPts val="800"/>
              <a:buNone/>
              <a:defRPr>
                <a:solidFill>
                  <a:srgbClr val="888888"/>
                </a:solidFill>
              </a:defRPr>
            </a:lvl5pPr>
            <a:lvl6pPr lvl="5" algn="ctr" rtl="0">
              <a:spcBef>
                <a:spcPts val="500"/>
              </a:spcBef>
              <a:spcAft>
                <a:spcPts val="0"/>
              </a:spcAft>
              <a:buSzPts val="800"/>
              <a:buNone/>
              <a:defRPr>
                <a:solidFill>
                  <a:srgbClr val="888888"/>
                </a:solidFill>
              </a:defRPr>
            </a:lvl6pPr>
            <a:lvl7pPr lvl="6" algn="ctr" rtl="0">
              <a:spcBef>
                <a:spcPts val="500"/>
              </a:spcBef>
              <a:spcAft>
                <a:spcPts val="0"/>
              </a:spcAft>
              <a:buSzPts val="800"/>
              <a:buNone/>
              <a:defRPr>
                <a:solidFill>
                  <a:srgbClr val="888888"/>
                </a:solidFill>
              </a:defRPr>
            </a:lvl7pPr>
            <a:lvl8pPr lvl="7" algn="ctr" rtl="0">
              <a:spcBef>
                <a:spcPts val="500"/>
              </a:spcBef>
              <a:spcAft>
                <a:spcPts val="0"/>
              </a:spcAft>
              <a:buSzPts val="800"/>
              <a:buNone/>
              <a:defRPr>
                <a:solidFill>
                  <a:srgbClr val="888888"/>
                </a:solidFill>
              </a:defRPr>
            </a:lvl8pPr>
            <a:lvl9pPr lvl="8" algn="ctr" rtl="0">
              <a:spcBef>
                <a:spcPts val="500"/>
              </a:spcBef>
              <a:spcAft>
                <a:spcPts val="500"/>
              </a:spcAft>
              <a:buSzPts val="800"/>
              <a:buNone/>
              <a:defRPr>
                <a:solidFill>
                  <a:srgbClr val="888888"/>
                </a:solidFill>
              </a:defRPr>
            </a:lvl9pPr>
          </a:lstStyle>
          <a:p>
            <a:endParaRPr/>
          </a:p>
        </p:txBody>
      </p:sp>
      <p:sp>
        <p:nvSpPr>
          <p:cNvPr id="69" name="Google Shape;69;p15"/>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0" name="Google Shape;70;p15"/>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1" name="Google Shape;71;p15"/>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435894" y="526617"/>
            <a:ext cx="8272200" cy="7602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7" name="Google Shape;127;p24"/>
          <p:cNvSpPr txBox="1">
            <a:spLocks noGrp="1"/>
          </p:cNvSpPr>
          <p:nvPr>
            <p:ph type="body" idx="1"/>
          </p:nvPr>
        </p:nvSpPr>
        <p:spPr>
          <a:xfrm rot="5400000">
            <a:off x="3202506" y="-1014599"/>
            <a:ext cx="2739000" cy="8272200"/>
          </a:xfrm>
          <a:prstGeom prst="rect">
            <a:avLst/>
          </a:prstGeom>
          <a:noFill/>
          <a:ln>
            <a:noFill/>
          </a:ln>
        </p:spPr>
        <p:txBody>
          <a:bodyPr spcFirstLastPara="1" wrap="square" lIns="68575" tIns="34275" rIns="68575" bIns="34275" anchor="t" anchorCtr="0">
            <a:noAutofit/>
          </a:bodyPr>
          <a:lstStyle>
            <a:lvl1pPr marL="457200" lvl="0" indent="-304800" algn="l" rtl="0">
              <a:lnSpc>
                <a:spcPct val="110000"/>
              </a:lnSpc>
              <a:spcBef>
                <a:spcPts val="300"/>
              </a:spcBef>
              <a:spcAft>
                <a:spcPts val="0"/>
              </a:spcAft>
              <a:buSzPts val="1200"/>
              <a:buChar char="◼"/>
              <a:defRPr/>
            </a:lvl1pPr>
            <a:lvl2pPr marL="914400" lvl="1" indent="-292100" algn="l" rtl="0">
              <a:spcBef>
                <a:spcPts val="500"/>
              </a:spcBef>
              <a:spcAft>
                <a:spcPts val="0"/>
              </a:spcAft>
              <a:buSzPts val="1000"/>
              <a:buChar char="◼"/>
              <a:defRPr/>
            </a:lvl2pPr>
            <a:lvl3pPr marL="1371600" lvl="2" indent="-285750" algn="l" rtl="0">
              <a:spcBef>
                <a:spcPts val="500"/>
              </a:spcBef>
              <a:spcAft>
                <a:spcPts val="0"/>
              </a:spcAft>
              <a:buSzPts val="900"/>
              <a:buChar char="◼"/>
              <a:defRPr/>
            </a:lvl3pPr>
            <a:lvl4pPr marL="1828800" lvl="3" indent="-279400" algn="l" rtl="0">
              <a:spcBef>
                <a:spcPts val="500"/>
              </a:spcBef>
              <a:spcAft>
                <a:spcPts val="0"/>
              </a:spcAft>
              <a:buSzPts val="800"/>
              <a:buChar char="◼"/>
              <a:defRPr/>
            </a:lvl4pPr>
            <a:lvl5pPr marL="2286000" lvl="4" indent="-279400" algn="l" rtl="0">
              <a:spcBef>
                <a:spcPts val="500"/>
              </a:spcBef>
              <a:spcAft>
                <a:spcPts val="0"/>
              </a:spcAft>
              <a:buSzPts val="8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128" name="Google Shape;128;p24"/>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4"/>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4"/>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31"/>
        <p:cNvGrpSpPr/>
        <p:nvPr/>
      </p:nvGrpSpPr>
      <p:grpSpPr>
        <a:xfrm>
          <a:off x="0" y="0"/>
          <a:ext cx="0" cy="0"/>
          <a:chOff x="0" y="0"/>
          <a:chExt cx="0" cy="0"/>
        </a:xfrm>
      </p:grpSpPr>
      <p:sp>
        <p:nvSpPr>
          <p:cNvPr id="132" name="Google Shape;132;p25"/>
          <p:cNvSpPr/>
          <p:nvPr/>
        </p:nvSpPr>
        <p:spPr>
          <a:xfrm>
            <a:off x="6043613" y="449794"/>
            <a:ext cx="2765400" cy="4362600"/>
          </a:xfrm>
          <a:prstGeom prst="rect">
            <a:avLst/>
          </a:prstGeom>
          <a:solidFill>
            <a:srgbClr val="46535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3" name="Google Shape;133;p25"/>
          <p:cNvSpPr txBox="1">
            <a:spLocks noGrp="1"/>
          </p:cNvSpPr>
          <p:nvPr>
            <p:ph type="title"/>
          </p:nvPr>
        </p:nvSpPr>
        <p:spPr>
          <a:xfrm rot="5400000">
            <a:off x="5522100" y="1278900"/>
            <a:ext cx="3605400" cy="2343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FFFFFF"/>
              </a:buClr>
              <a:buSzPts val="2100"/>
              <a:buFont typeface="Franklin Gothic"/>
              <a:buNone/>
              <a:defRPr>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4" name="Google Shape;134;p25"/>
          <p:cNvSpPr txBox="1">
            <a:spLocks noGrp="1"/>
          </p:cNvSpPr>
          <p:nvPr>
            <p:ph type="body" idx="1"/>
          </p:nvPr>
        </p:nvSpPr>
        <p:spPr>
          <a:xfrm rot="5400000">
            <a:off x="1464111" y="-235200"/>
            <a:ext cx="3605400" cy="5371200"/>
          </a:xfrm>
          <a:prstGeom prst="rect">
            <a:avLst/>
          </a:prstGeom>
          <a:noFill/>
          <a:ln>
            <a:noFill/>
          </a:ln>
        </p:spPr>
        <p:txBody>
          <a:bodyPr spcFirstLastPara="1" wrap="square" lIns="68575" tIns="34275" rIns="68575" bIns="34275" anchor="t" anchorCtr="0">
            <a:noAutofit/>
          </a:bodyPr>
          <a:lstStyle>
            <a:lvl1pPr marL="457200" lvl="0" indent="-304800" algn="l" rtl="0">
              <a:lnSpc>
                <a:spcPct val="110000"/>
              </a:lnSpc>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135" name="Google Shape;135;p25"/>
          <p:cNvSpPr/>
          <p:nvPr/>
        </p:nvSpPr>
        <p:spPr>
          <a:xfrm>
            <a:off x="334900" y="342900"/>
            <a:ext cx="2777400" cy="71100"/>
          </a:xfrm>
          <a:prstGeom prst="rect">
            <a:avLst/>
          </a:prstGeom>
          <a:solidFill>
            <a:srgbClr val="969FA7"/>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6" name="Google Shape;136;p25"/>
          <p:cNvSpPr/>
          <p:nvPr/>
        </p:nvSpPr>
        <p:spPr>
          <a:xfrm>
            <a:off x="6031610" y="340232"/>
            <a:ext cx="2777400" cy="73800"/>
          </a:xfrm>
          <a:prstGeom prst="rect">
            <a:avLst/>
          </a:prstGeom>
          <a:solidFill>
            <a:srgbClr val="46535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7" name="Google Shape;137;p25"/>
          <p:cNvSpPr/>
          <p:nvPr/>
        </p:nvSpPr>
        <p:spPr>
          <a:xfrm>
            <a:off x="3181373" y="342900"/>
            <a:ext cx="2777400" cy="687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8" name="Google Shape;138;p25"/>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 name="Google Shape;139;p25"/>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0" name="Google Shape;140;p25"/>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1"/>
        <p:cNvGrpSpPr/>
        <p:nvPr/>
      </p:nvGrpSpPr>
      <p:grpSpPr>
        <a:xfrm>
          <a:off x="0" y="0"/>
          <a:ext cx="0" cy="0"/>
          <a:chOff x="0" y="0"/>
          <a:chExt cx="0" cy="0"/>
        </a:xfrm>
      </p:grpSpPr>
      <p:sp>
        <p:nvSpPr>
          <p:cNvPr id="142" name="Google Shape;142;p26"/>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6"/>
          <p:cNvSpPr txBox="1">
            <a:spLocks noGrp="1"/>
          </p:cNvSpPr>
          <p:nvPr>
            <p:ph type="title"/>
          </p:nvPr>
        </p:nvSpPr>
        <p:spPr>
          <a:xfrm>
            <a:off x="311700" y="315925"/>
            <a:ext cx="8520600" cy="831300"/>
          </a:xfrm>
          <a:prstGeom prst="rect">
            <a:avLst/>
          </a:prstGeom>
        </p:spPr>
        <p:txBody>
          <a:bodyPr spcFirstLastPara="1" wrap="square" lIns="68575" tIns="34275" rIns="68575" bIns="34275" anchor="b" anchorCtr="0">
            <a:noAutofit/>
          </a:bodyPr>
          <a:lstStyle>
            <a:lvl1pPr lvl="0" rtl="0">
              <a:spcBef>
                <a:spcPts val="0"/>
              </a:spcBef>
              <a:spcAft>
                <a:spcPts val="0"/>
              </a:spcAft>
              <a:buSzPts val="2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4" name="Google Shape;144;p26"/>
          <p:cNvSpPr txBox="1">
            <a:spLocks noGrp="1"/>
          </p:cNvSpPr>
          <p:nvPr>
            <p:ph type="body" idx="1"/>
          </p:nvPr>
        </p:nvSpPr>
        <p:spPr>
          <a:xfrm>
            <a:off x="311700" y="1225225"/>
            <a:ext cx="8520600" cy="3354000"/>
          </a:xfrm>
          <a:prstGeom prst="rect">
            <a:avLst/>
          </a:prstGeom>
        </p:spPr>
        <p:txBody>
          <a:bodyPr spcFirstLastPara="1" wrap="square" lIns="68575" tIns="34275" rIns="68575" bIns="34275" anchor="ctr" anchorCtr="0">
            <a:noAutofit/>
          </a:bodyPr>
          <a:lstStyle>
            <a:lvl1pPr marL="457200" lvl="0" indent="-304800" rtl="0">
              <a:spcBef>
                <a:spcPts val="300"/>
              </a:spcBef>
              <a:spcAft>
                <a:spcPts val="0"/>
              </a:spcAft>
              <a:buSzPts val="1200"/>
              <a:buChar char="◼"/>
              <a:defRPr/>
            </a:lvl1pPr>
            <a:lvl2pPr marL="914400" lvl="1" indent="-292100" rtl="0">
              <a:spcBef>
                <a:spcPts val="500"/>
              </a:spcBef>
              <a:spcAft>
                <a:spcPts val="0"/>
              </a:spcAft>
              <a:buSzPts val="1000"/>
              <a:buChar char="◼"/>
              <a:defRPr/>
            </a:lvl2pPr>
            <a:lvl3pPr marL="1371600" lvl="2" indent="-285750" rtl="0">
              <a:spcBef>
                <a:spcPts val="500"/>
              </a:spcBef>
              <a:spcAft>
                <a:spcPts val="0"/>
              </a:spcAft>
              <a:buSzPts val="900"/>
              <a:buChar char="◼"/>
              <a:defRPr/>
            </a:lvl3pPr>
            <a:lvl4pPr marL="1828800" lvl="3" indent="-279400" rtl="0">
              <a:spcBef>
                <a:spcPts val="500"/>
              </a:spcBef>
              <a:spcAft>
                <a:spcPts val="0"/>
              </a:spcAft>
              <a:buSzPts val="800"/>
              <a:buChar char="◼"/>
              <a:defRPr/>
            </a:lvl4pPr>
            <a:lvl5pPr marL="2286000" lvl="4" indent="-279400" rtl="0">
              <a:spcBef>
                <a:spcPts val="500"/>
              </a:spcBef>
              <a:spcAft>
                <a:spcPts val="0"/>
              </a:spcAft>
              <a:buSzPts val="800"/>
              <a:buChar char="◼"/>
              <a:defRPr/>
            </a:lvl5pPr>
            <a:lvl6pPr marL="2743200" lvl="5" indent="-279400" rtl="0">
              <a:spcBef>
                <a:spcPts val="500"/>
              </a:spcBef>
              <a:spcAft>
                <a:spcPts val="0"/>
              </a:spcAft>
              <a:buSzPts val="800"/>
              <a:buChar char="◼"/>
              <a:defRPr/>
            </a:lvl6pPr>
            <a:lvl7pPr marL="3200400" lvl="6" indent="-279400" rtl="0">
              <a:spcBef>
                <a:spcPts val="500"/>
              </a:spcBef>
              <a:spcAft>
                <a:spcPts val="0"/>
              </a:spcAft>
              <a:buSzPts val="800"/>
              <a:buChar char="◼"/>
              <a:defRPr/>
            </a:lvl7pPr>
            <a:lvl8pPr marL="3657600" lvl="7" indent="-279400" rtl="0">
              <a:spcBef>
                <a:spcPts val="500"/>
              </a:spcBef>
              <a:spcAft>
                <a:spcPts val="0"/>
              </a:spcAft>
              <a:buSzPts val="800"/>
              <a:buChar char="◼"/>
              <a:defRPr/>
            </a:lvl8pPr>
            <a:lvl9pPr marL="4114800" lvl="8" indent="-279400" rtl="0">
              <a:spcBef>
                <a:spcPts val="500"/>
              </a:spcBef>
              <a:spcAft>
                <a:spcPts val="500"/>
              </a:spcAft>
              <a:buSzPts val="800"/>
              <a:buChar char="◼"/>
              <a:defRPr/>
            </a:lvl9pPr>
          </a:lstStyle>
          <a:p>
            <a:endParaRPr/>
          </a:p>
        </p:txBody>
      </p:sp>
      <p:sp>
        <p:nvSpPr>
          <p:cNvPr id="145" name="Google Shape;145;p2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311700" y="555600"/>
            <a:ext cx="2808000" cy="755700"/>
          </a:xfrm>
          <a:prstGeom prst="rect">
            <a:avLst/>
          </a:prstGeom>
        </p:spPr>
        <p:txBody>
          <a:bodyPr spcFirstLastPara="1" wrap="square" lIns="68575" tIns="34275" rIns="68575" bIns="3427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48" name="Google Shape;148;p27"/>
          <p:cNvSpPr txBox="1">
            <a:spLocks noGrp="1"/>
          </p:cNvSpPr>
          <p:nvPr>
            <p:ph type="body" idx="1"/>
          </p:nvPr>
        </p:nvSpPr>
        <p:spPr>
          <a:xfrm>
            <a:off x="311700" y="1399400"/>
            <a:ext cx="2808000" cy="2784900"/>
          </a:xfrm>
          <a:prstGeom prst="rect">
            <a:avLst/>
          </a:prstGeom>
        </p:spPr>
        <p:txBody>
          <a:bodyPr spcFirstLastPara="1" wrap="square" lIns="68575" tIns="34275" rIns="68575" bIns="34275" anchor="ctr" anchorCtr="0">
            <a:noAutofit/>
          </a:bodyPr>
          <a:lstStyle>
            <a:lvl1pPr marL="457200" lvl="0" indent="-304800" rtl="0">
              <a:spcBef>
                <a:spcPts val="300"/>
              </a:spcBef>
              <a:spcAft>
                <a:spcPts val="0"/>
              </a:spcAft>
              <a:buSzPts val="1200"/>
              <a:buChar char="◼"/>
              <a:defRPr sz="1200"/>
            </a:lvl1pPr>
            <a:lvl2pPr marL="914400" lvl="1" indent="-304800" rtl="0">
              <a:spcBef>
                <a:spcPts val="500"/>
              </a:spcBef>
              <a:spcAft>
                <a:spcPts val="0"/>
              </a:spcAft>
              <a:buSzPts val="1200"/>
              <a:buChar char="◼"/>
              <a:defRPr sz="1200"/>
            </a:lvl2pPr>
            <a:lvl3pPr marL="1371600" lvl="2" indent="-304800" rtl="0">
              <a:spcBef>
                <a:spcPts val="500"/>
              </a:spcBef>
              <a:spcAft>
                <a:spcPts val="0"/>
              </a:spcAft>
              <a:buSzPts val="1200"/>
              <a:buChar char="◼"/>
              <a:defRPr sz="1200"/>
            </a:lvl3pPr>
            <a:lvl4pPr marL="1828800" lvl="3" indent="-304800" rtl="0">
              <a:spcBef>
                <a:spcPts val="500"/>
              </a:spcBef>
              <a:spcAft>
                <a:spcPts val="0"/>
              </a:spcAft>
              <a:buSzPts val="1200"/>
              <a:buChar char="◼"/>
              <a:defRPr sz="1200"/>
            </a:lvl4pPr>
            <a:lvl5pPr marL="2286000" lvl="4" indent="-304800" rtl="0">
              <a:spcBef>
                <a:spcPts val="500"/>
              </a:spcBef>
              <a:spcAft>
                <a:spcPts val="0"/>
              </a:spcAft>
              <a:buSzPts val="1200"/>
              <a:buChar char="◼"/>
              <a:defRPr sz="1200"/>
            </a:lvl5pPr>
            <a:lvl6pPr marL="2743200" lvl="5" indent="-304800" rtl="0">
              <a:spcBef>
                <a:spcPts val="500"/>
              </a:spcBef>
              <a:spcAft>
                <a:spcPts val="0"/>
              </a:spcAft>
              <a:buSzPts val="1200"/>
              <a:buChar char="◼"/>
              <a:defRPr sz="1200"/>
            </a:lvl6pPr>
            <a:lvl7pPr marL="3200400" lvl="6" indent="-304800" rtl="0">
              <a:spcBef>
                <a:spcPts val="500"/>
              </a:spcBef>
              <a:spcAft>
                <a:spcPts val="0"/>
              </a:spcAft>
              <a:buSzPts val="1200"/>
              <a:buChar char="◼"/>
              <a:defRPr sz="1200"/>
            </a:lvl7pPr>
            <a:lvl8pPr marL="3657600" lvl="7" indent="-304800" rtl="0">
              <a:spcBef>
                <a:spcPts val="500"/>
              </a:spcBef>
              <a:spcAft>
                <a:spcPts val="0"/>
              </a:spcAft>
              <a:buSzPts val="1200"/>
              <a:buChar char="◼"/>
              <a:defRPr sz="1200"/>
            </a:lvl8pPr>
            <a:lvl9pPr marL="4114800" lvl="8" indent="-304800" rtl="0">
              <a:spcBef>
                <a:spcPts val="500"/>
              </a:spcBef>
              <a:spcAft>
                <a:spcPts val="500"/>
              </a:spcAft>
              <a:buSzPts val="1200"/>
              <a:buChar char="◼"/>
              <a:defRPr sz="1200"/>
            </a:lvl9pPr>
          </a:lstStyle>
          <a:p>
            <a:endParaRPr/>
          </a:p>
        </p:txBody>
      </p:sp>
      <p:sp>
        <p:nvSpPr>
          <p:cNvPr id="149" name="Google Shape;149;p27"/>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0"/>
        <p:cNvGrpSpPr/>
        <p:nvPr/>
      </p:nvGrpSpPr>
      <p:grpSpPr>
        <a:xfrm>
          <a:off x="0" y="0"/>
          <a:ext cx="0" cy="0"/>
          <a:chOff x="0" y="0"/>
          <a:chExt cx="0" cy="0"/>
        </a:xfrm>
      </p:grpSpPr>
      <p:sp>
        <p:nvSpPr>
          <p:cNvPr id="151" name="Google Shape;151;p2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8"/>
          <p:cNvSpPr txBox="1">
            <a:spLocks noGrp="1"/>
          </p:cNvSpPr>
          <p:nvPr>
            <p:ph type="title"/>
          </p:nvPr>
        </p:nvSpPr>
        <p:spPr>
          <a:xfrm>
            <a:off x="490250" y="450150"/>
            <a:ext cx="5878800" cy="4090800"/>
          </a:xfrm>
          <a:prstGeom prst="rect">
            <a:avLst/>
          </a:prstGeom>
        </p:spPr>
        <p:txBody>
          <a:bodyPr spcFirstLastPara="1" wrap="square" lIns="68575" tIns="34275" rIns="68575" bIns="3427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28"/>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2"/>
        <p:cNvGrpSpPr/>
        <p:nvPr/>
      </p:nvGrpSpPr>
      <p:grpSpPr>
        <a:xfrm>
          <a:off x="0" y="0"/>
          <a:ext cx="0" cy="0"/>
          <a:chOff x="0" y="0"/>
          <a:chExt cx="0" cy="0"/>
        </a:xfrm>
      </p:grpSpPr>
      <p:sp>
        <p:nvSpPr>
          <p:cNvPr id="163" name="Google Shape;163;p30"/>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4" name="Google Shape;164;p30"/>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65" name="Google Shape;165;p30"/>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6" name="Google Shape;166;p30"/>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7" name="Google Shape;167;p30"/>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8"/>
        <p:cNvGrpSpPr/>
        <p:nvPr/>
      </p:nvGrpSpPr>
      <p:grpSpPr>
        <a:xfrm>
          <a:off x="0" y="0"/>
          <a:ext cx="0" cy="0"/>
          <a:chOff x="0" y="0"/>
          <a:chExt cx="0" cy="0"/>
        </a:xfrm>
      </p:grpSpPr>
      <p:sp>
        <p:nvSpPr>
          <p:cNvPr id="169" name="Google Shape;169;p31"/>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0" name="Google Shape;170;p3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1" name="Google Shape;171;p31"/>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2" name="Google Shape;172;p31"/>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3" name="Google Shape;173;p31"/>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4"/>
        <p:cNvGrpSpPr/>
        <p:nvPr/>
      </p:nvGrpSpPr>
      <p:grpSpPr>
        <a:xfrm>
          <a:off x="0" y="0"/>
          <a:ext cx="0" cy="0"/>
          <a:chOff x="0" y="0"/>
          <a:chExt cx="0" cy="0"/>
        </a:xfrm>
      </p:grpSpPr>
      <p:sp>
        <p:nvSpPr>
          <p:cNvPr id="175" name="Google Shape;175;p32"/>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6" name="Google Shape;176;p32"/>
          <p:cNvSpPr txBox="1">
            <a:spLocks noGrp="1"/>
          </p:cNvSpPr>
          <p:nvPr>
            <p:ph type="body" idx="1"/>
          </p:nvPr>
        </p:nvSpPr>
        <p:spPr>
          <a:xfrm>
            <a:off x="623888" y="3442098"/>
            <a:ext cx="7886700" cy="1125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7" name="Google Shape;177;p32"/>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8" name="Google Shape;178;p32"/>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9" name="Google Shape;179;p32"/>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0"/>
        <p:cNvGrpSpPr/>
        <p:nvPr/>
      </p:nvGrpSpPr>
      <p:grpSpPr>
        <a:xfrm>
          <a:off x="0" y="0"/>
          <a:ext cx="0" cy="0"/>
          <a:chOff x="0" y="0"/>
          <a:chExt cx="0" cy="0"/>
        </a:xfrm>
      </p:grpSpPr>
      <p:sp>
        <p:nvSpPr>
          <p:cNvPr id="181" name="Google Shape;181;p33"/>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2" name="Google Shape;182;p33"/>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3" name="Google Shape;183;p33"/>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4" name="Google Shape;184;p33"/>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5" name="Google Shape;185;p33"/>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6" name="Google Shape;186;p33"/>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629841"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p34"/>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0" name="Google Shape;190;p34"/>
          <p:cNvSpPr txBox="1">
            <a:spLocks noGrp="1"/>
          </p:cNvSpPr>
          <p:nvPr>
            <p:ph type="body" idx="2"/>
          </p:nvPr>
        </p:nvSpPr>
        <p:spPr>
          <a:xfrm>
            <a:off x="629842" y="1878806"/>
            <a:ext cx="38682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1" name="Google Shape;191;p34"/>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2" name="Google Shape;192;p34"/>
          <p:cNvSpPr txBox="1">
            <a:spLocks noGrp="1"/>
          </p:cNvSpPr>
          <p:nvPr>
            <p:ph type="body" idx="4"/>
          </p:nvPr>
        </p:nvSpPr>
        <p:spPr>
          <a:xfrm>
            <a:off x="4629150" y="1878806"/>
            <a:ext cx="38874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3" name="Google Shape;193;p34"/>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4" name="Google Shape;194;p34"/>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5" name="Google Shape;195;p34"/>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16"/>
          <p:cNvSpPr/>
          <p:nvPr/>
        </p:nvSpPr>
        <p:spPr>
          <a:xfrm>
            <a:off x="335863" y="450900"/>
            <a:ext cx="2762100" cy="4361700"/>
          </a:xfrm>
          <a:prstGeom prst="rect">
            <a:avLst/>
          </a:prstGeom>
          <a:solidFill>
            <a:srgbClr val="46535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4" name="Google Shape;74;p16"/>
          <p:cNvSpPr txBox="1">
            <a:spLocks noGrp="1"/>
          </p:cNvSpPr>
          <p:nvPr>
            <p:ph type="title"/>
          </p:nvPr>
        </p:nvSpPr>
        <p:spPr>
          <a:xfrm>
            <a:off x="575893" y="700088"/>
            <a:ext cx="2274000" cy="12918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FFFFFF"/>
              </a:buClr>
              <a:buSzPts val="1800"/>
              <a:buFont typeface="Franklin Gothic"/>
              <a:buNone/>
              <a:defRPr sz="1800" b="0">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 name="Google Shape;75;p16"/>
          <p:cNvSpPr txBox="1">
            <a:spLocks noGrp="1"/>
          </p:cNvSpPr>
          <p:nvPr>
            <p:ph type="body" idx="1"/>
          </p:nvPr>
        </p:nvSpPr>
        <p:spPr>
          <a:xfrm>
            <a:off x="3675696" y="884872"/>
            <a:ext cx="4988100" cy="3493800"/>
          </a:xfrm>
          <a:prstGeom prst="rect">
            <a:avLst/>
          </a:prstGeom>
          <a:noFill/>
          <a:ln>
            <a:noFill/>
          </a:ln>
        </p:spPr>
        <p:txBody>
          <a:bodyPr spcFirstLastPara="1" wrap="square" lIns="68575" tIns="34275" rIns="68575" bIns="34275" anchor="ctr" anchorCtr="0">
            <a:noAutofit/>
          </a:bodyPr>
          <a:lstStyle>
            <a:lvl1pPr marL="457200" lvl="0" indent="-317500" algn="l" rtl="0">
              <a:lnSpc>
                <a:spcPct val="110000"/>
              </a:lnSpc>
              <a:spcBef>
                <a:spcPts val="300"/>
              </a:spcBef>
              <a:spcAft>
                <a:spcPts val="0"/>
              </a:spcAft>
              <a:buSzPts val="1400"/>
              <a:buChar char="◼"/>
              <a:defRPr sz="1500">
                <a:solidFill>
                  <a:schemeClr val="dk2"/>
                </a:solidFill>
              </a:defRPr>
            </a:lvl1pPr>
            <a:lvl2pPr marL="914400" lvl="1" indent="-304800" algn="l" rtl="0">
              <a:spcBef>
                <a:spcPts val="500"/>
              </a:spcBef>
              <a:spcAft>
                <a:spcPts val="0"/>
              </a:spcAft>
              <a:buSzPts val="1200"/>
              <a:buChar char="◼"/>
              <a:defRPr sz="1400">
                <a:solidFill>
                  <a:schemeClr val="dk2"/>
                </a:solidFill>
              </a:defRPr>
            </a:lvl2pPr>
            <a:lvl3pPr marL="1371600" lvl="2" indent="-298450" algn="l" rtl="0">
              <a:spcBef>
                <a:spcPts val="500"/>
              </a:spcBef>
              <a:spcAft>
                <a:spcPts val="0"/>
              </a:spcAft>
              <a:buSzPts val="1100"/>
              <a:buChar char="◼"/>
              <a:defRPr sz="1200">
                <a:solidFill>
                  <a:schemeClr val="dk2"/>
                </a:solidFill>
              </a:defRPr>
            </a:lvl3pPr>
            <a:lvl4pPr marL="1828800" lvl="3" indent="-292100" algn="l" rtl="0">
              <a:spcBef>
                <a:spcPts val="500"/>
              </a:spcBef>
              <a:spcAft>
                <a:spcPts val="0"/>
              </a:spcAft>
              <a:buSzPts val="1000"/>
              <a:buChar char="◼"/>
              <a:defRPr sz="1100">
                <a:solidFill>
                  <a:schemeClr val="dk2"/>
                </a:solidFill>
              </a:defRPr>
            </a:lvl4pPr>
            <a:lvl5pPr marL="2286000" lvl="4" indent="-292100" algn="l" rtl="0">
              <a:spcBef>
                <a:spcPts val="500"/>
              </a:spcBef>
              <a:spcAft>
                <a:spcPts val="0"/>
              </a:spcAft>
              <a:buSzPts val="1000"/>
              <a:buChar char="◼"/>
              <a:defRPr sz="1100">
                <a:solidFill>
                  <a:schemeClr val="dk2"/>
                </a:solidFill>
              </a:defRPr>
            </a:lvl5pPr>
            <a:lvl6pPr marL="2743200" lvl="5" indent="-292100" algn="l" rtl="0">
              <a:spcBef>
                <a:spcPts val="500"/>
              </a:spcBef>
              <a:spcAft>
                <a:spcPts val="0"/>
              </a:spcAft>
              <a:buSzPts val="1000"/>
              <a:buChar char="◼"/>
              <a:defRPr sz="1100">
                <a:solidFill>
                  <a:schemeClr val="dk2"/>
                </a:solidFill>
              </a:defRPr>
            </a:lvl6pPr>
            <a:lvl7pPr marL="3200400" lvl="6" indent="-292100" algn="l" rtl="0">
              <a:spcBef>
                <a:spcPts val="500"/>
              </a:spcBef>
              <a:spcAft>
                <a:spcPts val="0"/>
              </a:spcAft>
              <a:buSzPts val="1000"/>
              <a:buChar char="◼"/>
              <a:defRPr sz="1100">
                <a:solidFill>
                  <a:schemeClr val="dk2"/>
                </a:solidFill>
              </a:defRPr>
            </a:lvl7pPr>
            <a:lvl8pPr marL="3657600" lvl="7" indent="-292100" algn="l" rtl="0">
              <a:spcBef>
                <a:spcPts val="500"/>
              </a:spcBef>
              <a:spcAft>
                <a:spcPts val="0"/>
              </a:spcAft>
              <a:buSzPts val="1000"/>
              <a:buChar char="◼"/>
              <a:defRPr sz="1100">
                <a:solidFill>
                  <a:schemeClr val="dk2"/>
                </a:solidFill>
              </a:defRPr>
            </a:lvl8pPr>
            <a:lvl9pPr marL="4114800" lvl="8" indent="-292100" algn="l" rtl="0">
              <a:spcBef>
                <a:spcPts val="500"/>
              </a:spcBef>
              <a:spcAft>
                <a:spcPts val="500"/>
              </a:spcAft>
              <a:buSzPts val="1000"/>
              <a:buChar char="◼"/>
              <a:defRPr sz="1100">
                <a:solidFill>
                  <a:schemeClr val="dk2"/>
                </a:solidFill>
              </a:defRPr>
            </a:lvl9pPr>
          </a:lstStyle>
          <a:p>
            <a:endParaRPr/>
          </a:p>
        </p:txBody>
      </p:sp>
      <p:sp>
        <p:nvSpPr>
          <p:cNvPr id="76" name="Google Shape;76;p16"/>
          <p:cNvSpPr txBox="1">
            <a:spLocks noGrp="1"/>
          </p:cNvSpPr>
          <p:nvPr>
            <p:ph type="body" idx="2"/>
          </p:nvPr>
        </p:nvSpPr>
        <p:spPr>
          <a:xfrm>
            <a:off x="575893" y="2127490"/>
            <a:ext cx="2274000" cy="2250900"/>
          </a:xfrm>
          <a:prstGeom prst="rect">
            <a:avLst/>
          </a:prstGeom>
          <a:noFill/>
          <a:ln>
            <a:noFill/>
          </a:ln>
        </p:spPr>
        <p:txBody>
          <a:bodyPr spcFirstLastPara="1" wrap="square" lIns="68575" tIns="34275" rIns="68575" bIns="34275" anchor="t" anchorCtr="0">
            <a:noAutofit/>
          </a:bodyPr>
          <a:lstStyle>
            <a:lvl1pPr marL="457200" lvl="0" indent="-228600" algn="l" rtl="0">
              <a:lnSpc>
                <a:spcPct val="110000"/>
              </a:lnSpc>
              <a:spcBef>
                <a:spcPts val="200"/>
              </a:spcBef>
              <a:spcAft>
                <a:spcPts val="0"/>
              </a:spcAft>
              <a:buSzPts val="1100"/>
              <a:buNone/>
              <a:defRPr sz="1200">
                <a:solidFill>
                  <a:srgbClr val="FFFFFF"/>
                </a:solidFill>
              </a:defRPr>
            </a:lvl1pPr>
            <a:lvl2pPr marL="914400" lvl="1" indent="-228600" algn="l" rtl="0">
              <a:spcBef>
                <a:spcPts val="500"/>
              </a:spcBef>
              <a:spcAft>
                <a:spcPts val="0"/>
              </a:spcAft>
              <a:buSzPts val="800"/>
              <a:buNone/>
              <a:defRPr sz="800"/>
            </a:lvl2pPr>
            <a:lvl3pPr marL="1371600" lvl="2" indent="-228600" algn="l" rtl="0">
              <a:spcBef>
                <a:spcPts val="500"/>
              </a:spcBef>
              <a:spcAft>
                <a:spcPts val="0"/>
              </a:spcAft>
              <a:buSzPts val="700"/>
              <a:buNone/>
              <a:defRPr sz="800"/>
            </a:lvl3pPr>
            <a:lvl4pPr marL="1828800" lvl="3" indent="-228600" algn="l" rtl="0">
              <a:spcBef>
                <a:spcPts val="500"/>
              </a:spcBef>
              <a:spcAft>
                <a:spcPts val="0"/>
              </a:spcAft>
              <a:buSzPts val="600"/>
              <a:buNone/>
              <a:defRPr sz="700"/>
            </a:lvl4pPr>
            <a:lvl5pPr marL="2286000" lvl="4" indent="-228600" algn="l" rtl="0">
              <a:spcBef>
                <a:spcPts val="500"/>
              </a:spcBef>
              <a:spcAft>
                <a:spcPts val="0"/>
              </a:spcAft>
              <a:buSzPts val="600"/>
              <a:buNone/>
              <a:defRPr sz="700"/>
            </a:lvl5pPr>
            <a:lvl6pPr marL="2743200" lvl="5" indent="-228600" algn="l" rtl="0">
              <a:spcBef>
                <a:spcPts val="500"/>
              </a:spcBef>
              <a:spcAft>
                <a:spcPts val="0"/>
              </a:spcAft>
              <a:buSzPts val="600"/>
              <a:buNone/>
              <a:defRPr sz="700"/>
            </a:lvl6pPr>
            <a:lvl7pPr marL="3200400" lvl="6" indent="-228600" algn="l" rtl="0">
              <a:spcBef>
                <a:spcPts val="500"/>
              </a:spcBef>
              <a:spcAft>
                <a:spcPts val="0"/>
              </a:spcAft>
              <a:buSzPts val="600"/>
              <a:buNone/>
              <a:defRPr sz="700"/>
            </a:lvl7pPr>
            <a:lvl8pPr marL="3657600" lvl="7" indent="-228600" algn="l" rtl="0">
              <a:spcBef>
                <a:spcPts val="500"/>
              </a:spcBef>
              <a:spcAft>
                <a:spcPts val="0"/>
              </a:spcAft>
              <a:buSzPts val="600"/>
              <a:buNone/>
              <a:defRPr sz="700"/>
            </a:lvl8pPr>
            <a:lvl9pPr marL="4114800" lvl="8" indent="-228600" algn="l" rtl="0">
              <a:spcBef>
                <a:spcPts val="500"/>
              </a:spcBef>
              <a:spcAft>
                <a:spcPts val="500"/>
              </a:spcAft>
              <a:buSzPts val="600"/>
              <a:buNone/>
              <a:defRPr sz="700"/>
            </a:lvl9pPr>
          </a:lstStyle>
          <a:p>
            <a:endParaRPr/>
          </a:p>
        </p:txBody>
      </p:sp>
      <p:sp>
        <p:nvSpPr>
          <p:cNvPr id="77" name="Google Shape;77;p16"/>
          <p:cNvSpPr txBox="1">
            <a:spLocks noGrp="1"/>
          </p:cNvSpPr>
          <p:nvPr>
            <p:ph type="dt" idx="10"/>
          </p:nvPr>
        </p:nvSpPr>
        <p:spPr>
          <a:xfrm>
            <a:off x="5704463" y="4842687"/>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6"/>
          <p:cNvSpPr txBox="1">
            <a:spLocks noGrp="1"/>
          </p:cNvSpPr>
          <p:nvPr>
            <p:ph type="ftr" idx="11"/>
          </p:nvPr>
        </p:nvSpPr>
        <p:spPr>
          <a:xfrm>
            <a:off x="435894" y="4839442"/>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6"/>
          <p:cNvSpPr txBox="1">
            <a:spLocks noGrp="1"/>
          </p:cNvSpPr>
          <p:nvPr>
            <p:ph type="sldNum" idx="12"/>
          </p:nvPr>
        </p:nvSpPr>
        <p:spPr>
          <a:xfrm>
            <a:off x="7918725" y="4842687"/>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8" name="Google Shape;198;p35"/>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9" name="Google Shape;199;p35"/>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0" name="Google Shape;200;p35"/>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1"/>
        <p:cNvGrpSpPr/>
        <p:nvPr/>
      </p:nvGrpSpPr>
      <p:grpSpPr>
        <a:xfrm>
          <a:off x="0" y="0"/>
          <a:ext cx="0" cy="0"/>
          <a:chOff x="0" y="0"/>
          <a:chExt cx="0" cy="0"/>
        </a:xfrm>
      </p:grpSpPr>
      <p:sp>
        <p:nvSpPr>
          <p:cNvPr id="202" name="Google Shape;202;p36"/>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3" name="Google Shape;203;p36"/>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4" name="Google Shape;204;p36"/>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5"/>
        <p:cNvGrpSpPr/>
        <p:nvPr/>
      </p:nvGrpSpPr>
      <p:grpSpPr>
        <a:xfrm>
          <a:off x="0" y="0"/>
          <a:ext cx="0" cy="0"/>
          <a:chOff x="0" y="0"/>
          <a:chExt cx="0" cy="0"/>
        </a:xfrm>
      </p:grpSpPr>
      <p:sp>
        <p:nvSpPr>
          <p:cNvPr id="206" name="Google Shape;206;p37"/>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7" name="Google Shape;207;p37"/>
          <p:cNvSpPr txBox="1">
            <a:spLocks noGrp="1"/>
          </p:cNvSpPr>
          <p:nvPr>
            <p:ph type="body" idx="1"/>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08" name="Google Shape;208;p37"/>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09" name="Google Shape;209;p37"/>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0" name="Google Shape;210;p37"/>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1" name="Google Shape;211;p37"/>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2"/>
        <p:cNvGrpSpPr/>
        <p:nvPr/>
      </p:nvGrpSpPr>
      <p:grpSpPr>
        <a:xfrm>
          <a:off x="0" y="0"/>
          <a:ext cx="0" cy="0"/>
          <a:chOff x="0" y="0"/>
          <a:chExt cx="0" cy="0"/>
        </a:xfrm>
      </p:grpSpPr>
      <p:sp>
        <p:nvSpPr>
          <p:cNvPr id="213" name="Google Shape;213;p38"/>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4" name="Google Shape;214;p38"/>
          <p:cNvSpPr>
            <a:spLocks noGrp="1"/>
          </p:cNvSpPr>
          <p:nvPr>
            <p:ph type="pic" idx="2"/>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5" name="Google Shape;215;p38"/>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16" name="Google Shape;216;p38"/>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7" name="Google Shape;217;p38"/>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8" name="Google Shape;218;p38"/>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19"/>
        <p:cNvGrpSpPr/>
        <p:nvPr/>
      </p:nvGrpSpPr>
      <p:grpSpPr>
        <a:xfrm>
          <a:off x="0" y="0"/>
          <a:ext cx="0" cy="0"/>
          <a:chOff x="0" y="0"/>
          <a:chExt cx="0" cy="0"/>
        </a:xfrm>
      </p:grpSpPr>
      <p:sp>
        <p:nvSpPr>
          <p:cNvPr id="220" name="Google Shape;220;p39"/>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1" name="Google Shape;221;p39"/>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22" name="Google Shape;222;p39"/>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3" name="Google Shape;223;p39"/>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4" name="Google Shape;224;p39"/>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25" name="Google Shape;225;p3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226" name="Google Shape;226;p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90578" y="2800363"/>
            <a:ext cx="1772133" cy="63681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7"/>
        <p:cNvGrpSpPr/>
        <p:nvPr/>
      </p:nvGrpSpPr>
      <p:grpSpPr>
        <a:xfrm>
          <a:off x="0" y="0"/>
          <a:ext cx="0" cy="0"/>
          <a:chOff x="0" y="0"/>
          <a:chExt cx="0" cy="0"/>
        </a:xfrm>
      </p:grpSpPr>
      <p:sp>
        <p:nvSpPr>
          <p:cNvPr id="228" name="Google Shape;228;p40"/>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txBox="1">
            <a:spLocks noGrp="1"/>
          </p:cNvSpPr>
          <p:nvPr>
            <p:ph type="title"/>
          </p:nvPr>
        </p:nvSpPr>
        <p:spPr>
          <a:xfrm>
            <a:off x="311700" y="315925"/>
            <a:ext cx="8520600" cy="8313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0" name="Google Shape;230;p40"/>
          <p:cNvSpPr txBox="1">
            <a:spLocks noGrp="1"/>
          </p:cNvSpPr>
          <p:nvPr>
            <p:ph type="body" idx="1"/>
          </p:nvPr>
        </p:nvSpPr>
        <p:spPr>
          <a:xfrm>
            <a:off x="311700" y="1225225"/>
            <a:ext cx="8520600" cy="3354000"/>
          </a:xfrm>
          <a:prstGeom prst="rect">
            <a:avLst/>
          </a:prstGeom>
        </p:spPr>
        <p:txBody>
          <a:bodyPr spcFirstLastPara="1" wrap="square" lIns="91425" tIns="45700" rIns="91425" bIns="45700" anchor="t" anchorCtr="0">
            <a:no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231" name="Google Shape;231;p40"/>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2"/>
        <p:cNvGrpSpPr/>
        <p:nvPr/>
      </p:nvGrpSpPr>
      <p:grpSpPr>
        <a:xfrm>
          <a:off x="0" y="0"/>
          <a:ext cx="0" cy="0"/>
          <a:chOff x="0" y="0"/>
          <a:chExt cx="0" cy="0"/>
        </a:xfrm>
      </p:grpSpPr>
      <p:sp>
        <p:nvSpPr>
          <p:cNvPr id="233" name="Google Shape;233;p41"/>
          <p:cNvSpPr txBox="1">
            <a:spLocks noGrp="1"/>
          </p:cNvSpPr>
          <p:nvPr>
            <p:ph type="title"/>
          </p:nvPr>
        </p:nvSpPr>
        <p:spPr>
          <a:xfrm>
            <a:off x="311700" y="555600"/>
            <a:ext cx="2808000" cy="755700"/>
          </a:xfrm>
          <a:prstGeom prst="rect">
            <a:avLst/>
          </a:prstGeom>
        </p:spPr>
        <p:txBody>
          <a:bodyPr spcFirstLastPara="1" wrap="square" lIns="91425" tIns="45700" rIns="91425" bIns="45700"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34" name="Google Shape;234;p41"/>
          <p:cNvSpPr txBox="1">
            <a:spLocks noGrp="1"/>
          </p:cNvSpPr>
          <p:nvPr>
            <p:ph type="body" idx="1"/>
          </p:nvPr>
        </p:nvSpPr>
        <p:spPr>
          <a:xfrm>
            <a:off x="311700" y="1399400"/>
            <a:ext cx="2808000" cy="2784900"/>
          </a:xfrm>
          <a:prstGeom prst="rect">
            <a:avLst/>
          </a:prstGeom>
        </p:spPr>
        <p:txBody>
          <a:bodyPr spcFirstLastPara="1" wrap="square" lIns="91425" tIns="45700" rIns="91425" bIns="45700" anchor="t" anchorCtr="0">
            <a:noAutofit/>
          </a:bodyPr>
          <a:lstStyle>
            <a:lvl1pPr marL="457200" lvl="0" indent="-304800" rtl="0">
              <a:spcBef>
                <a:spcPts val="1000"/>
              </a:spcBef>
              <a:spcAft>
                <a:spcPts val="0"/>
              </a:spcAft>
              <a:buSzPts val="1200"/>
              <a:buChar char="•"/>
              <a:defRPr sz="1200"/>
            </a:lvl1pPr>
            <a:lvl2pPr marL="914400" lvl="1" indent="-304800" rtl="0">
              <a:spcBef>
                <a:spcPts val="500"/>
              </a:spcBef>
              <a:spcAft>
                <a:spcPts val="0"/>
              </a:spcAft>
              <a:buSzPts val="1200"/>
              <a:buChar char="•"/>
              <a:defRPr sz="1200"/>
            </a:lvl2pPr>
            <a:lvl3pPr marL="1371600" lvl="2" indent="-304800" rtl="0">
              <a:spcBef>
                <a:spcPts val="500"/>
              </a:spcBef>
              <a:spcAft>
                <a:spcPts val="0"/>
              </a:spcAft>
              <a:buSzPts val="1200"/>
              <a:buChar char="•"/>
              <a:defRPr sz="1200"/>
            </a:lvl3pPr>
            <a:lvl4pPr marL="1828800" lvl="3" indent="-304800" rtl="0">
              <a:spcBef>
                <a:spcPts val="500"/>
              </a:spcBef>
              <a:spcAft>
                <a:spcPts val="0"/>
              </a:spcAft>
              <a:buSzPts val="1200"/>
              <a:buChar char="•"/>
              <a:defRPr sz="1200"/>
            </a:lvl4pPr>
            <a:lvl5pPr marL="2286000" lvl="4" indent="-304800" rtl="0">
              <a:spcBef>
                <a:spcPts val="500"/>
              </a:spcBef>
              <a:spcAft>
                <a:spcPts val="0"/>
              </a:spcAft>
              <a:buSzPts val="1200"/>
              <a:buChar char="•"/>
              <a:defRPr sz="1200"/>
            </a:lvl5pPr>
            <a:lvl6pPr marL="2743200" lvl="5" indent="-304800" rtl="0">
              <a:spcBef>
                <a:spcPts val="500"/>
              </a:spcBef>
              <a:spcAft>
                <a:spcPts val="0"/>
              </a:spcAft>
              <a:buSzPts val="1200"/>
              <a:buChar char="•"/>
              <a:defRPr sz="1200"/>
            </a:lvl6pPr>
            <a:lvl7pPr marL="3200400" lvl="6" indent="-304800" rtl="0">
              <a:spcBef>
                <a:spcPts val="500"/>
              </a:spcBef>
              <a:spcAft>
                <a:spcPts val="0"/>
              </a:spcAft>
              <a:buSzPts val="1200"/>
              <a:buChar char="•"/>
              <a:defRPr sz="1200"/>
            </a:lvl7pPr>
            <a:lvl8pPr marL="3657600" lvl="7" indent="-304800" rtl="0">
              <a:spcBef>
                <a:spcPts val="500"/>
              </a:spcBef>
              <a:spcAft>
                <a:spcPts val="0"/>
              </a:spcAft>
              <a:buSzPts val="1200"/>
              <a:buChar char="•"/>
              <a:defRPr sz="1200"/>
            </a:lvl8pPr>
            <a:lvl9pPr marL="4114800" lvl="8" indent="-304800" rtl="0">
              <a:spcBef>
                <a:spcPts val="500"/>
              </a:spcBef>
              <a:spcAft>
                <a:spcPts val="0"/>
              </a:spcAft>
              <a:buSzPts val="1200"/>
              <a:buChar char="•"/>
              <a:defRPr sz="1200"/>
            </a:lvl9pPr>
          </a:lstStyle>
          <a:p>
            <a:endParaRPr/>
          </a:p>
        </p:txBody>
      </p:sp>
      <p:sp>
        <p:nvSpPr>
          <p:cNvPr id="235" name="Google Shape;235;p41"/>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6"/>
        <p:cNvGrpSpPr/>
        <p:nvPr/>
      </p:nvGrpSpPr>
      <p:grpSpPr>
        <a:xfrm>
          <a:off x="0" y="0"/>
          <a:ext cx="0" cy="0"/>
          <a:chOff x="0" y="0"/>
          <a:chExt cx="0" cy="0"/>
        </a:xfrm>
      </p:grpSpPr>
      <p:sp>
        <p:nvSpPr>
          <p:cNvPr id="237" name="Google Shape;237;p42"/>
          <p:cNvSpPr txBox="1">
            <a:spLocks noGrp="1"/>
          </p:cNvSpPr>
          <p:nvPr>
            <p:ph type="title"/>
          </p:nvPr>
        </p:nvSpPr>
        <p:spPr>
          <a:xfrm>
            <a:off x="490250" y="450150"/>
            <a:ext cx="5878800" cy="4090800"/>
          </a:xfrm>
          <a:prstGeom prst="rect">
            <a:avLst/>
          </a:prstGeom>
        </p:spPr>
        <p:txBody>
          <a:bodyPr spcFirstLastPara="1" wrap="square" lIns="91425" tIns="45700" rIns="91425" bIns="45700" anchor="ctr" anchorCtr="0">
            <a:noAutofit/>
          </a:bodyPr>
          <a:lstStyle>
            <a:lvl1pPr lvl="0" rtl="0">
              <a:spcBef>
                <a:spcPts val="0"/>
              </a:spcBef>
              <a:spcAft>
                <a:spcPts val="0"/>
              </a:spcAft>
              <a:buSzPts val="3600"/>
              <a:buFont typeface="Arial"/>
              <a:buNone/>
              <a:defRPr sz="3600">
                <a:latin typeface="Arial"/>
                <a:ea typeface="Arial"/>
                <a:cs typeface="Arial"/>
                <a:sym typeface="Aria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38" name="Google Shape;238;p42"/>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7"/>
        <p:cNvGrpSpPr/>
        <p:nvPr/>
      </p:nvGrpSpPr>
      <p:grpSpPr>
        <a:xfrm>
          <a:off x="0" y="0"/>
          <a:ext cx="0" cy="0"/>
          <a:chOff x="0" y="0"/>
          <a:chExt cx="0" cy="0"/>
        </a:xfrm>
      </p:grpSpPr>
      <p:sp>
        <p:nvSpPr>
          <p:cNvPr id="248" name="Google Shape;248;p44"/>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9" name="Google Shape;249;p44"/>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50" name="Google Shape;250;p44"/>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1" name="Google Shape;251;p44"/>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2" name="Google Shape;252;p44"/>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3"/>
        <p:cNvGrpSpPr/>
        <p:nvPr/>
      </p:nvGrpSpPr>
      <p:grpSpPr>
        <a:xfrm>
          <a:off x="0" y="0"/>
          <a:ext cx="0" cy="0"/>
          <a:chOff x="0" y="0"/>
          <a:chExt cx="0" cy="0"/>
        </a:xfrm>
      </p:grpSpPr>
      <p:sp>
        <p:nvSpPr>
          <p:cNvPr id="254" name="Google Shape;254;p45"/>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5" name="Google Shape;255;p4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6" name="Google Shape;256;p45"/>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7" name="Google Shape;257;p45"/>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8" name="Google Shape;258;p45"/>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435894" y="526617"/>
            <a:ext cx="8272200" cy="8916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 name="Google Shape;82;p17"/>
          <p:cNvSpPr txBox="1">
            <a:spLocks noGrp="1"/>
          </p:cNvSpPr>
          <p:nvPr>
            <p:ph type="body" idx="1"/>
          </p:nvPr>
        </p:nvSpPr>
        <p:spPr>
          <a:xfrm>
            <a:off x="435894" y="1755648"/>
            <a:ext cx="8272200" cy="2725800"/>
          </a:xfrm>
          <a:prstGeom prst="rect">
            <a:avLst/>
          </a:prstGeom>
          <a:noFill/>
          <a:ln>
            <a:noFill/>
          </a:ln>
        </p:spPr>
        <p:txBody>
          <a:bodyPr spcFirstLastPara="1" wrap="square" lIns="68575" tIns="34275" rIns="68575" bIns="34275" anchor="ctr" anchorCtr="0">
            <a:noAutofit/>
          </a:bodyPr>
          <a:lstStyle>
            <a:lvl1pPr marL="457200" lvl="0" indent="-304800" algn="l" rtl="0">
              <a:lnSpc>
                <a:spcPct val="110000"/>
              </a:lnSpc>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83" name="Google Shape;83;p17"/>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4" name="Google Shape;84;p17"/>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5" name="Google Shape;85;p17"/>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9"/>
        <p:cNvGrpSpPr/>
        <p:nvPr/>
      </p:nvGrpSpPr>
      <p:grpSpPr>
        <a:xfrm>
          <a:off x="0" y="0"/>
          <a:ext cx="0" cy="0"/>
          <a:chOff x="0" y="0"/>
          <a:chExt cx="0" cy="0"/>
        </a:xfrm>
      </p:grpSpPr>
      <p:sp>
        <p:nvSpPr>
          <p:cNvPr id="260" name="Google Shape;260;p46"/>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1" name="Google Shape;261;p46"/>
          <p:cNvSpPr txBox="1">
            <a:spLocks noGrp="1"/>
          </p:cNvSpPr>
          <p:nvPr>
            <p:ph type="body" idx="1"/>
          </p:nvPr>
        </p:nvSpPr>
        <p:spPr>
          <a:xfrm>
            <a:off x="623888" y="3442098"/>
            <a:ext cx="7886700" cy="1125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2" name="Google Shape;262;p46"/>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3" name="Google Shape;263;p46"/>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4" name="Google Shape;264;p46"/>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5"/>
        <p:cNvGrpSpPr/>
        <p:nvPr/>
      </p:nvGrpSpPr>
      <p:grpSpPr>
        <a:xfrm>
          <a:off x="0" y="0"/>
          <a:ext cx="0" cy="0"/>
          <a:chOff x="0" y="0"/>
          <a:chExt cx="0" cy="0"/>
        </a:xfrm>
      </p:grpSpPr>
      <p:sp>
        <p:nvSpPr>
          <p:cNvPr id="266" name="Google Shape;266;p47"/>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7" name="Google Shape;267;p47"/>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8" name="Google Shape;268;p47"/>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9" name="Google Shape;269;p47"/>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0" name="Google Shape;270;p47"/>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1" name="Google Shape;271;p47"/>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2"/>
        <p:cNvGrpSpPr/>
        <p:nvPr/>
      </p:nvGrpSpPr>
      <p:grpSpPr>
        <a:xfrm>
          <a:off x="0" y="0"/>
          <a:ext cx="0" cy="0"/>
          <a:chOff x="0" y="0"/>
          <a:chExt cx="0" cy="0"/>
        </a:xfrm>
      </p:grpSpPr>
      <p:sp>
        <p:nvSpPr>
          <p:cNvPr id="273" name="Google Shape;273;p48"/>
          <p:cNvSpPr txBox="1">
            <a:spLocks noGrp="1"/>
          </p:cNvSpPr>
          <p:nvPr>
            <p:ph type="title"/>
          </p:nvPr>
        </p:nvSpPr>
        <p:spPr>
          <a:xfrm>
            <a:off x="629841"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4" name="Google Shape;274;p48"/>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75" name="Google Shape;275;p48"/>
          <p:cNvSpPr txBox="1">
            <a:spLocks noGrp="1"/>
          </p:cNvSpPr>
          <p:nvPr>
            <p:ph type="body" idx="2"/>
          </p:nvPr>
        </p:nvSpPr>
        <p:spPr>
          <a:xfrm>
            <a:off x="629842" y="1878806"/>
            <a:ext cx="38682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6" name="Google Shape;276;p48"/>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77" name="Google Shape;277;p48"/>
          <p:cNvSpPr txBox="1">
            <a:spLocks noGrp="1"/>
          </p:cNvSpPr>
          <p:nvPr>
            <p:ph type="body" idx="4"/>
          </p:nvPr>
        </p:nvSpPr>
        <p:spPr>
          <a:xfrm>
            <a:off x="4629150" y="1878806"/>
            <a:ext cx="38874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8" name="Google Shape;278;p48"/>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9" name="Google Shape;279;p48"/>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0" name="Google Shape;280;p48"/>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1"/>
        <p:cNvGrpSpPr/>
        <p:nvPr/>
      </p:nvGrpSpPr>
      <p:grpSpPr>
        <a:xfrm>
          <a:off x="0" y="0"/>
          <a:ext cx="0" cy="0"/>
          <a:chOff x="0" y="0"/>
          <a:chExt cx="0" cy="0"/>
        </a:xfrm>
      </p:grpSpPr>
      <p:sp>
        <p:nvSpPr>
          <p:cNvPr id="282" name="Google Shape;282;p49"/>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3" name="Google Shape;283;p49"/>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4" name="Google Shape;284;p49"/>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5" name="Google Shape;285;p49"/>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6"/>
        <p:cNvGrpSpPr/>
        <p:nvPr/>
      </p:nvGrpSpPr>
      <p:grpSpPr>
        <a:xfrm>
          <a:off x="0" y="0"/>
          <a:ext cx="0" cy="0"/>
          <a:chOff x="0" y="0"/>
          <a:chExt cx="0" cy="0"/>
        </a:xfrm>
      </p:grpSpPr>
      <p:sp>
        <p:nvSpPr>
          <p:cNvPr id="287" name="Google Shape;287;p50"/>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8" name="Google Shape;288;p50"/>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9" name="Google Shape;289;p50"/>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0"/>
        <p:cNvGrpSpPr/>
        <p:nvPr/>
      </p:nvGrpSpPr>
      <p:grpSpPr>
        <a:xfrm>
          <a:off x="0" y="0"/>
          <a:ext cx="0" cy="0"/>
          <a:chOff x="0" y="0"/>
          <a:chExt cx="0" cy="0"/>
        </a:xfrm>
      </p:grpSpPr>
      <p:sp>
        <p:nvSpPr>
          <p:cNvPr id="291" name="Google Shape;291;p51"/>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2" name="Google Shape;292;p51"/>
          <p:cNvSpPr txBox="1">
            <a:spLocks noGrp="1"/>
          </p:cNvSpPr>
          <p:nvPr>
            <p:ph type="body" idx="1"/>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93" name="Google Shape;293;p51"/>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94" name="Google Shape;294;p51"/>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5" name="Google Shape;295;p51"/>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6" name="Google Shape;296;p51"/>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7"/>
        <p:cNvGrpSpPr/>
        <p:nvPr/>
      </p:nvGrpSpPr>
      <p:grpSpPr>
        <a:xfrm>
          <a:off x="0" y="0"/>
          <a:ext cx="0" cy="0"/>
          <a:chOff x="0" y="0"/>
          <a:chExt cx="0" cy="0"/>
        </a:xfrm>
      </p:grpSpPr>
      <p:sp>
        <p:nvSpPr>
          <p:cNvPr id="298" name="Google Shape;298;p52"/>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9" name="Google Shape;299;p52"/>
          <p:cNvSpPr>
            <a:spLocks noGrp="1"/>
          </p:cNvSpPr>
          <p:nvPr>
            <p:ph type="pic" idx="2"/>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52"/>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01" name="Google Shape;301;p52"/>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2" name="Google Shape;302;p52"/>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3" name="Google Shape;303;p52"/>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04"/>
        <p:cNvGrpSpPr/>
        <p:nvPr/>
      </p:nvGrpSpPr>
      <p:grpSpPr>
        <a:xfrm>
          <a:off x="0" y="0"/>
          <a:ext cx="0" cy="0"/>
          <a:chOff x="0" y="0"/>
          <a:chExt cx="0" cy="0"/>
        </a:xfrm>
      </p:grpSpPr>
      <p:sp>
        <p:nvSpPr>
          <p:cNvPr id="305" name="Google Shape;305;p53"/>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6" name="Google Shape;306;p53"/>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07" name="Google Shape;307;p53"/>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8" name="Google Shape;308;p53"/>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9" name="Google Shape;309;p53"/>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10" name="Google Shape;310;p5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311" name="Google Shape;311;p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90578" y="2800363"/>
            <a:ext cx="1772133" cy="63681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312"/>
        <p:cNvGrpSpPr/>
        <p:nvPr/>
      </p:nvGrpSpPr>
      <p:grpSpPr>
        <a:xfrm>
          <a:off x="0" y="0"/>
          <a:ext cx="0" cy="0"/>
          <a:chOff x="0" y="0"/>
          <a:chExt cx="0" cy="0"/>
        </a:xfrm>
      </p:grpSpPr>
      <p:sp>
        <p:nvSpPr>
          <p:cNvPr id="313" name="Google Shape;313;p54"/>
          <p:cNvSpPr txBox="1">
            <a:spLocks noGrp="1"/>
          </p:cNvSpPr>
          <p:nvPr>
            <p:ph type="title"/>
          </p:nvPr>
        </p:nvSpPr>
        <p:spPr>
          <a:xfrm>
            <a:off x="435894" y="526617"/>
            <a:ext cx="8272200" cy="8916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4" name="Google Shape;314;p54"/>
          <p:cNvSpPr txBox="1">
            <a:spLocks noGrp="1"/>
          </p:cNvSpPr>
          <p:nvPr>
            <p:ph type="body" idx="1"/>
          </p:nvPr>
        </p:nvSpPr>
        <p:spPr>
          <a:xfrm>
            <a:off x="435894" y="1755648"/>
            <a:ext cx="8272200" cy="2725800"/>
          </a:xfrm>
          <a:prstGeom prst="rect">
            <a:avLst/>
          </a:prstGeom>
          <a:noFill/>
          <a:ln>
            <a:noFill/>
          </a:ln>
        </p:spPr>
        <p:txBody>
          <a:bodyPr spcFirstLastPara="1" wrap="square" lIns="68575" tIns="34275" rIns="68575" bIns="34275" anchor="ctr" anchorCtr="0">
            <a:noAutofit/>
          </a:bodyPr>
          <a:lstStyle>
            <a:lvl1pPr marL="457200" lvl="0" indent="-304800" algn="l" rtl="0">
              <a:lnSpc>
                <a:spcPct val="110000"/>
              </a:lnSpc>
              <a:spcBef>
                <a:spcPts val="300"/>
              </a:spcBef>
              <a:spcAft>
                <a:spcPts val="0"/>
              </a:spcAft>
              <a:buSzPts val="1200"/>
              <a:buChar char="•"/>
              <a:defRPr/>
            </a:lvl1pPr>
            <a:lvl2pPr marL="914400" lvl="1" indent="-304800" algn="l" rtl="0">
              <a:lnSpc>
                <a:spcPct val="90000"/>
              </a:lnSpc>
              <a:spcBef>
                <a:spcPts val="500"/>
              </a:spcBef>
              <a:spcAft>
                <a:spcPts val="0"/>
              </a:spcAft>
              <a:buSzPts val="1200"/>
              <a:buChar char="•"/>
              <a:defRPr/>
            </a:lvl2pPr>
            <a:lvl3pPr marL="1371600" lvl="2" indent="-304800" algn="l" rtl="0">
              <a:lnSpc>
                <a:spcPct val="90000"/>
              </a:lnSpc>
              <a:spcBef>
                <a:spcPts val="500"/>
              </a:spcBef>
              <a:spcAft>
                <a:spcPts val="0"/>
              </a:spcAft>
              <a:buSzPts val="1200"/>
              <a:buChar char="•"/>
              <a:defRPr/>
            </a:lvl3pPr>
            <a:lvl4pPr marL="1828800" lvl="3" indent="-304800" algn="l" rtl="0">
              <a:lnSpc>
                <a:spcPct val="90000"/>
              </a:lnSpc>
              <a:spcBef>
                <a:spcPts val="500"/>
              </a:spcBef>
              <a:spcAft>
                <a:spcPts val="0"/>
              </a:spcAft>
              <a:buSzPts val="1200"/>
              <a:buChar char="•"/>
              <a:defRPr/>
            </a:lvl4pPr>
            <a:lvl5pPr marL="2286000" lvl="4" indent="-304800" algn="l" rtl="0">
              <a:lnSpc>
                <a:spcPct val="90000"/>
              </a:lnSpc>
              <a:spcBef>
                <a:spcPts val="500"/>
              </a:spcBef>
              <a:spcAft>
                <a:spcPts val="0"/>
              </a:spcAft>
              <a:buSzPts val="1200"/>
              <a:buChar char="•"/>
              <a:defRPr/>
            </a:lvl5pPr>
            <a:lvl6pPr marL="2743200" lvl="5" indent="-304800" algn="l" rtl="0">
              <a:lnSpc>
                <a:spcPct val="90000"/>
              </a:lnSpc>
              <a:spcBef>
                <a:spcPts val="500"/>
              </a:spcBef>
              <a:spcAft>
                <a:spcPts val="0"/>
              </a:spcAft>
              <a:buSzPts val="1200"/>
              <a:buChar char="•"/>
              <a:defRPr/>
            </a:lvl6pPr>
            <a:lvl7pPr marL="3200400" lvl="6" indent="-304800" algn="l" rtl="0">
              <a:lnSpc>
                <a:spcPct val="90000"/>
              </a:lnSpc>
              <a:spcBef>
                <a:spcPts val="500"/>
              </a:spcBef>
              <a:spcAft>
                <a:spcPts val="0"/>
              </a:spcAft>
              <a:buSzPts val="1200"/>
              <a:buChar char="•"/>
              <a:defRPr/>
            </a:lvl7pPr>
            <a:lvl8pPr marL="3657600" lvl="7" indent="-304800" algn="l" rtl="0">
              <a:lnSpc>
                <a:spcPct val="90000"/>
              </a:lnSpc>
              <a:spcBef>
                <a:spcPts val="500"/>
              </a:spcBef>
              <a:spcAft>
                <a:spcPts val="0"/>
              </a:spcAft>
              <a:buSzPts val="1200"/>
              <a:buChar char="•"/>
              <a:defRPr/>
            </a:lvl8pPr>
            <a:lvl9pPr marL="4114800" lvl="8" indent="-304800" algn="l" rtl="0">
              <a:lnSpc>
                <a:spcPct val="90000"/>
              </a:lnSpc>
              <a:spcBef>
                <a:spcPts val="500"/>
              </a:spcBef>
              <a:spcAft>
                <a:spcPts val="500"/>
              </a:spcAft>
              <a:buSzPts val="1200"/>
              <a:buChar char="•"/>
              <a:defRPr/>
            </a:lvl9pPr>
          </a:lstStyle>
          <a:p>
            <a:endParaRPr/>
          </a:p>
        </p:txBody>
      </p:sp>
      <p:sp>
        <p:nvSpPr>
          <p:cNvPr id="315" name="Google Shape;315;p54"/>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6" name="Google Shape;316;p54"/>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7" name="Google Shape;317;p54"/>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8"/>
        <p:cNvGrpSpPr/>
        <p:nvPr/>
      </p:nvGrpSpPr>
      <p:grpSpPr>
        <a:xfrm>
          <a:off x="0" y="0"/>
          <a:ext cx="0" cy="0"/>
          <a:chOff x="0" y="0"/>
          <a:chExt cx="0" cy="0"/>
        </a:xfrm>
      </p:grpSpPr>
      <p:sp>
        <p:nvSpPr>
          <p:cNvPr id="319" name="Google Shape;319;p55"/>
          <p:cNvSpPr txBox="1">
            <a:spLocks noGrp="1"/>
          </p:cNvSpPr>
          <p:nvPr>
            <p:ph type="title"/>
          </p:nvPr>
        </p:nvSpPr>
        <p:spPr>
          <a:xfrm>
            <a:off x="311700" y="555600"/>
            <a:ext cx="2808000" cy="75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320" name="Google Shape;320;p55"/>
          <p:cNvSpPr txBox="1">
            <a:spLocks noGrp="1"/>
          </p:cNvSpPr>
          <p:nvPr>
            <p:ph type="body" idx="1"/>
          </p:nvPr>
        </p:nvSpPr>
        <p:spPr>
          <a:xfrm>
            <a:off x="311700" y="1399400"/>
            <a:ext cx="2808000" cy="2784900"/>
          </a:xfrm>
          <a:prstGeom prst="rect">
            <a:avLst/>
          </a:prstGeom>
          <a:noFill/>
          <a:ln>
            <a:noFill/>
          </a:ln>
        </p:spPr>
        <p:txBody>
          <a:bodyPr spcFirstLastPara="1" wrap="square" lIns="91425" tIns="45700" rIns="91425" bIns="45700" anchor="t" anchorCtr="0">
            <a:noAutofit/>
          </a:bodyPr>
          <a:lstStyle>
            <a:lvl1pPr marL="457200" lvl="0" indent="-304800" algn="l" rtl="0">
              <a:lnSpc>
                <a:spcPct val="90000"/>
              </a:lnSpc>
              <a:spcBef>
                <a:spcPts val="1000"/>
              </a:spcBef>
              <a:spcAft>
                <a:spcPts val="0"/>
              </a:spcAft>
              <a:buSzPts val="1200"/>
              <a:buChar char="•"/>
              <a:defRPr sz="1200"/>
            </a:lvl1pPr>
            <a:lvl2pPr marL="914400" lvl="1" indent="-304800" algn="l" rtl="0">
              <a:lnSpc>
                <a:spcPct val="90000"/>
              </a:lnSpc>
              <a:spcBef>
                <a:spcPts val="500"/>
              </a:spcBef>
              <a:spcAft>
                <a:spcPts val="0"/>
              </a:spcAft>
              <a:buSzPts val="1200"/>
              <a:buChar char="•"/>
              <a:defRPr sz="1200"/>
            </a:lvl2pPr>
            <a:lvl3pPr marL="1371600" lvl="2" indent="-304800" algn="l" rtl="0">
              <a:lnSpc>
                <a:spcPct val="90000"/>
              </a:lnSpc>
              <a:spcBef>
                <a:spcPts val="500"/>
              </a:spcBef>
              <a:spcAft>
                <a:spcPts val="0"/>
              </a:spcAft>
              <a:buSzPts val="1200"/>
              <a:buChar char="•"/>
              <a:defRPr sz="1200"/>
            </a:lvl3pPr>
            <a:lvl4pPr marL="1828800" lvl="3" indent="-304800" algn="l" rtl="0">
              <a:lnSpc>
                <a:spcPct val="90000"/>
              </a:lnSpc>
              <a:spcBef>
                <a:spcPts val="500"/>
              </a:spcBef>
              <a:spcAft>
                <a:spcPts val="0"/>
              </a:spcAft>
              <a:buSzPts val="1200"/>
              <a:buChar char="•"/>
              <a:defRPr sz="1200"/>
            </a:lvl4pPr>
            <a:lvl5pPr marL="2286000" lvl="4" indent="-304800" algn="l" rtl="0">
              <a:lnSpc>
                <a:spcPct val="90000"/>
              </a:lnSpc>
              <a:spcBef>
                <a:spcPts val="500"/>
              </a:spcBef>
              <a:spcAft>
                <a:spcPts val="0"/>
              </a:spcAft>
              <a:buSzPts val="1200"/>
              <a:buChar char="•"/>
              <a:defRPr sz="1200"/>
            </a:lvl5pPr>
            <a:lvl6pPr marL="2743200" lvl="5" indent="-304800" algn="l" rtl="0">
              <a:lnSpc>
                <a:spcPct val="90000"/>
              </a:lnSpc>
              <a:spcBef>
                <a:spcPts val="500"/>
              </a:spcBef>
              <a:spcAft>
                <a:spcPts val="0"/>
              </a:spcAft>
              <a:buSzPts val="1200"/>
              <a:buChar char="•"/>
              <a:defRPr sz="1200"/>
            </a:lvl6pPr>
            <a:lvl7pPr marL="3200400" lvl="6" indent="-304800" algn="l" rtl="0">
              <a:lnSpc>
                <a:spcPct val="90000"/>
              </a:lnSpc>
              <a:spcBef>
                <a:spcPts val="500"/>
              </a:spcBef>
              <a:spcAft>
                <a:spcPts val="0"/>
              </a:spcAft>
              <a:buSzPts val="1200"/>
              <a:buChar char="•"/>
              <a:defRPr sz="1200"/>
            </a:lvl7pPr>
            <a:lvl8pPr marL="3657600" lvl="7" indent="-304800" algn="l" rtl="0">
              <a:lnSpc>
                <a:spcPct val="90000"/>
              </a:lnSpc>
              <a:spcBef>
                <a:spcPts val="500"/>
              </a:spcBef>
              <a:spcAft>
                <a:spcPts val="0"/>
              </a:spcAft>
              <a:buSzPts val="1200"/>
              <a:buChar char="•"/>
              <a:defRPr sz="1200"/>
            </a:lvl8pPr>
            <a:lvl9pPr marL="4114800" lvl="8" indent="-304800" algn="l" rtl="0">
              <a:lnSpc>
                <a:spcPct val="90000"/>
              </a:lnSpc>
              <a:spcBef>
                <a:spcPts val="500"/>
              </a:spcBef>
              <a:spcAft>
                <a:spcPts val="0"/>
              </a:spcAft>
              <a:buSzPts val="1200"/>
              <a:buChar char="•"/>
              <a:defRPr sz="1200"/>
            </a:lvl9pPr>
          </a:lstStyle>
          <a:p>
            <a:endParaRPr/>
          </a:p>
        </p:txBody>
      </p:sp>
      <p:sp>
        <p:nvSpPr>
          <p:cNvPr id="321" name="Google Shape;321;p55"/>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6"/>
        <p:cNvGrpSpPr/>
        <p:nvPr/>
      </p:nvGrpSpPr>
      <p:grpSpPr>
        <a:xfrm>
          <a:off x="0" y="0"/>
          <a:ext cx="0" cy="0"/>
          <a:chOff x="0" y="0"/>
          <a:chExt cx="0" cy="0"/>
        </a:xfrm>
      </p:grpSpPr>
      <p:sp>
        <p:nvSpPr>
          <p:cNvPr id="87" name="Google Shape;87;p18"/>
          <p:cNvSpPr/>
          <p:nvPr/>
        </p:nvSpPr>
        <p:spPr>
          <a:xfrm>
            <a:off x="335863" y="3856480"/>
            <a:ext cx="8468100" cy="944100"/>
          </a:xfrm>
          <a:prstGeom prst="rect">
            <a:avLst/>
          </a:prstGeom>
          <a:solidFill>
            <a:srgbClr val="46535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8" name="Google Shape;88;p18"/>
          <p:cNvSpPr txBox="1">
            <a:spLocks noGrp="1"/>
          </p:cNvSpPr>
          <p:nvPr>
            <p:ph type="title"/>
          </p:nvPr>
        </p:nvSpPr>
        <p:spPr>
          <a:xfrm>
            <a:off x="435895" y="1795463"/>
            <a:ext cx="8272200" cy="16107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2700"/>
              <a:buFont typeface="Franklin Gothic"/>
              <a:buNone/>
              <a:defRPr sz="2700" b="0" cap="none">
                <a:solidFill>
                  <a:srgbClr val="3F3F3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8"/>
          <p:cNvSpPr txBox="1">
            <a:spLocks noGrp="1"/>
          </p:cNvSpPr>
          <p:nvPr>
            <p:ph type="body" idx="1"/>
          </p:nvPr>
        </p:nvSpPr>
        <p:spPr>
          <a:xfrm>
            <a:off x="435894" y="3406063"/>
            <a:ext cx="8272200" cy="450300"/>
          </a:xfrm>
          <a:prstGeom prst="rect">
            <a:avLst/>
          </a:prstGeom>
          <a:noFill/>
          <a:ln>
            <a:noFill/>
          </a:ln>
        </p:spPr>
        <p:txBody>
          <a:bodyPr spcFirstLastPara="1" wrap="square" lIns="68575" tIns="34275" rIns="68575" bIns="34275" anchor="t" anchorCtr="0">
            <a:noAutofit/>
          </a:bodyPr>
          <a:lstStyle>
            <a:lvl1pPr marL="457200" lvl="0" indent="-228600" algn="l" rtl="0">
              <a:lnSpc>
                <a:spcPct val="110000"/>
              </a:lnSpc>
              <a:spcBef>
                <a:spcPts val="300"/>
              </a:spcBef>
              <a:spcAft>
                <a:spcPts val="0"/>
              </a:spcAft>
              <a:buSzPts val="1200"/>
              <a:buNone/>
              <a:defRPr sz="1400" cap="none">
                <a:solidFill>
                  <a:schemeClr val="accent1"/>
                </a:solidFill>
              </a:defRPr>
            </a:lvl1pPr>
            <a:lvl2pPr marL="914400" lvl="1" indent="-228600" algn="l" rtl="0">
              <a:spcBef>
                <a:spcPts val="500"/>
              </a:spcBef>
              <a:spcAft>
                <a:spcPts val="0"/>
              </a:spcAft>
              <a:buSzPts val="1200"/>
              <a:buNone/>
              <a:defRPr sz="1400">
                <a:solidFill>
                  <a:srgbClr val="888888"/>
                </a:solidFill>
              </a:defRPr>
            </a:lvl2pPr>
            <a:lvl3pPr marL="1371600" lvl="2" indent="-228600" algn="l" rtl="0">
              <a:spcBef>
                <a:spcPts val="500"/>
              </a:spcBef>
              <a:spcAft>
                <a:spcPts val="0"/>
              </a:spcAft>
              <a:buSzPts val="1100"/>
              <a:buNone/>
              <a:defRPr sz="1200">
                <a:solidFill>
                  <a:srgbClr val="888888"/>
                </a:solidFill>
              </a:defRPr>
            </a:lvl3pPr>
            <a:lvl4pPr marL="1828800" lvl="3" indent="-228600" algn="l" rtl="0">
              <a:spcBef>
                <a:spcPts val="500"/>
              </a:spcBef>
              <a:spcAft>
                <a:spcPts val="0"/>
              </a:spcAft>
              <a:buSzPts val="1000"/>
              <a:buNone/>
              <a:defRPr sz="1100">
                <a:solidFill>
                  <a:srgbClr val="888888"/>
                </a:solidFill>
              </a:defRPr>
            </a:lvl4pPr>
            <a:lvl5pPr marL="2286000" lvl="4" indent="-228600" algn="l" rtl="0">
              <a:spcBef>
                <a:spcPts val="500"/>
              </a:spcBef>
              <a:spcAft>
                <a:spcPts val="0"/>
              </a:spcAft>
              <a:buSzPts val="1000"/>
              <a:buNone/>
              <a:defRPr sz="1100">
                <a:solidFill>
                  <a:srgbClr val="888888"/>
                </a:solidFill>
              </a:defRPr>
            </a:lvl5pPr>
            <a:lvl6pPr marL="2743200" lvl="5" indent="-228600" algn="l" rtl="0">
              <a:spcBef>
                <a:spcPts val="500"/>
              </a:spcBef>
              <a:spcAft>
                <a:spcPts val="0"/>
              </a:spcAft>
              <a:buSzPts val="1000"/>
              <a:buNone/>
              <a:defRPr sz="1100">
                <a:solidFill>
                  <a:srgbClr val="888888"/>
                </a:solidFill>
              </a:defRPr>
            </a:lvl6pPr>
            <a:lvl7pPr marL="3200400" lvl="6" indent="-228600" algn="l" rtl="0">
              <a:spcBef>
                <a:spcPts val="500"/>
              </a:spcBef>
              <a:spcAft>
                <a:spcPts val="0"/>
              </a:spcAft>
              <a:buSzPts val="1000"/>
              <a:buNone/>
              <a:defRPr sz="1100">
                <a:solidFill>
                  <a:srgbClr val="888888"/>
                </a:solidFill>
              </a:defRPr>
            </a:lvl7pPr>
            <a:lvl8pPr marL="3657600" lvl="7" indent="-228600" algn="l" rtl="0">
              <a:spcBef>
                <a:spcPts val="500"/>
              </a:spcBef>
              <a:spcAft>
                <a:spcPts val="0"/>
              </a:spcAft>
              <a:buSzPts val="1000"/>
              <a:buNone/>
              <a:defRPr sz="1100">
                <a:solidFill>
                  <a:srgbClr val="888888"/>
                </a:solidFill>
              </a:defRPr>
            </a:lvl8pPr>
            <a:lvl9pPr marL="4114800" lvl="8" indent="-228600" algn="l" rtl="0">
              <a:spcBef>
                <a:spcPts val="500"/>
              </a:spcBef>
              <a:spcAft>
                <a:spcPts val="500"/>
              </a:spcAft>
              <a:buSzPts val="1000"/>
              <a:buNone/>
              <a:defRPr sz="1100">
                <a:solidFill>
                  <a:srgbClr val="888888"/>
                </a:solidFill>
              </a:defRPr>
            </a:lvl9pPr>
          </a:lstStyle>
          <a:p>
            <a:endParaRPr/>
          </a:p>
        </p:txBody>
      </p:sp>
      <p:sp>
        <p:nvSpPr>
          <p:cNvPr id="90" name="Google Shape;90;p18"/>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1" name="Google Shape;91;p18"/>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 name="Google Shape;92;p18"/>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2"/>
        <p:cNvGrpSpPr/>
        <p:nvPr/>
      </p:nvGrpSpPr>
      <p:grpSpPr>
        <a:xfrm>
          <a:off x="0" y="0"/>
          <a:ext cx="0" cy="0"/>
          <a:chOff x="0" y="0"/>
          <a:chExt cx="0" cy="0"/>
        </a:xfrm>
      </p:grpSpPr>
      <p:sp>
        <p:nvSpPr>
          <p:cNvPr id="323" name="Google Shape;323;p56"/>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6"/>
          <p:cNvSpPr txBox="1">
            <a:spLocks noGrp="1"/>
          </p:cNvSpPr>
          <p:nvPr>
            <p:ph type="title"/>
          </p:nvPr>
        </p:nvSpPr>
        <p:spPr>
          <a:xfrm>
            <a:off x="311700" y="315925"/>
            <a:ext cx="8520600" cy="8313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5" name="Google Shape;325;p56"/>
          <p:cNvSpPr txBox="1">
            <a:spLocks noGrp="1"/>
          </p:cNvSpPr>
          <p:nvPr>
            <p:ph type="body" idx="1"/>
          </p:nvPr>
        </p:nvSpPr>
        <p:spPr>
          <a:xfrm>
            <a:off x="311700" y="1225225"/>
            <a:ext cx="8520600" cy="3354000"/>
          </a:xfrm>
          <a:prstGeom prst="rect">
            <a:avLst/>
          </a:prstGeom>
        </p:spPr>
        <p:txBody>
          <a:bodyPr spcFirstLastPara="1" wrap="square" lIns="91425" tIns="45700" rIns="91425" bIns="45700" anchor="t" anchorCtr="0">
            <a:no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326" name="Google Shape;326;p56"/>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5"/>
        <p:cNvGrpSpPr/>
        <p:nvPr/>
      </p:nvGrpSpPr>
      <p:grpSpPr>
        <a:xfrm>
          <a:off x="0" y="0"/>
          <a:ext cx="0" cy="0"/>
          <a:chOff x="0" y="0"/>
          <a:chExt cx="0" cy="0"/>
        </a:xfrm>
      </p:grpSpPr>
      <p:sp>
        <p:nvSpPr>
          <p:cNvPr id="336" name="Google Shape;336;p58"/>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7" name="Google Shape;337;p58"/>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8" name="Google Shape;338;p58"/>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9" name="Google Shape;339;p58"/>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0" name="Google Shape;340;p58"/>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1"/>
        <p:cNvGrpSpPr/>
        <p:nvPr/>
      </p:nvGrpSpPr>
      <p:grpSpPr>
        <a:xfrm>
          <a:off x="0" y="0"/>
          <a:ext cx="0" cy="0"/>
          <a:chOff x="0" y="0"/>
          <a:chExt cx="0" cy="0"/>
        </a:xfrm>
      </p:grpSpPr>
      <p:sp>
        <p:nvSpPr>
          <p:cNvPr id="342" name="Google Shape;342;p59"/>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3" name="Google Shape;343;p59"/>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4" name="Google Shape;344;p59"/>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5" name="Google Shape;345;p59"/>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346"/>
        <p:cNvGrpSpPr/>
        <p:nvPr/>
      </p:nvGrpSpPr>
      <p:grpSpPr>
        <a:xfrm>
          <a:off x="0" y="0"/>
          <a:ext cx="0" cy="0"/>
          <a:chOff x="0" y="0"/>
          <a:chExt cx="0" cy="0"/>
        </a:xfrm>
      </p:grpSpPr>
      <p:sp>
        <p:nvSpPr>
          <p:cNvPr id="347" name="Google Shape;347;p60"/>
          <p:cNvSpPr txBox="1">
            <a:spLocks noGrp="1"/>
          </p:cNvSpPr>
          <p:nvPr>
            <p:ph type="title"/>
          </p:nvPr>
        </p:nvSpPr>
        <p:spPr>
          <a:xfrm>
            <a:off x="435894" y="526617"/>
            <a:ext cx="8272200" cy="8916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8" name="Google Shape;348;p60"/>
          <p:cNvSpPr txBox="1">
            <a:spLocks noGrp="1"/>
          </p:cNvSpPr>
          <p:nvPr>
            <p:ph type="body" idx="1"/>
          </p:nvPr>
        </p:nvSpPr>
        <p:spPr>
          <a:xfrm>
            <a:off x="435894" y="1755648"/>
            <a:ext cx="8272200" cy="2725800"/>
          </a:xfrm>
          <a:prstGeom prst="rect">
            <a:avLst/>
          </a:prstGeom>
          <a:noFill/>
          <a:ln>
            <a:noFill/>
          </a:ln>
        </p:spPr>
        <p:txBody>
          <a:bodyPr spcFirstLastPara="1" wrap="square" lIns="68575" tIns="34275" rIns="68575" bIns="34275" anchor="ctr" anchorCtr="0">
            <a:noAutofit/>
          </a:bodyPr>
          <a:lstStyle>
            <a:lvl1pPr marL="457200" lvl="0" indent="-304800" algn="l" rtl="0">
              <a:lnSpc>
                <a:spcPct val="110000"/>
              </a:lnSpc>
              <a:spcBef>
                <a:spcPts val="300"/>
              </a:spcBef>
              <a:spcAft>
                <a:spcPts val="0"/>
              </a:spcAft>
              <a:buSzPts val="1200"/>
              <a:buChar char="•"/>
              <a:defRPr/>
            </a:lvl1pPr>
            <a:lvl2pPr marL="914400" lvl="1" indent="-304800" algn="l" rtl="0">
              <a:lnSpc>
                <a:spcPct val="90000"/>
              </a:lnSpc>
              <a:spcBef>
                <a:spcPts val="500"/>
              </a:spcBef>
              <a:spcAft>
                <a:spcPts val="0"/>
              </a:spcAft>
              <a:buSzPts val="1200"/>
              <a:buChar char="•"/>
              <a:defRPr/>
            </a:lvl2pPr>
            <a:lvl3pPr marL="1371600" lvl="2" indent="-304800" algn="l" rtl="0">
              <a:lnSpc>
                <a:spcPct val="90000"/>
              </a:lnSpc>
              <a:spcBef>
                <a:spcPts val="500"/>
              </a:spcBef>
              <a:spcAft>
                <a:spcPts val="0"/>
              </a:spcAft>
              <a:buSzPts val="1200"/>
              <a:buChar char="•"/>
              <a:defRPr/>
            </a:lvl3pPr>
            <a:lvl4pPr marL="1828800" lvl="3" indent="-304800" algn="l" rtl="0">
              <a:lnSpc>
                <a:spcPct val="90000"/>
              </a:lnSpc>
              <a:spcBef>
                <a:spcPts val="500"/>
              </a:spcBef>
              <a:spcAft>
                <a:spcPts val="0"/>
              </a:spcAft>
              <a:buSzPts val="1200"/>
              <a:buChar char="•"/>
              <a:defRPr/>
            </a:lvl4pPr>
            <a:lvl5pPr marL="2286000" lvl="4" indent="-304800" algn="l" rtl="0">
              <a:lnSpc>
                <a:spcPct val="90000"/>
              </a:lnSpc>
              <a:spcBef>
                <a:spcPts val="500"/>
              </a:spcBef>
              <a:spcAft>
                <a:spcPts val="0"/>
              </a:spcAft>
              <a:buSzPts val="1200"/>
              <a:buChar char="•"/>
              <a:defRPr/>
            </a:lvl5pPr>
            <a:lvl6pPr marL="2743200" lvl="5" indent="-304800" algn="l" rtl="0">
              <a:lnSpc>
                <a:spcPct val="90000"/>
              </a:lnSpc>
              <a:spcBef>
                <a:spcPts val="500"/>
              </a:spcBef>
              <a:spcAft>
                <a:spcPts val="0"/>
              </a:spcAft>
              <a:buSzPts val="1200"/>
              <a:buChar char="•"/>
              <a:defRPr/>
            </a:lvl6pPr>
            <a:lvl7pPr marL="3200400" lvl="6" indent="-304800" algn="l" rtl="0">
              <a:lnSpc>
                <a:spcPct val="90000"/>
              </a:lnSpc>
              <a:spcBef>
                <a:spcPts val="500"/>
              </a:spcBef>
              <a:spcAft>
                <a:spcPts val="0"/>
              </a:spcAft>
              <a:buSzPts val="1200"/>
              <a:buChar char="•"/>
              <a:defRPr/>
            </a:lvl7pPr>
            <a:lvl8pPr marL="3657600" lvl="7" indent="-304800" algn="l" rtl="0">
              <a:lnSpc>
                <a:spcPct val="90000"/>
              </a:lnSpc>
              <a:spcBef>
                <a:spcPts val="500"/>
              </a:spcBef>
              <a:spcAft>
                <a:spcPts val="0"/>
              </a:spcAft>
              <a:buSzPts val="1200"/>
              <a:buChar char="•"/>
              <a:defRPr/>
            </a:lvl8pPr>
            <a:lvl9pPr marL="4114800" lvl="8" indent="-304800" algn="l" rtl="0">
              <a:lnSpc>
                <a:spcPct val="90000"/>
              </a:lnSpc>
              <a:spcBef>
                <a:spcPts val="500"/>
              </a:spcBef>
              <a:spcAft>
                <a:spcPts val="500"/>
              </a:spcAft>
              <a:buSzPts val="1200"/>
              <a:buChar char="•"/>
              <a:defRPr/>
            </a:lvl9pPr>
          </a:lstStyle>
          <a:p>
            <a:endParaRPr/>
          </a:p>
        </p:txBody>
      </p:sp>
      <p:sp>
        <p:nvSpPr>
          <p:cNvPr id="349" name="Google Shape;349;p60"/>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0" name="Google Shape;350;p60"/>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1" name="Google Shape;351;p60"/>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2"/>
        <p:cNvGrpSpPr/>
        <p:nvPr/>
      </p:nvGrpSpPr>
      <p:grpSpPr>
        <a:xfrm>
          <a:off x="0" y="0"/>
          <a:ext cx="0" cy="0"/>
          <a:chOff x="0" y="0"/>
          <a:chExt cx="0" cy="0"/>
        </a:xfrm>
      </p:grpSpPr>
      <p:sp>
        <p:nvSpPr>
          <p:cNvPr id="353" name="Google Shape;353;p61"/>
          <p:cNvSpPr txBox="1">
            <a:spLocks noGrp="1"/>
          </p:cNvSpPr>
          <p:nvPr>
            <p:ph type="title"/>
          </p:nvPr>
        </p:nvSpPr>
        <p:spPr>
          <a:xfrm>
            <a:off x="311700" y="555600"/>
            <a:ext cx="2808000" cy="75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354" name="Google Shape;354;p61"/>
          <p:cNvSpPr txBox="1">
            <a:spLocks noGrp="1"/>
          </p:cNvSpPr>
          <p:nvPr>
            <p:ph type="body" idx="1"/>
          </p:nvPr>
        </p:nvSpPr>
        <p:spPr>
          <a:xfrm>
            <a:off x="311700" y="1399400"/>
            <a:ext cx="2808000" cy="2784900"/>
          </a:xfrm>
          <a:prstGeom prst="rect">
            <a:avLst/>
          </a:prstGeom>
          <a:noFill/>
          <a:ln>
            <a:noFill/>
          </a:ln>
        </p:spPr>
        <p:txBody>
          <a:bodyPr spcFirstLastPara="1" wrap="square" lIns="91425" tIns="45700" rIns="91425" bIns="45700" anchor="t" anchorCtr="0">
            <a:noAutofit/>
          </a:bodyPr>
          <a:lstStyle>
            <a:lvl1pPr marL="457200" lvl="0" indent="-304800" algn="l" rtl="0">
              <a:lnSpc>
                <a:spcPct val="90000"/>
              </a:lnSpc>
              <a:spcBef>
                <a:spcPts val="1000"/>
              </a:spcBef>
              <a:spcAft>
                <a:spcPts val="0"/>
              </a:spcAft>
              <a:buSzPts val="1200"/>
              <a:buChar char="•"/>
              <a:defRPr sz="1200"/>
            </a:lvl1pPr>
            <a:lvl2pPr marL="914400" lvl="1" indent="-304800" algn="l" rtl="0">
              <a:lnSpc>
                <a:spcPct val="90000"/>
              </a:lnSpc>
              <a:spcBef>
                <a:spcPts val="500"/>
              </a:spcBef>
              <a:spcAft>
                <a:spcPts val="0"/>
              </a:spcAft>
              <a:buSzPts val="1200"/>
              <a:buChar char="•"/>
              <a:defRPr sz="1200"/>
            </a:lvl2pPr>
            <a:lvl3pPr marL="1371600" lvl="2" indent="-304800" algn="l" rtl="0">
              <a:lnSpc>
                <a:spcPct val="90000"/>
              </a:lnSpc>
              <a:spcBef>
                <a:spcPts val="500"/>
              </a:spcBef>
              <a:spcAft>
                <a:spcPts val="0"/>
              </a:spcAft>
              <a:buSzPts val="1200"/>
              <a:buChar char="•"/>
              <a:defRPr sz="1200"/>
            </a:lvl3pPr>
            <a:lvl4pPr marL="1828800" lvl="3" indent="-304800" algn="l" rtl="0">
              <a:lnSpc>
                <a:spcPct val="90000"/>
              </a:lnSpc>
              <a:spcBef>
                <a:spcPts val="500"/>
              </a:spcBef>
              <a:spcAft>
                <a:spcPts val="0"/>
              </a:spcAft>
              <a:buSzPts val="1200"/>
              <a:buChar char="•"/>
              <a:defRPr sz="1200"/>
            </a:lvl4pPr>
            <a:lvl5pPr marL="2286000" lvl="4" indent="-304800" algn="l" rtl="0">
              <a:lnSpc>
                <a:spcPct val="90000"/>
              </a:lnSpc>
              <a:spcBef>
                <a:spcPts val="500"/>
              </a:spcBef>
              <a:spcAft>
                <a:spcPts val="0"/>
              </a:spcAft>
              <a:buSzPts val="1200"/>
              <a:buChar char="•"/>
              <a:defRPr sz="1200"/>
            </a:lvl5pPr>
            <a:lvl6pPr marL="2743200" lvl="5" indent="-304800" algn="l" rtl="0">
              <a:lnSpc>
                <a:spcPct val="90000"/>
              </a:lnSpc>
              <a:spcBef>
                <a:spcPts val="500"/>
              </a:spcBef>
              <a:spcAft>
                <a:spcPts val="0"/>
              </a:spcAft>
              <a:buSzPts val="1200"/>
              <a:buChar char="•"/>
              <a:defRPr sz="1200"/>
            </a:lvl6pPr>
            <a:lvl7pPr marL="3200400" lvl="6" indent="-304800" algn="l" rtl="0">
              <a:lnSpc>
                <a:spcPct val="90000"/>
              </a:lnSpc>
              <a:spcBef>
                <a:spcPts val="500"/>
              </a:spcBef>
              <a:spcAft>
                <a:spcPts val="0"/>
              </a:spcAft>
              <a:buSzPts val="1200"/>
              <a:buChar char="•"/>
              <a:defRPr sz="1200"/>
            </a:lvl7pPr>
            <a:lvl8pPr marL="3657600" lvl="7" indent="-304800" algn="l" rtl="0">
              <a:lnSpc>
                <a:spcPct val="90000"/>
              </a:lnSpc>
              <a:spcBef>
                <a:spcPts val="500"/>
              </a:spcBef>
              <a:spcAft>
                <a:spcPts val="0"/>
              </a:spcAft>
              <a:buSzPts val="1200"/>
              <a:buChar char="•"/>
              <a:defRPr sz="1200"/>
            </a:lvl8pPr>
            <a:lvl9pPr marL="4114800" lvl="8" indent="-304800" algn="l" rtl="0">
              <a:lnSpc>
                <a:spcPct val="90000"/>
              </a:lnSpc>
              <a:spcBef>
                <a:spcPts val="500"/>
              </a:spcBef>
              <a:spcAft>
                <a:spcPts val="0"/>
              </a:spcAft>
              <a:buSzPts val="1200"/>
              <a:buChar char="•"/>
              <a:defRPr sz="1200"/>
            </a:lvl9pPr>
          </a:lstStyle>
          <a:p>
            <a:endParaRPr/>
          </a:p>
        </p:txBody>
      </p:sp>
      <p:sp>
        <p:nvSpPr>
          <p:cNvPr id="355" name="Google Shape;355;p61"/>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6"/>
        <p:cNvGrpSpPr/>
        <p:nvPr/>
      </p:nvGrpSpPr>
      <p:grpSpPr>
        <a:xfrm>
          <a:off x="0" y="0"/>
          <a:ext cx="0" cy="0"/>
          <a:chOff x="0" y="0"/>
          <a:chExt cx="0" cy="0"/>
        </a:xfrm>
      </p:grpSpPr>
      <p:sp>
        <p:nvSpPr>
          <p:cNvPr id="357" name="Google Shape;357;p62"/>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8" name="Google Shape;358;p62"/>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9" name="Google Shape;359;p62"/>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0"/>
        <p:cNvGrpSpPr/>
        <p:nvPr/>
      </p:nvGrpSpPr>
      <p:grpSpPr>
        <a:xfrm>
          <a:off x="0" y="0"/>
          <a:ext cx="0" cy="0"/>
          <a:chOff x="0" y="0"/>
          <a:chExt cx="0" cy="0"/>
        </a:xfrm>
      </p:grpSpPr>
      <p:sp>
        <p:nvSpPr>
          <p:cNvPr id="361" name="Google Shape;361;p63"/>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63"/>
          <p:cNvSpPr txBox="1">
            <a:spLocks noGrp="1"/>
          </p:cNvSpPr>
          <p:nvPr>
            <p:ph type="title"/>
          </p:nvPr>
        </p:nvSpPr>
        <p:spPr>
          <a:xfrm>
            <a:off x="311700" y="315925"/>
            <a:ext cx="8520600" cy="831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4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3" name="Google Shape;363;p63"/>
          <p:cNvSpPr txBox="1">
            <a:spLocks noGrp="1"/>
          </p:cNvSpPr>
          <p:nvPr>
            <p:ph type="body" idx="1"/>
          </p:nvPr>
        </p:nvSpPr>
        <p:spPr>
          <a:xfrm>
            <a:off x="311700" y="1225225"/>
            <a:ext cx="8520600" cy="33540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SzPts val="2800"/>
              <a:buChar char="•"/>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364" name="Google Shape;364;p63"/>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5"/>
        <p:cNvGrpSpPr/>
        <p:nvPr/>
      </p:nvGrpSpPr>
      <p:grpSpPr>
        <a:xfrm>
          <a:off x="0" y="0"/>
          <a:ext cx="0" cy="0"/>
          <a:chOff x="0" y="0"/>
          <a:chExt cx="0" cy="0"/>
        </a:xfrm>
      </p:grpSpPr>
      <p:sp>
        <p:nvSpPr>
          <p:cNvPr id="366" name="Google Shape;366;p64"/>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7" name="Google Shape;367;p64"/>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68" name="Google Shape;368;p64"/>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9" name="Google Shape;369;p64"/>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0" name="Google Shape;370;p64"/>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1"/>
        <p:cNvGrpSpPr/>
        <p:nvPr/>
      </p:nvGrpSpPr>
      <p:grpSpPr>
        <a:xfrm>
          <a:off x="0" y="0"/>
          <a:ext cx="0" cy="0"/>
          <a:chOff x="0" y="0"/>
          <a:chExt cx="0" cy="0"/>
        </a:xfrm>
      </p:grpSpPr>
      <p:sp>
        <p:nvSpPr>
          <p:cNvPr id="372" name="Google Shape;372;p65"/>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3" name="Google Shape;373;p65"/>
          <p:cNvSpPr txBox="1">
            <a:spLocks noGrp="1"/>
          </p:cNvSpPr>
          <p:nvPr>
            <p:ph type="body" idx="1"/>
          </p:nvPr>
        </p:nvSpPr>
        <p:spPr>
          <a:xfrm>
            <a:off x="623888" y="3442098"/>
            <a:ext cx="7886700" cy="1125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4" name="Google Shape;374;p65"/>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5" name="Google Shape;375;p65"/>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6" name="Google Shape;376;p65"/>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7"/>
        <p:cNvGrpSpPr/>
        <p:nvPr/>
      </p:nvGrpSpPr>
      <p:grpSpPr>
        <a:xfrm>
          <a:off x="0" y="0"/>
          <a:ext cx="0" cy="0"/>
          <a:chOff x="0" y="0"/>
          <a:chExt cx="0" cy="0"/>
        </a:xfrm>
      </p:grpSpPr>
      <p:sp>
        <p:nvSpPr>
          <p:cNvPr id="378" name="Google Shape;378;p66"/>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9" name="Google Shape;379;p66"/>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0" name="Google Shape;380;p66"/>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1" name="Google Shape;381;p66"/>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2" name="Google Shape;382;p66"/>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3" name="Google Shape;383;p66"/>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5" name="Google Shape;95;p19"/>
          <p:cNvSpPr txBox="1">
            <a:spLocks noGrp="1"/>
          </p:cNvSpPr>
          <p:nvPr>
            <p:ph type="body" idx="1"/>
          </p:nvPr>
        </p:nvSpPr>
        <p:spPr>
          <a:xfrm>
            <a:off x="435895" y="1671002"/>
            <a:ext cx="3896100" cy="2724900"/>
          </a:xfrm>
          <a:prstGeom prst="rect">
            <a:avLst/>
          </a:prstGeom>
          <a:noFill/>
          <a:ln>
            <a:noFill/>
          </a:ln>
        </p:spPr>
        <p:txBody>
          <a:bodyPr spcFirstLastPara="1" wrap="square" lIns="68575" tIns="34275" rIns="68575" bIns="34275" anchor="ctr" anchorCtr="0">
            <a:noAutofit/>
          </a:bodyPr>
          <a:lstStyle>
            <a:lvl1pPr marL="457200" lvl="0" indent="-304800" algn="l" rtl="0">
              <a:lnSpc>
                <a:spcPct val="110000"/>
              </a:lnSpc>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96" name="Google Shape;96;p19"/>
          <p:cNvSpPr txBox="1">
            <a:spLocks noGrp="1"/>
          </p:cNvSpPr>
          <p:nvPr>
            <p:ph type="body" idx="2"/>
          </p:nvPr>
        </p:nvSpPr>
        <p:spPr>
          <a:xfrm>
            <a:off x="4812029" y="1671002"/>
            <a:ext cx="3896100" cy="2724900"/>
          </a:xfrm>
          <a:prstGeom prst="rect">
            <a:avLst/>
          </a:prstGeom>
          <a:noFill/>
          <a:ln>
            <a:noFill/>
          </a:ln>
        </p:spPr>
        <p:txBody>
          <a:bodyPr spcFirstLastPara="1" wrap="square" lIns="68575" tIns="34275" rIns="68575" bIns="34275" anchor="ctr" anchorCtr="0">
            <a:noAutofit/>
          </a:bodyPr>
          <a:lstStyle>
            <a:lvl1pPr marL="457200" lvl="0" indent="-304800" algn="l" rtl="0">
              <a:lnSpc>
                <a:spcPct val="110000"/>
              </a:lnSpc>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97" name="Google Shape;97;p19"/>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19"/>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19"/>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4"/>
        <p:cNvGrpSpPr/>
        <p:nvPr/>
      </p:nvGrpSpPr>
      <p:grpSpPr>
        <a:xfrm>
          <a:off x="0" y="0"/>
          <a:ext cx="0" cy="0"/>
          <a:chOff x="0" y="0"/>
          <a:chExt cx="0" cy="0"/>
        </a:xfrm>
      </p:grpSpPr>
      <p:sp>
        <p:nvSpPr>
          <p:cNvPr id="385" name="Google Shape;385;p67"/>
          <p:cNvSpPr txBox="1">
            <a:spLocks noGrp="1"/>
          </p:cNvSpPr>
          <p:nvPr>
            <p:ph type="title"/>
          </p:nvPr>
        </p:nvSpPr>
        <p:spPr>
          <a:xfrm>
            <a:off x="629841"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6" name="Google Shape;386;p67"/>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87" name="Google Shape;387;p67"/>
          <p:cNvSpPr txBox="1">
            <a:spLocks noGrp="1"/>
          </p:cNvSpPr>
          <p:nvPr>
            <p:ph type="body" idx="2"/>
          </p:nvPr>
        </p:nvSpPr>
        <p:spPr>
          <a:xfrm>
            <a:off x="629842" y="1878806"/>
            <a:ext cx="38682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8" name="Google Shape;388;p67"/>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89" name="Google Shape;389;p67"/>
          <p:cNvSpPr txBox="1">
            <a:spLocks noGrp="1"/>
          </p:cNvSpPr>
          <p:nvPr>
            <p:ph type="body" idx="4"/>
          </p:nvPr>
        </p:nvSpPr>
        <p:spPr>
          <a:xfrm>
            <a:off x="4629150" y="1878806"/>
            <a:ext cx="38874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0" name="Google Shape;390;p67"/>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1" name="Google Shape;391;p67"/>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2" name="Google Shape;392;p67"/>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3"/>
        <p:cNvGrpSpPr/>
        <p:nvPr/>
      </p:nvGrpSpPr>
      <p:grpSpPr>
        <a:xfrm>
          <a:off x="0" y="0"/>
          <a:ext cx="0" cy="0"/>
          <a:chOff x="0" y="0"/>
          <a:chExt cx="0" cy="0"/>
        </a:xfrm>
      </p:grpSpPr>
      <p:sp>
        <p:nvSpPr>
          <p:cNvPr id="394" name="Google Shape;394;p68"/>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5" name="Google Shape;395;p68"/>
          <p:cNvSpPr txBox="1">
            <a:spLocks noGrp="1"/>
          </p:cNvSpPr>
          <p:nvPr>
            <p:ph type="body" idx="1"/>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396" name="Google Shape;396;p68"/>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97" name="Google Shape;397;p68"/>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8" name="Google Shape;398;p68"/>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9" name="Google Shape;399;p68"/>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0"/>
        <p:cNvGrpSpPr/>
        <p:nvPr/>
      </p:nvGrpSpPr>
      <p:grpSpPr>
        <a:xfrm>
          <a:off x="0" y="0"/>
          <a:ext cx="0" cy="0"/>
          <a:chOff x="0" y="0"/>
          <a:chExt cx="0" cy="0"/>
        </a:xfrm>
      </p:grpSpPr>
      <p:sp>
        <p:nvSpPr>
          <p:cNvPr id="401" name="Google Shape;401;p69"/>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2" name="Google Shape;402;p69"/>
          <p:cNvSpPr>
            <a:spLocks noGrp="1"/>
          </p:cNvSpPr>
          <p:nvPr>
            <p:ph type="pic" idx="2"/>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03" name="Google Shape;403;p69"/>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04" name="Google Shape;404;p69"/>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5" name="Google Shape;405;p69"/>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6" name="Google Shape;406;p69"/>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07"/>
        <p:cNvGrpSpPr/>
        <p:nvPr/>
      </p:nvGrpSpPr>
      <p:grpSpPr>
        <a:xfrm>
          <a:off x="0" y="0"/>
          <a:ext cx="0" cy="0"/>
          <a:chOff x="0" y="0"/>
          <a:chExt cx="0" cy="0"/>
        </a:xfrm>
      </p:grpSpPr>
      <p:sp>
        <p:nvSpPr>
          <p:cNvPr id="408" name="Google Shape;408;p70"/>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9" name="Google Shape;409;p70"/>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10" name="Google Shape;410;p70"/>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1" name="Google Shape;411;p70"/>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2" name="Google Shape;412;p70"/>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413" name="Google Shape;413;p7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414" name="Google Shape;414;p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90578" y="2800363"/>
            <a:ext cx="1772133" cy="636816"/>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5"/>
        <p:cNvGrpSpPr/>
        <p:nvPr/>
      </p:nvGrpSpPr>
      <p:grpSpPr>
        <a:xfrm>
          <a:off x="0" y="0"/>
          <a:ext cx="0" cy="0"/>
          <a:chOff x="0" y="0"/>
          <a:chExt cx="0" cy="0"/>
        </a:xfrm>
      </p:grpSpPr>
      <p:sp>
        <p:nvSpPr>
          <p:cNvPr id="416" name="Google Shape;416;p71"/>
          <p:cNvSpPr txBox="1">
            <a:spLocks noGrp="1"/>
          </p:cNvSpPr>
          <p:nvPr>
            <p:ph type="title"/>
          </p:nvPr>
        </p:nvSpPr>
        <p:spPr>
          <a:xfrm>
            <a:off x="490250" y="450150"/>
            <a:ext cx="5878800" cy="40908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600"/>
              <a:buFont typeface="Arial"/>
              <a:buNone/>
              <a:defRPr sz="3600">
                <a:latin typeface="Arial"/>
                <a:ea typeface="Arial"/>
                <a:cs typeface="Arial"/>
                <a:sym typeface="Arial"/>
              </a:defRPr>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417" name="Google Shape;417;p71"/>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 name="Google Shape;102;p20"/>
          <p:cNvSpPr txBox="1">
            <a:spLocks noGrp="1"/>
          </p:cNvSpPr>
          <p:nvPr>
            <p:ph type="body" idx="1"/>
          </p:nvPr>
        </p:nvSpPr>
        <p:spPr>
          <a:xfrm>
            <a:off x="435893" y="1688168"/>
            <a:ext cx="3896100" cy="418200"/>
          </a:xfrm>
          <a:prstGeom prst="rect">
            <a:avLst/>
          </a:prstGeom>
          <a:noFill/>
          <a:ln>
            <a:noFill/>
          </a:ln>
        </p:spPr>
        <p:txBody>
          <a:bodyPr spcFirstLastPara="1" wrap="square" lIns="68575" tIns="34275" rIns="68575" bIns="34275" anchor="ctr" anchorCtr="0">
            <a:noAutofit/>
          </a:bodyPr>
          <a:lstStyle>
            <a:lvl1pPr marL="457200" lvl="0" indent="-228600" algn="l" rtl="0">
              <a:lnSpc>
                <a:spcPct val="110000"/>
              </a:lnSpc>
              <a:spcBef>
                <a:spcPts val="300"/>
              </a:spcBef>
              <a:spcAft>
                <a:spcPts val="0"/>
              </a:spcAft>
              <a:buSzPts val="1400"/>
              <a:buNone/>
              <a:defRPr sz="1500" b="0">
                <a:solidFill>
                  <a:srgbClr val="3F3F3F"/>
                </a:solidFill>
              </a:defRPr>
            </a:lvl1pPr>
            <a:lvl2pPr marL="914400" lvl="1" indent="-228600" algn="l" rtl="0">
              <a:spcBef>
                <a:spcPts val="500"/>
              </a:spcBef>
              <a:spcAft>
                <a:spcPts val="0"/>
              </a:spcAft>
              <a:buSzPts val="1400"/>
              <a:buNone/>
              <a:defRPr sz="1500" b="1"/>
            </a:lvl2pPr>
            <a:lvl3pPr marL="1371600" lvl="2" indent="-228600" algn="l" rtl="0">
              <a:spcBef>
                <a:spcPts val="500"/>
              </a:spcBef>
              <a:spcAft>
                <a:spcPts val="0"/>
              </a:spcAft>
              <a:buSzPts val="1200"/>
              <a:buNone/>
              <a:defRPr sz="1400" b="1"/>
            </a:lvl3pPr>
            <a:lvl4pPr marL="1828800" lvl="3" indent="-228600" algn="l" rtl="0">
              <a:spcBef>
                <a:spcPts val="500"/>
              </a:spcBef>
              <a:spcAft>
                <a:spcPts val="0"/>
              </a:spcAft>
              <a:buSzPts val="1100"/>
              <a:buNone/>
              <a:defRPr sz="1200" b="1"/>
            </a:lvl4pPr>
            <a:lvl5pPr marL="2286000" lvl="4" indent="-228600" algn="l" rtl="0">
              <a:spcBef>
                <a:spcPts val="500"/>
              </a:spcBef>
              <a:spcAft>
                <a:spcPts val="0"/>
              </a:spcAft>
              <a:buSzPts val="1100"/>
              <a:buNone/>
              <a:defRPr sz="1200" b="1"/>
            </a:lvl5pPr>
            <a:lvl6pPr marL="2743200" lvl="5" indent="-228600" algn="l" rtl="0">
              <a:spcBef>
                <a:spcPts val="500"/>
              </a:spcBef>
              <a:spcAft>
                <a:spcPts val="0"/>
              </a:spcAft>
              <a:buSzPts val="1100"/>
              <a:buNone/>
              <a:defRPr sz="1200" b="1"/>
            </a:lvl6pPr>
            <a:lvl7pPr marL="3200400" lvl="6" indent="-228600" algn="l" rtl="0">
              <a:spcBef>
                <a:spcPts val="500"/>
              </a:spcBef>
              <a:spcAft>
                <a:spcPts val="0"/>
              </a:spcAft>
              <a:buSzPts val="1100"/>
              <a:buNone/>
              <a:defRPr sz="1200" b="1"/>
            </a:lvl7pPr>
            <a:lvl8pPr marL="3657600" lvl="7" indent="-228600" algn="l" rtl="0">
              <a:spcBef>
                <a:spcPts val="500"/>
              </a:spcBef>
              <a:spcAft>
                <a:spcPts val="0"/>
              </a:spcAft>
              <a:buSzPts val="1100"/>
              <a:buNone/>
              <a:defRPr sz="1200" b="1"/>
            </a:lvl8pPr>
            <a:lvl9pPr marL="4114800" lvl="8" indent="-228600" algn="l" rtl="0">
              <a:spcBef>
                <a:spcPts val="500"/>
              </a:spcBef>
              <a:spcAft>
                <a:spcPts val="500"/>
              </a:spcAft>
              <a:buSzPts val="1100"/>
              <a:buNone/>
              <a:defRPr sz="1200" b="1"/>
            </a:lvl9pPr>
          </a:lstStyle>
          <a:p>
            <a:endParaRPr/>
          </a:p>
        </p:txBody>
      </p:sp>
      <p:sp>
        <p:nvSpPr>
          <p:cNvPr id="103" name="Google Shape;103;p20"/>
          <p:cNvSpPr txBox="1">
            <a:spLocks noGrp="1"/>
          </p:cNvSpPr>
          <p:nvPr>
            <p:ph type="body" idx="2"/>
          </p:nvPr>
        </p:nvSpPr>
        <p:spPr>
          <a:xfrm>
            <a:off x="435895" y="2194539"/>
            <a:ext cx="3896100" cy="2201100"/>
          </a:xfrm>
          <a:prstGeom prst="rect">
            <a:avLst/>
          </a:prstGeom>
          <a:noFill/>
          <a:ln>
            <a:noFill/>
          </a:ln>
        </p:spPr>
        <p:txBody>
          <a:bodyPr spcFirstLastPara="1" wrap="square" lIns="68575" tIns="34275" rIns="68575" bIns="34275" anchor="t" anchorCtr="0">
            <a:noAutofit/>
          </a:bodyPr>
          <a:lstStyle>
            <a:lvl1pPr marL="457200" lvl="0" indent="-304800" algn="l" rtl="0">
              <a:lnSpc>
                <a:spcPct val="110000"/>
              </a:lnSpc>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104" name="Google Shape;104;p20"/>
          <p:cNvSpPr txBox="1">
            <a:spLocks noGrp="1"/>
          </p:cNvSpPr>
          <p:nvPr>
            <p:ph type="body" idx="3"/>
          </p:nvPr>
        </p:nvSpPr>
        <p:spPr>
          <a:xfrm>
            <a:off x="4812029" y="1688169"/>
            <a:ext cx="3896100" cy="414900"/>
          </a:xfrm>
          <a:prstGeom prst="rect">
            <a:avLst/>
          </a:prstGeom>
          <a:noFill/>
          <a:ln>
            <a:noFill/>
          </a:ln>
        </p:spPr>
        <p:txBody>
          <a:bodyPr spcFirstLastPara="1" wrap="square" lIns="68575" tIns="34275" rIns="68575" bIns="34275" anchor="ctr" anchorCtr="0">
            <a:noAutofit/>
          </a:bodyPr>
          <a:lstStyle>
            <a:lvl1pPr marL="457200" marR="0" lvl="0" indent="-228600" algn="l" rtl="0">
              <a:lnSpc>
                <a:spcPct val="100000"/>
              </a:lnSpc>
              <a:spcBef>
                <a:spcPts val="300"/>
              </a:spcBef>
              <a:spcAft>
                <a:spcPts val="0"/>
              </a:spcAft>
              <a:buClr>
                <a:schemeClr val="accent1"/>
              </a:buClr>
              <a:buSzPts val="1400"/>
              <a:buFont typeface="Noto Sans Symbols"/>
              <a:buNone/>
              <a:defRPr sz="1500" b="0">
                <a:solidFill>
                  <a:srgbClr val="3F3F3F"/>
                </a:solidFill>
              </a:defRPr>
            </a:lvl1pPr>
            <a:lvl2pPr marL="914400" lvl="1" indent="-228600" algn="l" rtl="0">
              <a:spcBef>
                <a:spcPts val="500"/>
              </a:spcBef>
              <a:spcAft>
                <a:spcPts val="0"/>
              </a:spcAft>
              <a:buSzPts val="1400"/>
              <a:buNone/>
              <a:defRPr sz="1500" b="1"/>
            </a:lvl2pPr>
            <a:lvl3pPr marL="1371600" lvl="2" indent="-228600" algn="l" rtl="0">
              <a:spcBef>
                <a:spcPts val="500"/>
              </a:spcBef>
              <a:spcAft>
                <a:spcPts val="0"/>
              </a:spcAft>
              <a:buSzPts val="1200"/>
              <a:buNone/>
              <a:defRPr sz="1400" b="1"/>
            </a:lvl3pPr>
            <a:lvl4pPr marL="1828800" lvl="3" indent="-228600" algn="l" rtl="0">
              <a:spcBef>
                <a:spcPts val="500"/>
              </a:spcBef>
              <a:spcAft>
                <a:spcPts val="0"/>
              </a:spcAft>
              <a:buSzPts val="1100"/>
              <a:buNone/>
              <a:defRPr sz="1200" b="1"/>
            </a:lvl4pPr>
            <a:lvl5pPr marL="2286000" lvl="4" indent="-228600" algn="l" rtl="0">
              <a:spcBef>
                <a:spcPts val="500"/>
              </a:spcBef>
              <a:spcAft>
                <a:spcPts val="0"/>
              </a:spcAft>
              <a:buSzPts val="1100"/>
              <a:buNone/>
              <a:defRPr sz="1200" b="1"/>
            </a:lvl5pPr>
            <a:lvl6pPr marL="2743200" lvl="5" indent="-228600" algn="l" rtl="0">
              <a:spcBef>
                <a:spcPts val="500"/>
              </a:spcBef>
              <a:spcAft>
                <a:spcPts val="0"/>
              </a:spcAft>
              <a:buSzPts val="1100"/>
              <a:buNone/>
              <a:defRPr sz="1200" b="1"/>
            </a:lvl6pPr>
            <a:lvl7pPr marL="3200400" lvl="6" indent="-228600" algn="l" rtl="0">
              <a:spcBef>
                <a:spcPts val="500"/>
              </a:spcBef>
              <a:spcAft>
                <a:spcPts val="0"/>
              </a:spcAft>
              <a:buSzPts val="1100"/>
              <a:buNone/>
              <a:defRPr sz="1200" b="1"/>
            </a:lvl7pPr>
            <a:lvl8pPr marL="3657600" lvl="7" indent="-228600" algn="l" rtl="0">
              <a:spcBef>
                <a:spcPts val="500"/>
              </a:spcBef>
              <a:spcAft>
                <a:spcPts val="0"/>
              </a:spcAft>
              <a:buSzPts val="1100"/>
              <a:buNone/>
              <a:defRPr sz="1200" b="1"/>
            </a:lvl8pPr>
            <a:lvl9pPr marL="4114800" lvl="8" indent="-228600" algn="l" rtl="0">
              <a:spcBef>
                <a:spcPts val="500"/>
              </a:spcBef>
              <a:spcAft>
                <a:spcPts val="500"/>
              </a:spcAft>
              <a:buSzPts val="1100"/>
              <a:buNone/>
              <a:defRPr sz="1200" b="1"/>
            </a:lvl9pPr>
          </a:lstStyle>
          <a:p>
            <a:endParaRPr/>
          </a:p>
        </p:txBody>
      </p:sp>
      <p:sp>
        <p:nvSpPr>
          <p:cNvPr id="105" name="Google Shape;105;p20"/>
          <p:cNvSpPr txBox="1">
            <a:spLocks noGrp="1"/>
          </p:cNvSpPr>
          <p:nvPr>
            <p:ph type="body" idx="4"/>
          </p:nvPr>
        </p:nvSpPr>
        <p:spPr>
          <a:xfrm>
            <a:off x="4812028" y="2194539"/>
            <a:ext cx="3896100" cy="2201100"/>
          </a:xfrm>
          <a:prstGeom prst="rect">
            <a:avLst/>
          </a:prstGeom>
          <a:noFill/>
          <a:ln>
            <a:noFill/>
          </a:ln>
        </p:spPr>
        <p:txBody>
          <a:bodyPr spcFirstLastPara="1" wrap="square" lIns="68575" tIns="34275" rIns="68575" bIns="34275" anchor="t" anchorCtr="0">
            <a:noAutofit/>
          </a:bodyPr>
          <a:lstStyle>
            <a:lvl1pPr marL="457200" lvl="0" indent="-304800" algn="l" rtl="0">
              <a:lnSpc>
                <a:spcPct val="110000"/>
              </a:lnSpc>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106" name="Google Shape;106;p20"/>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 name="Google Shape;107;p20"/>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8" name="Google Shape;108;p20"/>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431920" y="547244"/>
            <a:ext cx="8272200" cy="7413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1"/>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2" name="Google Shape;112;p21"/>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3" name="Google Shape;113;p21"/>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22"/>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6" name="Google Shape;116;p22"/>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2"/>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435895" y="3520042"/>
            <a:ext cx="8272200" cy="4251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800"/>
              <a:buFont typeface="Franklin Gothic"/>
              <a:buNone/>
              <a:defRPr sz="1800" b="0">
                <a:solidFill>
                  <a:srgbClr val="3F3F3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 name="Google Shape;120;p23"/>
          <p:cNvSpPr>
            <a:spLocks noGrp="1"/>
          </p:cNvSpPr>
          <p:nvPr>
            <p:ph type="pic" idx="2"/>
          </p:nvPr>
        </p:nvSpPr>
        <p:spPr>
          <a:xfrm>
            <a:off x="335863" y="481013"/>
            <a:ext cx="8468100" cy="2738400"/>
          </a:xfrm>
          <a:prstGeom prst="rect">
            <a:avLst/>
          </a:prstGeom>
          <a:noFill/>
          <a:ln>
            <a:noFill/>
          </a:ln>
        </p:spPr>
        <p:txBody>
          <a:bodyPr spcFirstLastPara="1" wrap="square" lIns="68575" tIns="34275" rIns="68575" bIns="34275" anchor="t" anchorCtr="0">
            <a:noAutofit/>
          </a:bodyPr>
          <a:lstStyle>
            <a:lvl1pPr marR="0" lvl="0" algn="ctr" rtl="0">
              <a:lnSpc>
                <a:spcPct val="110000"/>
              </a:lnSpc>
              <a:spcBef>
                <a:spcPts val="200"/>
              </a:spcBef>
              <a:spcAft>
                <a:spcPts val="0"/>
              </a:spcAft>
              <a:buClr>
                <a:schemeClr val="accent1"/>
              </a:buClr>
              <a:buSzPts val="1100"/>
              <a:buFont typeface="Noto Sans Symbols"/>
              <a:buNone/>
              <a:defRPr sz="1200" b="0" i="0" u="none" strike="noStrike" cap="none">
                <a:solidFill>
                  <a:srgbClr val="3F3F3F"/>
                </a:solidFill>
                <a:latin typeface="Libre Franklin"/>
                <a:ea typeface="Libre Franklin"/>
                <a:cs typeface="Libre Franklin"/>
                <a:sym typeface="Libre Franklin"/>
              </a:defRPr>
            </a:lvl1pPr>
            <a:lvl2pPr marR="0" lvl="1" algn="l" rtl="0">
              <a:spcBef>
                <a:spcPts val="500"/>
              </a:spcBef>
              <a:spcAft>
                <a:spcPts val="0"/>
              </a:spcAft>
              <a:buClr>
                <a:schemeClr val="accent1"/>
              </a:buClr>
              <a:buSzPts val="1100"/>
              <a:buFont typeface="Noto Sans Symbols"/>
              <a:buNone/>
              <a:defRPr sz="1200" b="0" i="0" u="none" strike="noStrike" cap="none">
                <a:solidFill>
                  <a:srgbClr val="3F3F3F"/>
                </a:solidFill>
                <a:latin typeface="Libre Franklin"/>
                <a:ea typeface="Libre Franklin"/>
                <a:cs typeface="Libre Franklin"/>
                <a:sym typeface="Libre Franklin"/>
              </a:defRPr>
            </a:lvl2pPr>
            <a:lvl3pPr marR="0" lvl="2" algn="l" rtl="0">
              <a:spcBef>
                <a:spcPts val="500"/>
              </a:spcBef>
              <a:spcAft>
                <a:spcPts val="0"/>
              </a:spcAft>
              <a:buClr>
                <a:schemeClr val="accent1"/>
              </a:buClr>
              <a:buSzPts val="1100"/>
              <a:buFont typeface="Noto Sans Symbols"/>
              <a:buNone/>
              <a:defRPr sz="1200" b="0" i="0" u="none" strike="noStrike" cap="none">
                <a:solidFill>
                  <a:srgbClr val="3F3F3F"/>
                </a:solidFill>
                <a:latin typeface="Libre Franklin"/>
                <a:ea typeface="Libre Franklin"/>
                <a:cs typeface="Libre Franklin"/>
                <a:sym typeface="Libre Franklin"/>
              </a:defRPr>
            </a:lvl3pPr>
            <a:lvl4pPr marR="0" lvl="3" algn="l" rtl="0">
              <a:spcBef>
                <a:spcPts val="500"/>
              </a:spcBef>
              <a:spcAft>
                <a:spcPts val="0"/>
              </a:spcAft>
              <a:buClr>
                <a:schemeClr val="accent1"/>
              </a:buClr>
              <a:buSzPts val="1100"/>
              <a:buFont typeface="Noto Sans Symbols"/>
              <a:buNone/>
              <a:defRPr sz="1200" b="0" i="0" u="none" strike="noStrike" cap="none">
                <a:solidFill>
                  <a:srgbClr val="3F3F3F"/>
                </a:solidFill>
                <a:latin typeface="Libre Franklin"/>
                <a:ea typeface="Libre Franklin"/>
                <a:cs typeface="Libre Franklin"/>
                <a:sym typeface="Libre Franklin"/>
              </a:defRPr>
            </a:lvl4pPr>
            <a:lvl5pPr marR="0" lvl="4" algn="l" rtl="0">
              <a:spcBef>
                <a:spcPts val="500"/>
              </a:spcBef>
              <a:spcAft>
                <a:spcPts val="0"/>
              </a:spcAft>
              <a:buClr>
                <a:schemeClr val="accent1"/>
              </a:buClr>
              <a:buSzPts val="1100"/>
              <a:buFont typeface="Noto Sans Symbols"/>
              <a:buNone/>
              <a:defRPr sz="1200" b="0" i="0" u="none" strike="noStrike" cap="none">
                <a:solidFill>
                  <a:srgbClr val="3F3F3F"/>
                </a:solidFill>
                <a:latin typeface="Libre Franklin"/>
                <a:ea typeface="Libre Franklin"/>
                <a:cs typeface="Libre Franklin"/>
                <a:sym typeface="Libre Franklin"/>
              </a:defRPr>
            </a:lvl5pPr>
            <a:lvl6pPr marR="0" lvl="5" algn="l" rtl="0">
              <a:spcBef>
                <a:spcPts val="500"/>
              </a:spcBef>
              <a:spcAft>
                <a:spcPts val="0"/>
              </a:spcAft>
              <a:buClr>
                <a:schemeClr val="accent2"/>
              </a:buClr>
              <a:buSzPts val="1100"/>
              <a:buFont typeface="Noto Sans Symbols"/>
              <a:buNone/>
              <a:defRPr sz="1200" b="0" i="0" u="none" strike="noStrike" cap="none">
                <a:solidFill>
                  <a:schemeClr val="dk2"/>
                </a:solidFill>
                <a:latin typeface="Libre Franklin"/>
                <a:ea typeface="Libre Franklin"/>
                <a:cs typeface="Libre Franklin"/>
                <a:sym typeface="Libre Franklin"/>
              </a:defRPr>
            </a:lvl6pPr>
            <a:lvl7pPr marR="0" lvl="6" algn="l" rtl="0">
              <a:spcBef>
                <a:spcPts val="500"/>
              </a:spcBef>
              <a:spcAft>
                <a:spcPts val="0"/>
              </a:spcAft>
              <a:buClr>
                <a:schemeClr val="accent2"/>
              </a:buClr>
              <a:buSzPts val="1100"/>
              <a:buFont typeface="Noto Sans Symbols"/>
              <a:buNone/>
              <a:defRPr sz="1200" b="0" i="0" u="none" strike="noStrike" cap="none">
                <a:solidFill>
                  <a:schemeClr val="dk2"/>
                </a:solidFill>
                <a:latin typeface="Libre Franklin"/>
                <a:ea typeface="Libre Franklin"/>
                <a:cs typeface="Libre Franklin"/>
                <a:sym typeface="Libre Franklin"/>
              </a:defRPr>
            </a:lvl7pPr>
            <a:lvl8pPr marR="0" lvl="7" algn="l" rtl="0">
              <a:spcBef>
                <a:spcPts val="500"/>
              </a:spcBef>
              <a:spcAft>
                <a:spcPts val="0"/>
              </a:spcAft>
              <a:buClr>
                <a:schemeClr val="accent2"/>
              </a:buClr>
              <a:buSzPts val="1100"/>
              <a:buFont typeface="Noto Sans Symbols"/>
              <a:buNone/>
              <a:defRPr sz="1200" b="0" i="0" u="none" strike="noStrike" cap="none">
                <a:solidFill>
                  <a:schemeClr val="dk2"/>
                </a:solidFill>
                <a:latin typeface="Libre Franklin"/>
                <a:ea typeface="Libre Franklin"/>
                <a:cs typeface="Libre Franklin"/>
                <a:sym typeface="Libre Franklin"/>
              </a:defRPr>
            </a:lvl8pPr>
            <a:lvl9pPr marR="0" lvl="8" algn="l" rtl="0">
              <a:spcBef>
                <a:spcPts val="500"/>
              </a:spcBef>
              <a:spcAft>
                <a:spcPts val="500"/>
              </a:spcAft>
              <a:buClr>
                <a:schemeClr val="accent2"/>
              </a:buClr>
              <a:buSzPts val="1100"/>
              <a:buFont typeface="Noto Sans Symbols"/>
              <a:buNone/>
              <a:defRPr sz="1200" b="0" i="0" u="none" strike="noStrike" cap="none">
                <a:solidFill>
                  <a:schemeClr val="dk2"/>
                </a:solidFill>
                <a:latin typeface="Libre Franklin"/>
                <a:ea typeface="Libre Franklin"/>
                <a:cs typeface="Libre Franklin"/>
                <a:sym typeface="Libre Franklin"/>
              </a:defRPr>
            </a:lvl9pPr>
          </a:lstStyle>
          <a:p>
            <a:endParaRPr/>
          </a:p>
        </p:txBody>
      </p:sp>
      <p:sp>
        <p:nvSpPr>
          <p:cNvPr id="121" name="Google Shape;121;p23"/>
          <p:cNvSpPr txBox="1">
            <a:spLocks noGrp="1"/>
          </p:cNvSpPr>
          <p:nvPr>
            <p:ph type="body" idx="1"/>
          </p:nvPr>
        </p:nvSpPr>
        <p:spPr>
          <a:xfrm>
            <a:off x="435894" y="3945095"/>
            <a:ext cx="8272200" cy="748500"/>
          </a:xfrm>
          <a:prstGeom prst="rect">
            <a:avLst/>
          </a:prstGeom>
          <a:noFill/>
          <a:ln>
            <a:noFill/>
          </a:ln>
        </p:spPr>
        <p:txBody>
          <a:bodyPr spcFirstLastPara="1" wrap="square" lIns="68575" tIns="34275" rIns="68575" bIns="34275" anchor="t" anchorCtr="0">
            <a:noAutofit/>
          </a:bodyPr>
          <a:lstStyle>
            <a:lvl1pPr marL="457200" lvl="0" indent="-228600" algn="l" rtl="0">
              <a:lnSpc>
                <a:spcPct val="110000"/>
              </a:lnSpc>
              <a:spcBef>
                <a:spcPts val="200"/>
              </a:spcBef>
              <a:spcAft>
                <a:spcPts val="0"/>
              </a:spcAft>
              <a:buSzPts val="1100"/>
              <a:buNone/>
              <a:defRPr sz="1200"/>
            </a:lvl1pPr>
            <a:lvl2pPr marL="914400" lvl="1" indent="-228600" algn="l" rtl="0">
              <a:spcBef>
                <a:spcPts val="500"/>
              </a:spcBef>
              <a:spcAft>
                <a:spcPts val="0"/>
              </a:spcAft>
              <a:buSzPts val="800"/>
              <a:buNone/>
              <a:defRPr sz="900"/>
            </a:lvl2pPr>
            <a:lvl3pPr marL="1371600" lvl="2" indent="-228600" algn="l" rtl="0">
              <a:spcBef>
                <a:spcPts val="500"/>
              </a:spcBef>
              <a:spcAft>
                <a:spcPts val="0"/>
              </a:spcAft>
              <a:buSzPts val="700"/>
              <a:buNone/>
              <a:defRPr sz="800"/>
            </a:lvl3pPr>
            <a:lvl4pPr marL="1828800" lvl="3" indent="-228600" algn="l" rtl="0">
              <a:spcBef>
                <a:spcPts val="500"/>
              </a:spcBef>
              <a:spcAft>
                <a:spcPts val="0"/>
              </a:spcAft>
              <a:buSzPts val="600"/>
              <a:buNone/>
              <a:defRPr sz="700"/>
            </a:lvl4pPr>
            <a:lvl5pPr marL="2286000" lvl="4" indent="-228600" algn="l" rtl="0">
              <a:spcBef>
                <a:spcPts val="500"/>
              </a:spcBef>
              <a:spcAft>
                <a:spcPts val="0"/>
              </a:spcAft>
              <a:buSzPts val="600"/>
              <a:buNone/>
              <a:defRPr sz="700"/>
            </a:lvl5pPr>
            <a:lvl6pPr marL="2743200" lvl="5" indent="-228600" algn="l" rtl="0">
              <a:spcBef>
                <a:spcPts val="500"/>
              </a:spcBef>
              <a:spcAft>
                <a:spcPts val="0"/>
              </a:spcAft>
              <a:buSzPts val="600"/>
              <a:buNone/>
              <a:defRPr sz="700"/>
            </a:lvl6pPr>
            <a:lvl7pPr marL="3200400" lvl="6" indent="-228600" algn="l" rtl="0">
              <a:spcBef>
                <a:spcPts val="500"/>
              </a:spcBef>
              <a:spcAft>
                <a:spcPts val="0"/>
              </a:spcAft>
              <a:buSzPts val="600"/>
              <a:buNone/>
              <a:defRPr sz="700"/>
            </a:lvl7pPr>
            <a:lvl8pPr marL="3657600" lvl="7" indent="-228600" algn="l" rtl="0">
              <a:spcBef>
                <a:spcPts val="500"/>
              </a:spcBef>
              <a:spcAft>
                <a:spcPts val="0"/>
              </a:spcAft>
              <a:buSzPts val="600"/>
              <a:buNone/>
              <a:defRPr sz="700"/>
            </a:lvl8pPr>
            <a:lvl9pPr marL="4114800" lvl="8" indent="-228600" algn="l" rtl="0">
              <a:spcBef>
                <a:spcPts val="500"/>
              </a:spcBef>
              <a:spcAft>
                <a:spcPts val="500"/>
              </a:spcAft>
              <a:buSzPts val="600"/>
              <a:buNone/>
              <a:defRPr sz="700"/>
            </a:lvl9pPr>
          </a:lstStyle>
          <a:p>
            <a:endParaRPr/>
          </a:p>
        </p:txBody>
      </p:sp>
      <p:sp>
        <p:nvSpPr>
          <p:cNvPr id="122" name="Google Shape;122;p23"/>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3"/>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3"/>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2.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2.jpeg"/><Relationship Id="rId2" Type="http://schemas.openxmlformats.org/officeDocument/2006/relationships/slideLayout" Target="../slideLayouts/slideLayout42.xml"/><Relationship Id="rId16" Type="http://schemas.openxmlformats.org/officeDocument/2006/relationships/image" Target="../media/image1.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35894" y="528843"/>
            <a:ext cx="8272200" cy="8922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3F3F3F"/>
              </a:buClr>
              <a:buSzPts val="2100"/>
              <a:buFont typeface="Franklin Gothic"/>
              <a:buNone/>
              <a:defRPr sz="2100" b="0" i="0" u="none" strike="noStrike" cap="none">
                <a:solidFill>
                  <a:srgbClr val="3F3F3F"/>
                </a:solidFill>
                <a:latin typeface="Franklin Gothic"/>
                <a:ea typeface="Franklin Gothic"/>
                <a:cs typeface="Franklin Gothic"/>
                <a:sym typeface="Franklin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58" name="Google Shape;58;p14"/>
          <p:cNvSpPr txBox="1">
            <a:spLocks noGrp="1"/>
          </p:cNvSpPr>
          <p:nvPr>
            <p:ph type="body" idx="1"/>
          </p:nvPr>
        </p:nvSpPr>
        <p:spPr>
          <a:xfrm>
            <a:off x="435894" y="1752001"/>
            <a:ext cx="8272200" cy="2739000"/>
          </a:xfrm>
          <a:prstGeom prst="rect">
            <a:avLst/>
          </a:prstGeom>
          <a:noFill/>
          <a:ln>
            <a:noFill/>
          </a:ln>
        </p:spPr>
        <p:txBody>
          <a:bodyPr spcFirstLastPara="1" wrap="square" lIns="68575" tIns="34275" rIns="68575" bIns="34275" anchor="ctr" anchorCtr="0">
            <a:noAutofit/>
          </a:bodyPr>
          <a:lstStyle>
            <a:lvl1pPr marL="457200" marR="0" lvl="0" indent="-304800" algn="l" rtl="0">
              <a:lnSpc>
                <a:spcPct val="110000"/>
              </a:lnSpc>
              <a:spcBef>
                <a:spcPts val="300"/>
              </a:spcBef>
              <a:spcAft>
                <a:spcPts val="0"/>
              </a:spcAft>
              <a:buClr>
                <a:schemeClr val="accent1"/>
              </a:buClr>
              <a:buSzPts val="1200"/>
              <a:buFont typeface="Noto Sans Symbols"/>
              <a:buChar char="◼"/>
              <a:defRPr sz="1300" b="0" i="0" u="none" strike="noStrike" cap="none">
                <a:solidFill>
                  <a:srgbClr val="3F3F3F"/>
                </a:solidFill>
                <a:latin typeface="Libre Franklin"/>
                <a:ea typeface="Libre Franklin"/>
                <a:cs typeface="Libre Franklin"/>
                <a:sym typeface="Libre Franklin"/>
              </a:defRPr>
            </a:lvl1pPr>
            <a:lvl2pPr marL="914400" marR="0" lvl="1" indent="-292100" algn="l" rtl="0">
              <a:spcBef>
                <a:spcPts val="500"/>
              </a:spcBef>
              <a:spcAft>
                <a:spcPts val="0"/>
              </a:spcAft>
              <a:buClr>
                <a:schemeClr val="accent1"/>
              </a:buClr>
              <a:buSzPts val="1000"/>
              <a:buFont typeface="Noto Sans Symbols"/>
              <a:buChar char="◼"/>
              <a:defRPr sz="1100" b="0" i="0" u="none" strike="noStrike" cap="none">
                <a:solidFill>
                  <a:srgbClr val="3F3F3F"/>
                </a:solidFill>
                <a:latin typeface="Libre Franklin"/>
                <a:ea typeface="Libre Franklin"/>
                <a:cs typeface="Libre Franklin"/>
                <a:sym typeface="Libre Franklin"/>
              </a:defRPr>
            </a:lvl2pPr>
            <a:lvl3pPr marL="1371600" marR="0" lvl="2" indent="-285750" algn="l" rtl="0">
              <a:spcBef>
                <a:spcPts val="500"/>
              </a:spcBef>
              <a:spcAft>
                <a:spcPts val="0"/>
              </a:spcAft>
              <a:buClr>
                <a:schemeClr val="accent1"/>
              </a:buClr>
              <a:buSzPts val="900"/>
              <a:buFont typeface="Noto Sans Symbols"/>
              <a:buChar char="◼"/>
              <a:defRPr sz="1000" b="0" i="0" u="none" strike="noStrike" cap="none">
                <a:solidFill>
                  <a:srgbClr val="3F3F3F"/>
                </a:solidFill>
                <a:latin typeface="Libre Franklin"/>
                <a:ea typeface="Libre Franklin"/>
                <a:cs typeface="Libre Franklin"/>
                <a:sym typeface="Libre Franklin"/>
              </a:defRPr>
            </a:lvl3pPr>
            <a:lvl4pPr marL="1828800" marR="0" lvl="3" indent="-279400" algn="l" rtl="0">
              <a:spcBef>
                <a:spcPts val="500"/>
              </a:spcBef>
              <a:spcAft>
                <a:spcPts val="0"/>
              </a:spcAft>
              <a:buClr>
                <a:schemeClr val="accent1"/>
              </a:buClr>
              <a:buSzPts val="800"/>
              <a:buFont typeface="Noto Sans Symbols"/>
              <a:buChar char="◼"/>
              <a:defRPr sz="800" b="0" i="0" u="none" strike="noStrike" cap="none">
                <a:solidFill>
                  <a:srgbClr val="3F3F3F"/>
                </a:solidFill>
                <a:latin typeface="Libre Franklin"/>
                <a:ea typeface="Libre Franklin"/>
                <a:cs typeface="Libre Franklin"/>
                <a:sym typeface="Libre Franklin"/>
              </a:defRPr>
            </a:lvl4pPr>
            <a:lvl5pPr marL="2286000" marR="0" lvl="4" indent="-279400" algn="l" rtl="0">
              <a:spcBef>
                <a:spcPts val="500"/>
              </a:spcBef>
              <a:spcAft>
                <a:spcPts val="0"/>
              </a:spcAft>
              <a:buClr>
                <a:schemeClr val="accent1"/>
              </a:buClr>
              <a:buSzPts val="800"/>
              <a:buFont typeface="Noto Sans Symbols"/>
              <a:buChar char="◼"/>
              <a:defRPr sz="800" b="0" i="0" u="none" strike="noStrike" cap="none">
                <a:solidFill>
                  <a:srgbClr val="3F3F3F"/>
                </a:solidFill>
                <a:latin typeface="Libre Franklin"/>
                <a:ea typeface="Libre Franklin"/>
                <a:cs typeface="Libre Franklin"/>
                <a:sym typeface="Libre Franklin"/>
              </a:defRPr>
            </a:lvl5pPr>
            <a:lvl6pPr marL="2743200" marR="0" lvl="5" indent="-279400" algn="l" rtl="0">
              <a:spcBef>
                <a:spcPts val="500"/>
              </a:spcBef>
              <a:spcAft>
                <a:spcPts val="0"/>
              </a:spcAft>
              <a:buClr>
                <a:schemeClr val="accent2"/>
              </a:buClr>
              <a:buSzPts val="800"/>
              <a:buFont typeface="Noto Sans Symbols"/>
              <a:buChar char="◼"/>
              <a:defRPr sz="900" b="0" i="0" u="none" strike="noStrike" cap="none">
                <a:solidFill>
                  <a:schemeClr val="dk2"/>
                </a:solidFill>
                <a:latin typeface="Libre Franklin"/>
                <a:ea typeface="Libre Franklin"/>
                <a:cs typeface="Libre Franklin"/>
                <a:sym typeface="Libre Franklin"/>
              </a:defRPr>
            </a:lvl6pPr>
            <a:lvl7pPr marL="3200400" marR="0" lvl="6" indent="-279400" algn="l" rtl="0">
              <a:spcBef>
                <a:spcPts val="500"/>
              </a:spcBef>
              <a:spcAft>
                <a:spcPts val="0"/>
              </a:spcAft>
              <a:buClr>
                <a:schemeClr val="accent2"/>
              </a:buClr>
              <a:buSzPts val="800"/>
              <a:buFont typeface="Noto Sans Symbols"/>
              <a:buChar char="◼"/>
              <a:defRPr sz="900" b="0" i="0" u="none" strike="noStrike" cap="none">
                <a:solidFill>
                  <a:schemeClr val="dk2"/>
                </a:solidFill>
                <a:latin typeface="Libre Franklin"/>
                <a:ea typeface="Libre Franklin"/>
                <a:cs typeface="Libre Franklin"/>
                <a:sym typeface="Libre Franklin"/>
              </a:defRPr>
            </a:lvl7pPr>
            <a:lvl8pPr marL="3657600" marR="0" lvl="7" indent="-279400" algn="l" rtl="0">
              <a:spcBef>
                <a:spcPts val="500"/>
              </a:spcBef>
              <a:spcAft>
                <a:spcPts val="0"/>
              </a:spcAft>
              <a:buClr>
                <a:schemeClr val="accent2"/>
              </a:buClr>
              <a:buSzPts val="800"/>
              <a:buFont typeface="Noto Sans Symbols"/>
              <a:buChar char="◼"/>
              <a:defRPr sz="900" b="0" i="0" u="none" strike="noStrike" cap="none">
                <a:solidFill>
                  <a:schemeClr val="dk2"/>
                </a:solidFill>
                <a:latin typeface="Libre Franklin"/>
                <a:ea typeface="Libre Franklin"/>
                <a:cs typeface="Libre Franklin"/>
                <a:sym typeface="Libre Franklin"/>
              </a:defRPr>
            </a:lvl8pPr>
            <a:lvl9pPr marL="4114800" marR="0" lvl="8" indent="-279400" algn="l" rtl="0">
              <a:spcBef>
                <a:spcPts val="500"/>
              </a:spcBef>
              <a:spcAft>
                <a:spcPts val="500"/>
              </a:spcAft>
              <a:buClr>
                <a:schemeClr val="accent2"/>
              </a:buClr>
              <a:buSzPts val="800"/>
              <a:buFont typeface="Noto Sans Symbols"/>
              <a:buChar char="◼"/>
              <a:defRPr sz="900" b="0" i="0" u="none" strike="noStrike" cap="none">
                <a:solidFill>
                  <a:schemeClr val="dk2"/>
                </a:solidFill>
                <a:latin typeface="Libre Franklin"/>
                <a:ea typeface="Libre Franklin"/>
                <a:cs typeface="Libre Franklin"/>
                <a:sym typeface="Libre Franklin"/>
              </a:defRPr>
            </a:lvl9pPr>
          </a:lstStyle>
          <a:p>
            <a:endParaRPr/>
          </a:p>
        </p:txBody>
      </p:sp>
      <p:sp>
        <p:nvSpPr>
          <p:cNvPr id="59" name="Google Shape;59;p14"/>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b="0" i="0" u="none" strike="noStrike" cap="none">
                <a:solidFill>
                  <a:srgbClr val="3F3F3F"/>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60" name="Google Shape;60;p14"/>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b="0" i="0" u="none" strike="noStrike" cap="none">
                <a:solidFill>
                  <a:srgbClr val="3F3F3F"/>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61" name="Google Shape;61;p14"/>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700" b="0" i="0" u="none" strike="noStrike" cap="none">
                <a:solidFill>
                  <a:srgbClr val="3F3F3F"/>
                </a:solidFill>
                <a:latin typeface="Libre Franklin"/>
                <a:ea typeface="Libre Franklin"/>
                <a:cs typeface="Libre Franklin"/>
                <a:sym typeface="Libre Franklin"/>
              </a:defRPr>
            </a:lvl1pPr>
            <a:lvl2pPr marL="0" marR="0" lvl="1" indent="0" algn="r" rtl="0">
              <a:spcBef>
                <a:spcPts val="0"/>
              </a:spcBef>
              <a:buNone/>
              <a:defRPr sz="700" b="0" i="0" u="none" strike="noStrike" cap="none">
                <a:solidFill>
                  <a:srgbClr val="3F3F3F"/>
                </a:solidFill>
                <a:latin typeface="Libre Franklin"/>
                <a:ea typeface="Libre Franklin"/>
                <a:cs typeface="Libre Franklin"/>
                <a:sym typeface="Libre Franklin"/>
              </a:defRPr>
            </a:lvl2pPr>
            <a:lvl3pPr marL="0" marR="0" lvl="2" indent="0" algn="r" rtl="0">
              <a:spcBef>
                <a:spcPts val="0"/>
              </a:spcBef>
              <a:buNone/>
              <a:defRPr sz="700" b="0" i="0" u="none" strike="noStrike" cap="none">
                <a:solidFill>
                  <a:srgbClr val="3F3F3F"/>
                </a:solidFill>
                <a:latin typeface="Libre Franklin"/>
                <a:ea typeface="Libre Franklin"/>
                <a:cs typeface="Libre Franklin"/>
                <a:sym typeface="Libre Franklin"/>
              </a:defRPr>
            </a:lvl3pPr>
            <a:lvl4pPr marL="0" marR="0" lvl="3" indent="0" algn="r" rtl="0">
              <a:spcBef>
                <a:spcPts val="0"/>
              </a:spcBef>
              <a:buNone/>
              <a:defRPr sz="700" b="0" i="0" u="none" strike="noStrike" cap="none">
                <a:solidFill>
                  <a:srgbClr val="3F3F3F"/>
                </a:solidFill>
                <a:latin typeface="Libre Franklin"/>
                <a:ea typeface="Libre Franklin"/>
                <a:cs typeface="Libre Franklin"/>
                <a:sym typeface="Libre Franklin"/>
              </a:defRPr>
            </a:lvl4pPr>
            <a:lvl5pPr marL="0" marR="0" lvl="4" indent="0" algn="r" rtl="0">
              <a:spcBef>
                <a:spcPts val="0"/>
              </a:spcBef>
              <a:buNone/>
              <a:defRPr sz="700" b="0" i="0" u="none" strike="noStrike" cap="none">
                <a:solidFill>
                  <a:srgbClr val="3F3F3F"/>
                </a:solidFill>
                <a:latin typeface="Libre Franklin"/>
                <a:ea typeface="Libre Franklin"/>
                <a:cs typeface="Libre Franklin"/>
                <a:sym typeface="Libre Franklin"/>
              </a:defRPr>
            </a:lvl5pPr>
            <a:lvl6pPr marL="0" marR="0" lvl="5" indent="0" algn="r" rtl="0">
              <a:spcBef>
                <a:spcPts val="0"/>
              </a:spcBef>
              <a:buNone/>
              <a:defRPr sz="700" b="0" i="0" u="none" strike="noStrike" cap="none">
                <a:solidFill>
                  <a:srgbClr val="3F3F3F"/>
                </a:solidFill>
                <a:latin typeface="Libre Franklin"/>
                <a:ea typeface="Libre Franklin"/>
                <a:cs typeface="Libre Franklin"/>
                <a:sym typeface="Libre Franklin"/>
              </a:defRPr>
            </a:lvl6pPr>
            <a:lvl7pPr marL="0" marR="0" lvl="6" indent="0" algn="r" rtl="0">
              <a:spcBef>
                <a:spcPts val="0"/>
              </a:spcBef>
              <a:buNone/>
              <a:defRPr sz="700" b="0" i="0" u="none" strike="noStrike" cap="none">
                <a:solidFill>
                  <a:srgbClr val="3F3F3F"/>
                </a:solidFill>
                <a:latin typeface="Libre Franklin"/>
                <a:ea typeface="Libre Franklin"/>
                <a:cs typeface="Libre Franklin"/>
                <a:sym typeface="Libre Franklin"/>
              </a:defRPr>
            </a:lvl7pPr>
            <a:lvl8pPr marL="0" marR="0" lvl="7" indent="0" algn="r" rtl="0">
              <a:spcBef>
                <a:spcPts val="0"/>
              </a:spcBef>
              <a:buNone/>
              <a:defRPr sz="700" b="0" i="0" u="none" strike="noStrike" cap="none">
                <a:solidFill>
                  <a:srgbClr val="3F3F3F"/>
                </a:solidFill>
                <a:latin typeface="Libre Franklin"/>
                <a:ea typeface="Libre Franklin"/>
                <a:cs typeface="Libre Franklin"/>
                <a:sym typeface="Libre Franklin"/>
              </a:defRPr>
            </a:lvl8pPr>
            <a:lvl9pPr marL="0" marR="0" lvl="8" indent="0" algn="r" rtl="0">
              <a:spcBef>
                <a:spcPts val="0"/>
              </a:spcBef>
              <a:buNone/>
              <a:defRPr sz="700" b="0" i="0" u="none" strike="noStrike" cap="none">
                <a:solidFill>
                  <a:srgbClr val="3F3F3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
        <p:nvSpPr>
          <p:cNvPr id="62" name="Google Shape;62;p14"/>
          <p:cNvSpPr/>
          <p:nvPr/>
        </p:nvSpPr>
        <p:spPr>
          <a:xfrm>
            <a:off x="334900" y="342900"/>
            <a:ext cx="2777400" cy="71100"/>
          </a:xfrm>
          <a:prstGeom prst="rect">
            <a:avLst/>
          </a:prstGeom>
          <a:solidFill>
            <a:srgbClr val="46535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3" name="Google Shape;63;p14"/>
          <p:cNvSpPr/>
          <p:nvPr/>
        </p:nvSpPr>
        <p:spPr>
          <a:xfrm>
            <a:off x="6031610" y="340232"/>
            <a:ext cx="2777400" cy="73800"/>
          </a:xfrm>
          <a:prstGeom prst="rect">
            <a:avLst/>
          </a:prstGeom>
          <a:solidFill>
            <a:srgbClr val="969FA7"/>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4" name="Google Shape;64;p14"/>
          <p:cNvSpPr/>
          <p:nvPr/>
        </p:nvSpPr>
        <p:spPr>
          <a:xfrm>
            <a:off x="3181373" y="342900"/>
            <a:ext cx="2777400" cy="687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6" name="Google Shape;156;p29"/>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29"/>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8" name="Google Shape;158;p29"/>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p29"/>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60" name="Google Shape;160;p29"/>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3592286" y="4118761"/>
            <a:ext cx="1469571" cy="480570"/>
          </a:xfrm>
          <a:prstGeom prst="rect">
            <a:avLst/>
          </a:prstGeom>
          <a:noFill/>
          <a:ln>
            <a:noFill/>
          </a:ln>
        </p:spPr>
      </p:pic>
      <p:pic>
        <p:nvPicPr>
          <p:cNvPr id="161" name="Google Shape;161;p29"/>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0" y="4921157"/>
            <a:ext cx="9143999" cy="23057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Google Shape;240;p43"/>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1" name="Google Shape;241;p4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2" name="Google Shape;242;p43"/>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43"/>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4" name="Google Shape;244;p43"/>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45" name="Google Shape;245;p43"/>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3592286" y="4118761"/>
            <a:ext cx="1469571" cy="480570"/>
          </a:xfrm>
          <a:prstGeom prst="rect">
            <a:avLst/>
          </a:prstGeom>
          <a:noFill/>
          <a:ln>
            <a:noFill/>
          </a:ln>
        </p:spPr>
      </p:pic>
      <p:pic>
        <p:nvPicPr>
          <p:cNvPr id="246" name="Google Shape;246;p43"/>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0" y="4921157"/>
            <a:ext cx="9143999" cy="23057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Google Shape;328;p57"/>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9" name="Google Shape;329;p57"/>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0" name="Google Shape;330;p57"/>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1" name="Google Shape;331;p57"/>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2" name="Google Shape;332;p57"/>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33" name="Google Shape;333;p57"/>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3592286" y="4118761"/>
            <a:ext cx="1469571" cy="480570"/>
          </a:xfrm>
          <a:prstGeom prst="rect">
            <a:avLst/>
          </a:prstGeom>
          <a:noFill/>
          <a:ln>
            <a:noFill/>
          </a:ln>
        </p:spPr>
      </p:pic>
      <p:pic>
        <p:nvPicPr>
          <p:cNvPr id="334" name="Google Shape;334;p57"/>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0" y="4921157"/>
            <a:ext cx="9143999" cy="23057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psycho-pics/2823684010" TargetMode="External"/><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creativecommons.org/licenses/by/3.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4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41.xml"/><Relationship Id="rId6" Type="http://schemas.openxmlformats.org/officeDocument/2006/relationships/image" Target="../media/image54.png"/><Relationship Id="rId5" Type="http://schemas.openxmlformats.org/officeDocument/2006/relationships/image" Target="../media/image6.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1.xml"/><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66.pn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20.xm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20.xml"/><Relationship Id="rId5" Type="http://schemas.openxmlformats.org/officeDocument/2006/relationships/image" Target="../media/image78.pn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42.xml"/><Relationship Id="rId6" Type="http://schemas.openxmlformats.org/officeDocument/2006/relationships/hyperlink" Target="https://www.instagram.com/plantbasedpediatrician/"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45.xml"/><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41.xml"/><Relationship Id="rId6" Type="http://schemas.openxmlformats.org/officeDocument/2006/relationships/image" Target="../media/image6.png"/><Relationship Id="rId5" Type="http://schemas.openxmlformats.org/officeDocument/2006/relationships/image" Target="../media/image87.png"/><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41.xml"/><Relationship Id="rId5" Type="http://schemas.openxmlformats.org/officeDocument/2006/relationships/image" Target="../media/image84.png"/><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41.xml"/><Relationship Id="rId5" Type="http://schemas.openxmlformats.org/officeDocument/2006/relationships/image" Target="../media/image6.png"/><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41.xml"/><Relationship Id="rId5" Type="http://schemas.openxmlformats.org/officeDocument/2006/relationships/image" Target="../media/image95.png"/><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6.xml"/><Relationship Id="rId1" Type="http://schemas.openxmlformats.org/officeDocument/2006/relationships/slideLayout" Target="../slideLayouts/slideLayout47.xml"/><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47.xml"/><Relationship Id="rId5" Type="http://schemas.openxmlformats.org/officeDocument/2006/relationships/image" Target="../media/image99.png"/><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8.xml"/><Relationship Id="rId1" Type="http://schemas.openxmlformats.org/officeDocument/2006/relationships/slideLayout" Target="../slideLayouts/slideLayout4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9.xml"/><Relationship Id="rId1" Type="http://schemas.openxmlformats.org/officeDocument/2006/relationships/slideLayout" Target="../slideLayouts/slideLayout45.xml"/><Relationship Id="rId5" Type="http://schemas.openxmlformats.org/officeDocument/2006/relationships/image" Target="../media/image105.png"/><Relationship Id="rId4" Type="http://schemas.openxmlformats.org/officeDocument/2006/relationships/image" Target="../media/image10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0.xml"/><Relationship Id="rId1" Type="http://schemas.openxmlformats.org/officeDocument/2006/relationships/slideLayout" Target="../slideLayouts/slideLayout41.xml"/><Relationship Id="rId5" Type="http://schemas.openxmlformats.org/officeDocument/2006/relationships/image" Target="../media/image108.png"/><Relationship Id="rId4" Type="http://schemas.openxmlformats.org/officeDocument/2006/relationships/image" Target="../media/image107.png"/></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1.xml"/><Relationship Id="rId1" Type="http://schemas.openxmlformats.org/officeDocument/2006/relationships/slideLayout" Target="../slideLayouts/slideLayout4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2.xml"/><Relationship Id="rId1" Type="http://schemas.openxmlformats.org/officeDocument/2006/relationships/slideLayout" Target="../slideLayouts/slideLayout4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3.xml"/><Relationship Id="rId1" Type="http://schemas.openxmlformats.org/officeDocument/2006/relationships/slideLayout" Target="../slideLayouts/slideLayout4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4.xml.rels><?xml version="1.0" encoding="UTF-8" standalone="yes"?>
<Relationships xmlns="http://schemas.openxmlformats.org/package/2006/relationships"><Relationship Id="rId8" Type="http://schemas.openxmlformats.org/officeDocument/2006/relationships/hyperlink" Target="https://drjud.com/health-care-provider-course/" TargetMode="External"/><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84.xml"/><Relationship Id="rId1" Type="http://schemas.openxmlformats.org/officeDocument/2006/relationships/slideLayout" Target="../slideLayouts/slideLayout45.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5.xml"/><Relationship Id="rId1" Type="http://schemas.openxmlformats.org/officeDocument/2006/relationships/slideLayout" Target="../slideLayouts/slideLayout45.xml"/><Relationship Id="rId6" Type="http://schemas.openxmlformats.org/officeDocument/2006/relationships/image" Target="../media/image6.png"/><Relationship Id="rId5" Type="http://schemas.openxmlformats.org/officeDocument/2006/relationships/image" Target="../media/image127.png"/><Relationship Id="rId4" Type="http://schemas.openxmlformats.org/officeDocument/2006/relationships/image" Target="../media/image126.png"/></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6.xml"/><Relationship Id="rId1" Type="http://schemas.openxmlformats.org/officeDocument/2006/relationships/slideLayout" Target="../slideLayouts/slideLayout45.xml"/><Relationship Id="rId4" Type="http://schemas.openxmlformats.org/officeDocument/2006/relationships/image" Target="../media/image6.png"/></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7.xml"/><Relationship Id="rId1" Type="http://schemas.openxmlformats.org/officeDocument/2006/relationships/slideLayout" Target="../slideLayouts/slideLayout45.xml"/></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8.xml"/><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89.xml"/><Relationship Id="rId1" Type="http://schemas.openxmlformats.org/officeDocument/2006/relationships/slideLayout" Target="../slideLayouts/slideLayout4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72"/>
          <p:cNvSpPr txBox="1">
            <a:spLocks noGrp="1"/>
          </p:cNvSpPr>
          <p:nvPr>
            <p:ph type="title"/>
          </p:nvPr>
        </p:nvSpPr>
        <p:spPr>
          <a:xfrm>
            <a:off x="79625" y="207550"/>
            <a:ext cx="8925600" cy="978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 sz="3000">
                <a:solidFill>
                  <a:srgbClr val="38761D"/>
                </a:solidFill>
              </a:rPr>
              <a:t>A Lifestyle Medicine Approach to Pediatric Obesity in the Medical Home</a:t>
            </a:r>
            <a:endParaRPr sz="3000">
              <a:solidFill>
                <a:srgbClr val="38761D"/>
              </a:solidFill>
            </a:endParaRPr>
          </a:p>
          <a:p>
            <a:pPr marL="0" lvl="0" indent="0" algn="ctr" rtl="0">
              <a:lnSpc>
                <a:spcPct val="90000"/>
              </a:lnSpc>
              <a:spcBef>
                <a:spcPts val="0"/>
              </a:spcBef>
              <a:spcAft>
                <a:spcPts val="0"/>
              </a:spcAft>
              <a:buSzPts val="1800"/>
              <a:buNone/>
            </a:pPr>
            <a:endParaRPr sz="1800">
              <a:solidFill>
                <a:srgbClr val="6AA84F"/>
              </a:solidFill>
            </a:endParaRPr>
          </a:p>
        </p:txBody>
      </p:sp>
      <p:sp>
        <p:nvSpPr>
          <p:cNvPr id="423" name="Google Shape;423;p72"/>
          <p:cNvSpPr txBox="1">
            <a:spLocks noGrp="1"/>
          </p:cNvSpPr>
          <p:nvPr>
            <p:ph type="body" idx="1"/>
          </p:nvPr>
        </p:nvSpPr>
        <p:spPr>
          <a:xfrm>
            <a:off x="696475" y="1345344"/>
            <a:ext cx="7886700" cy="3263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endParaRPr sz="1800">
              <a:solidFill>
                <a:srgbClr val="6AA84F"/>
              </a:solidFill>
            </a:endParaRPr>
          </a:p>
          <a:p>
            <a:pPr marL="0" lvl="0" indent="0" algn="ctr" rtl="0">
              <a:lnSpc>
                <a:spcPct val="90000"/>
              </a:lnSpc>
              <a:spcBef>
                <a:spcPts val="0"/>
              </a:spcBef>
              <a:spcAft>
                <a:spcPts val="0"/>
              </a:spcAft>
              <a:buSzPts val="1800"/>
              <a:buNone/>
            </a:pPr>
            <a:endParaRPr sz="1800">
              <a:solidFill>
                <a:srgbClr val="6AA84F"/>
              </a:solidFill>
            </a:endParaRPr>
          </a:p>
          <a:p>
            <a:pPr marL="0" lvl="0" indent="0" algn="ctr" rtl="0">
              <a:lnSpc>
                <a:spcPct val="90000"/>
              </a:lnSpc>
              <a:spcBef>
                <a:spcPts val="0"/>
              </a:spcBef>
              <a:spcAft>
                <a:spcPts val="0"/>
              </a:spcAft>
              <a:buSzPts val="1800"/>
              <a:buNone/>
            </a:pPr>
            <a:endParaRPr sz="1800">
              <a:solidFill>
                <a:srgbClr val="6AA84F"/>
              </a:solidFill>
            </a:endParaRPr>
          </a:p>
          <a:p>
            <a:pPr marL="0" lvl="0" indent="0" algn="ctr" rtl="0">
              <a:lnSpc>
                <a:spcPct val="90000"/>
              </a:lnSpc>
              <a:spcBef>
                <a:spcPts val="0"/>
              </a:spcBef>
              <a:spcAft>
                <a:spcPts val="0"/>
              </a:spcAft>
              <a:buSzPts val="1800"/>
              <a:buNone/>
            </a:pPr>
            <a:endParaRPr sz="1800">
              <a:solidFill>
                <a:srgbClr val="6AA84F"/>
              </a:solidFill>
            </a:endParaRPr>
          </a:p>
          <a:p>
            <a:pPr marL="0" lvl="0" indent="0" algn="ctr" rtl="0">
              <a:lnSpc>
                <a:spcPct val="90000"/>
              </a:lnSpc>
              <a:spcBef>
                <a:spcPts val="0"/>
              </a:spcBef>
              <a:spcAft>
                <a:spcPts val="0"/>
              </a:spcAft>
              <a:buSzPts val="1800"/>
              <a:buNone/>
            </a:pPr>
            <a:endParaRPr sz="1800">
              <a:solidFill>
                <a:srgbClr val="6AA84F"/>
              </a:solidFill>
            </a:endParaRPr>
          </a:p>
          <a:p>
            <a:pPr marL="0" lvl="0" indent="0" algn="ctr" rtl="0">
              <a:lnSpc>
                <a:spcPct val="90000"/>
              </a:lnSpc>
              <a:spcBef>
                <a:spcPts val="0"/>
              </a:spcBef>
              <a:spcAft>
                <a:spcPts val="0"/>
              </a:spcAft>
              <a:buSzPts val="1800"/>
              <a:buNone/>
            </a:pPr>
            <a:endParaRPr sz="1800">
              <a:solidFill>
                <a:srgbClr val="6AA84F"/>
              </a:solidFill>
            </a:endParaRPr>
          </a:p>
          <a:p>
            <a:pPr marL="0" lvl="0" indent="0" algn="ctr" rtl="0">
              <a:lnSpc>
                <a:spcPct val="90000"/>
              </a:lnSpc>
              <a:spcBef>
                <a:spcPts val="0"/>
              </a:spcBef>
              <a:spcAft>
                <a:spcPts val="0"/>
              </a:spcAft>
              <a:buSzPts val="1800"/>
              <a:buNone/>
            </a:pPr>
            <a:endParaRPr sz="1800">
              <a:solidFill>
                <a:srgbClr val="6AA84F"/>
              </a:solidFill>
            </a:endParaRPr>
          </a:p>
          <a:p>
            <a:pPr marL="0" lvl="0" indent="0" algn="ctr" rtl="0">
              <a:lnSpc>
                <a:spcPct val="90000"/>
              </a:lnSpc>
              <a:spcBef>
                <a:spcPts val="0"/>
              </a:spcBef>
              <a:spcAft>
                <a:spcPts val="0"/>
              </a:spcAft>
              <a:buClr>
                <a:schemeClr val="dk1"/>
              </a:buClr>
              <a:buSzPts val="1100"/>
              <a:buFont typeface="Arial"/>
              <a:buNone/>
            </a:pPr>
            <a:endParaRPr/>
          </a:p>
        </p:txBody>
      </p:sp>
      <p:pic>
        <p:nvPicPr>
          <p:cNvPr id="424" name="Google Shape;424;p72"/>
          <p:cNvPicPr preferRelativeResize="0"/>
          <p:nvPr/>
        </p:nvPicPr>
        <p:blipFill rotWithShape="1">
          <a:blip r:embed="rId3">
            <a:alphaModFix/>
          </a:blip>
          <a:srcRect/>
          <a:stretch/>
        </p:blipFill>
        <p:spPr>
          <a:xfrm>
            <a:off x="304975" y="3711547"/>
            <a:ext cx="2010475" cy="1139250"/>
          </a:xfrm>
          <a:prstGeom prst="rect">
            <a:avLst/>
          </a:prstGeom>
          <a:noFill/>
          <a:ln>
            <a:noFill/>
          </a:ln>
        </p:spPr>
      </p:pic>
      <p:pic>
        <p:nvPicPr>
          <p:cNvPr id="425" name="Google Shape;425;p72"/>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3047625" y="4050703"/>
            <a:ext cx="2524125" cy="800100"/>
          </a:xfrm>
          <a:prstGeom prst="rect">
            <a:avLst/>
          </a:prstGeom>
          <a:noFill/>
          <a:ln>
            <a:noFill/>
          </a:ln>
        </p:spPr>
      </p:pic>
      <p:sp>
        <p:nvSpPr>
          <p:cNvPr id="426" name="Google Shape;426;p72"/>
          <p:cNvSpPr txBox="1"/>
          <p:nvPr/>
        </p:nvSpPr>
        <p:spPr>
          <a:xfrm>
            <a:off x="2072200" y="3391800"/>
            <a:ext cx="4755000" cy="7665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dk1"/>
              </a:buClr>
              <a:buSzPts val="1100"/>
              <a:buFont typeface="Arial"/>
              <a:buNone/>
            </a:pPr>
            <a:r>
              <a:rPr lang="en">
                <a:solidFill>
                  <a:srgbClr val="38761D"/>
                </a:solidFill>
                <a:latin typeface="Verdana"/>
                <a:ea typeface="Verdana"/>
                <a:cs typeface="Verdana"/>
                <a:sym typeface="Verdana"/>
              </a:rPr>
              <a:t>QTIP Fall Workshop   Sept 22, 2021</a:t>
            </a:r>
            <a:endParaRPr>
              <a:solidFill>
                <a:srgbClr val="38761D"/>
              </a:solidFill>
              <a:latin typeface="Verdana"/>
              <a:ea typeface="Verdana"/>
              <a:cs typeface="Verdana"/>
              <a:sym typeface="Verdana"/>
            </a:endParaRPr>
          </a:p>
          <a:p>
            <a:pPr marL="0" marR="0" lvl="0" indent="0" algn="ctr" rtl="0">
              <a:lnSpc>
                <a:spcPct val="90000"/>
              </a:lnSpc>
              <a:spcBef>
                <a:spcPts val="0"/>
              </a:spcBef>
              <a:spcAft>
                <a:spcPts val="0"/>
              </a:spcAft>
              <a:buClr>
                <a:schemeClr val="dk1"/>
              </a:buClr>
              <a:buSzPts val="1100"/>
              <a:buFont typeface="Arial"/>
              <a:buNone/>
            </a:pPr>
            <a:r>
              <a:rPr lang="en">
                <a:solidFill>
                  <a:srgbClr val="38761D"/>
                </a:solidFill>
                <a:latin typeface="Verdana"/>
                <a:ea typeface="Verdana"/>
                <a:cs typeface="Verdana"/>
                <a:sym typeface="Verdana"/>
              </a:rPr>
              <a:t>Erin L Brackbill, MD, FAAP, dipABLM</a:t>
            </a:r>
            <a:endParaRPr>
              <a:solidFill>
                <a:srgbClr val="38761D"/>
              </a:solidFill>
              <a:latin typeface="Verdana"/>
              <a:ea typeface="Verdana"/>
              <a:cs typeface="Verdana"/>
              <a:sym typeface="Verdana"/>
            </a:endParaRPr>
          </a:p>
          <a:p>
            <a:pPr marL="0" marR="0" lvl="0" indent="0" algn="ctr" rtl="0">
              <a:lnSpc>
                <a:spcPct val="90000"/>
              </a:lnSpc>
              <a:spcBef>
                <a:spcPts val="0"/>
              </a:spcBef>
              <a:spcAft>
                <a:spcPts val="0"/>
              </a:spcAft>
              <a:buClr>
                <a:schemeClr val="dk1"/>
              </a:buClr>
              <a:buSzPts val="1100"/>
              <a:buFont typeface="Arial"/>
              <a:buNone/>
            </a:pPr>
            <a:r>
              <a:rPr lang="en">
                <a:solidFill>
                  <a:srgbClr val="38761D"/>
                </a:solidFill>
                <a:latin typeface="Verdana"/>
                <a:ea typeface="Verdana"/>
                <a:cs typeface="Verdana"/>
                <a:sym typeface="Verdana"/>
              </a:rPr>
              <a:t>erin.brackbill@prismahealth.org</a:t>
            </a:r>
            <a:endParaRPr>
              <a:solidFill>
                <a:srgbClr val="38761D"/>
              </a:solidFill>
              <a:latin typeface="Verdana"/>
              <a:ea typeface="Verdana"/>
              <a:cs typeface="Verdana"/>
              <a:sym typeface="Verdana"/>
            </a:endParaRPr>
          </a:p>
        </p:txBody>
      </p:sp>
      <p:pic>
        <p:nvPicPr>
          <p:cNvPr id="427" name="Google Shape;427;p7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804889" y="1034725"/>
            <a:ext cx="3289635" cy="2301549"/>
          </a:xfrm>
          <a:prstGeom prst="rect">
            <a:avLst/>
          </a:prstGeom>
          <a:noFill/>
          <a:ln>
            <a:noFill/>
          </a:ln>
        </p:spPr>
      </p:pic>
      <p:pic>
        <p:nvPicPr>
          <p:cNvPr id="428" name="Google Shape;428;p72"/>
          <p:cNvPicPr preferRelativeResize="0"/>
          <p:nvPr/>
        </p:nvPicPr>
        <p:blipFill rotWithShape="1">
          <a:blip r:embed="rId6">
            <a:alphaModFix/>
          </a:blip>
          <a:srcRect/>
          <a:stretch/>
        </p:blipFill>
        <p:spPr>
          <a:xfrm>
            <a:off x="6303914" y="4050700"/>
            <a:ext cx="2677435" cy="800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7" name="Google Shape;497;p81"/>
          <p:cNvPicPr preferRelativeResize="0"/>
          <p:nvPr/>
        </p:nvPicPr>
        <p:blipFill rotWithShape="1">
          <a:blip r:embed="rId3" cstate="screen">
            <a:alphaModFix/>
            <a:extLst>
              <a:ext uri="{28A0092B-C50C-407E-A947-70E740481C1C}">
                <a14:useLocalDpi xmlns:a14="http://schemas.microsoft.com/office/drawing/2010/main"/>
              </a:ext>
            </a:extLst>
          </a:blip>
          <a:srcRect l="3579" t="4342" r="3215"/>
          <a:stretch/>
        </p:blipFill>
        <p:spPr>
          <a:xfrm>
            <a:off x="1322325" y="117300"/>
            <a:ext cx="6639375" cy="4755500"/>
          </a:xfrm>
          <a:prstGeom prst="rect">
            <a:avLst/>
          </a:prstGeom>
          <a:noFill/>
          <a:ln>
            <a:noFill/>
          </a:ln>
        </p:spPr>
      </p:pic>
      <p:sp>
        <p:nvSpPr>
          <p:cNvPr id="498" name="Google Shape;498;p81"/>
          <p:cNvSpPr/>
          <p:nvPr/>
        </p:nvSpPr>
        <p:spPr>
          <a:xfrm>
            <a:off x="67725" y="965725"/>
            <a:ext cx="1156200" cy="4692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4" name="Google Shape;504;p82"/>
          <p:cNvPicPr preferRelativeResize="0"/>
          <p:nvPr/>
        </p:nvPicPr>
        <p:blipFill rotWithShape="1">
          <a:blip r:embed="rId3" cstate="screen">
            <a:alphaModFix/>
            <a:extLst>
              <a:ext uri="{28A0092B-C50C-407E-A947-70E740481C1C}">
                <a14:useLocalDpi xmlns:a14="http://schemas.microsoft.com/office/drawing/2010/main"/>
              </a:ext>
            </a:extLst>
          </a:blip>
          <a:srcRect l="3579" t="4342" r="3215"/>
          <a:stretch/>
        </p:blipFill>
        <p:spPr>
          <a:xfrm>
            <a:off x="1162625" y="99250"/>
            <a:ext cx="6695126" cy="4795425"/>
          </a:xfrm>
          <a:prstGeom prst="rect">
            <a:avLst/>
          </a:prstGeom>
          <a:noFill/>
          <a:ln>
            <a:noFill/>
          </a:ln>
        </p:spPr>
      </p:pic>
      <p:sp>
        <p:nvSpPr>
          <p:cNvPr id="505" name="Google Shape;505;p82"/>
          <p:cNvSpPr/>
          <p:nvPr/>
        </p:nvSpPr>
        <p:spPr>
          <a:xfrm>
            <a:off x="314525" y="1859425"/>
            <a:ext cx="904800" cy="369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1" name="Google Shape;511;p83"/>
          <p:cNvPicPr preferRelativeResize="0"/>
          <p:nvPr/>
        </p:nvPicPr>
        <p:blipFill rotWithShape="1">
          <a:blip r:embed="rId3" cstate="screen">
            <a:alphaModFix/>
            <a:extLst>
              <a:ext uri="{28A0092B-C50C-407E-A947-70E740481C1C}">
                <a14:useLocalDpi xmlns:a14="http://schemas.microsoft.com/office/drawing/2010/main"/>
              </a:ext>
            </a:extLst>
          </a:blip>
          <a:srcRect l="3579" t="4342" r="3215"/>
          <a:stretch/>
        </p:blipFill>
        <p:spPr>
          <a:xfrm>
            <a:off x="1187200" y="57473"/>
            <a:ext cx="6715651" cy="4810127"/>
          </a:xfrm>
          <a:prstGeom prst="rect">
            <a:avLst/>
          </a:prstGeom>
          <a:noFill/>
          <a:ln>
            <a:noFill/>
          </a:ln>
        </p:spPr>
      </p:pic>
      <p:sp>
        <p:nvSpPr>
          <p:cNvPr id="512" name="Google Shape;512;p83"/>
          <p:cNvSpPr/>
          <p:nvPr/>
        </p:nvSpPr>
        <p:spPr>
          <a:xfrm>
            <a:off x="272500" y="3946400"/>
            <a:ext cx="956100" cy="3747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3"/>
          <p:cNvSpPr/>
          <p:nvPr/>
        </p:nvSpPr>
        <p:spPr>
          <a:xfrm>
            <a:off x="2988300" y="3315950"/>
            <a:ext cx="956100" cy="3747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9" name="Google Shape;519;p84"/>
          <p:cNvPicPr preferRelativeResize="0"/>
          <p:nvPr/>
        </p:nvPicPr>
        <p:blipFill rotWithShape="1">
          <a:blip r:embed="rId3" cstate="screen">
            <a:alphaModFix/>
            <a:extLst>
              <a:ext uri="{28A0092B-C50C-407E-A947-70E740481C1C}">
                <a14:useLocalDpi xmlns:a14="http://schemas.microsoft.com/office/drawing/2010/main"/>
              </a:ext>
            </a:extLst>
          </a:blip>
          <a:srcRect l="3579" t="4342" r="3215"/>
          <a:stretch/>
        </p:blipFill>
        <p:spPr>
          <a:xfrm>
            <a:off x="1124150" y="0"/>
            <a:ext cx="6642524" cy="4757751"/>
          </a:xfrm>
          <a:prstGeom prst="rect">
            <a:avLst/>
          </a:prstGeom>
          <a:noFill/>
          <a:ln>
            <a:noFill/>
          </a:ln>
        </p:spPr>
      </p:pic>
      <p:sp>
        <p:nvSpPr>
          <p:cNvPr id="520" name="Google Shape;520;p84"/>
          <p:cNvSpPr/>
          <p:nvPr/>
        </p:nvSpPr>
        <p:spPr>
          <a:xfrm>
            <a:off x="2711975" y="1254975"/>
            <a:ext cx="956100" cy="3747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4"/>
          <p:cNvSpPr/>
          <p:nvPr/>
        </p:nvSpPr>
        <p:spPr>
          <a:xfrm>
            <a:off x="168050" y="2847550"/>
            <a:ext cx="956100" cy="3747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85"/>
          <p:cNvSpPr txBox="1">
            <a:spLocks noGrp="1"/>
          </p:cNvSpPr>
          <p:nvPr>
            <p:ph type="title"/>
          </p:nvPr>
        </p:nvSpPr>
        <p:spPr>
          <a:xfrm>
            <a:off x="628650" y="44425"/>
            <a:ext cx="7886700" cy="612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000">
                <a:solidFill>
                  <a:srgbClr val="38761D"/>
                </a:solidFill>
              </a:rPr>
              <a:t>Follow Up </a:t>
            </a:r>
            <a:endParaRPr sz="3000">
              <a:solidFill>
                <a:srgbClr val="38761D"/>
              </a:solidFill>
            </a:endParaRPr>
          </a:p>
        </p:txBody>
      </p:sp>
      <p:sp>
        <p:nvSpPr>
          <p:cNvPr id="527" name="Google Shape;527;p85"/>
          <p:cNvSpPr txBox="1">
            <a:spLocks noGrp="1"/>
          </p:cNvSpPr>
          <p:nvPr>
            <p:ph type="body" idx="1"/>
          </p:nvPr>
        </p:nvSpPr>
        <p:spPr>
          <a:xfrm>
            <a:off x="0" y="351525"/>
            <a:ext cx="9078900" cy="4101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sz="1600" b="1"/>
              <a:t>85-94% (overweight)</a:t>
            </a:r>
            <a:r>
              <a:rPr lang="en" sz="1600"/>
              <a:t>:</a:t>
            </a:r>
            <a:endParaRPr sz="1600"/>
          </a:p>
          <a:p>
            <a:pPr marL="0" lvl="0" indent="0" algn="l" rtl="0">
              <a:spcBef>
                <a:spcPts val="1000"/>
              </a:spcBef>
              <a:spcAft>
                <a:spcPts val="0"/>
              </a:spcAft>
              <a:buNone/>
            </a:pPr>
            <a:r>
              <a:rPr lang="en" sz="1600" u="sng"/>
              <a:t>Not Ready:</a:t>
            </a:r>
            <a:r>
              <a:rPr lang="en" sz="1600"/>
              <a:t> Follow w provider (may be part of another visit) </a:t>
            </a:r>
            <a:endParaRPr sz="1600"/>
          </a:p>
          <a:p>
            <a:pPr marL="457200" lvl="0" indent="0" algn="l" rtl="0">
              <a:spcBef>
                <a:spcPts val="1000"/>
              </a:spcBef>
              <a:spcAft>
                <a:spcPts val="0"/>
              </a:spcAft>
              <a:buNone/>
            </a:pPr>
            <a:endParaRPr sz="1600"/>
          </a:p>
          <a:p>
            <a:pPr marL="0" lvl="0" indent="0" algn="l" rtl="0">
              <a:spcBef>
                <a:spcPts val="1000"/>
              </a:spcBef>
              <a:spcAft>
                <a:spcPts val="0"/>
              </a:spcAft>
              <a:buNone/>
            </a:pPr>
            <a:r>
              <a:rPr lang="en" sz="1600" u="sng"/>
              <a:t>Ready:</a:t>
            </a:r>
            <a:r>
              <a:rPr lang="en" sz="1600"/>
              <a:t> Follow w provider</a:t>
            </a:r>
            <a:endParaRPr sz="1600"/>
          </a:p>
          <a:p>
            <a:pPr marL="457200" lvl="0" indent="0" algn="l" rtl="0">
              <a:spcBef>
                <a:spcPts val="1000"/>
              </a:spcBef>
              <a:spcAft>
                <a:spcPts val="0"/>
              </a:spcAft>
              <a:buNone/>
            </a:pPr>
            <a:endParaRPr sz="1600"/>
          </a:p>
          <a:p>
            <a:pPr marL="0" lvl="0" indent="0" algn="l" rtl="0">
              <a:spcBef>
                <a:spcPts val="1000"/>
              </a:spcBef>
              <a:spcAft>
                <a:spcPts val="0"/>
              </a:spcAft>
              <a:buNone/>
            </a:pPr>
            <a:r>
              <a:rPr lang="en" sz="1600" b="1"/>
              <a:t>&gt;95% (obese):</a:t>
            </a:r>
            <a:endParaRPr sz="1600" b="1"/>
          </a:p>
          <a:p>
            <a:pPr marL="0" lvl="0" indent="0" algn="l" rtl="0">
              <a:spcBef>
                <a:spcPts val="1000"/>
              </a:spcBef>
              <a:spcAft>
                <a:spcPts val="0"/>
              </a:spcAft>
              <a:buNone/>
            </a:pPr>
            <a:r>
              <a:rPr lang="en" sz="1600" u="sng"/>
              <a:t>Not Ready:</a:t>
            </a:r>
            <a:r>
              <a:rPr lang="en" sz="1600"/>
              <a:t> Follow w provider (may be part of another visit)</a:t>
            </a:r>
            <a:endParaRPr sz="1600"/>
          </a:p>
          <a:p>
            <a:pPr marL="457200" lvl="0" indent="0" algn="l" rtl="0">
              <a:spcBef>
                <a:spcPts val="1000"/>
              </a:spcBef>
              <a:spcAft>
                <a:spcPts val="0"/>
              </a:spcAft>
              <a:buNone/>
            </a:pPr>
            <a:endParaRPr sz="1600"/>
          </a:p>
          <a:p>
            <a:pPr marL="0" lvl="0" indent="0" algn="l" rtl="0">
              <a:spcBef>
                <a:spcPts val="1000"/>
              </a:spcBef>
              <a:spcAft>
                <a:spcPts val="0"/>
              </a:spcAft>
              <a:buNone/>
            </a:pPr>
            <a:r>
              <a:rPr lang="en" sz="1600"/>
              <a:t>*</a:t>
            </a:r>
            <a:r>
              <a:rPr lang="en" sz="1600" u="sng"/>
              <a:t>Ready:</a:t>
            </a:r>
            <a:r>
              <a:rPr lang="en" sz="1600"/>
              <a:t> Intake Visit within 1 month w provider. AFTER the intake visit, we refer families to our </a:t>
            </a:r>
            <a:r>
              <a:rPr lang="en" sz="1600">
                <a:solidFill>
                  <a:srgbClr val="6AA84F"/>
                </a:solidFill>
              </a:rPr>
              <a:t>Rica Salud/Rich Health program</a:t>
            </a:r>
            <a:r>
              <a:rPr lang="en" sz="1600"/>
              <a:t>. *If no RD, consider agreeing on a certain number of scheduled follow ups q 4-6 weeks to work on goals w provider. Success is linked to frequency and quality of follow up.</a:t>
            </a:r>
            <a:endParaRPr sz="1800"/>
          </a:p>
        </p:txBody>
      </p:sp>
      <p:pic>
        <p:nvPicPr>
          <p:cNvPr id="528" name="Google Shape;528;p85"/>
          <p:cNvPicPr preferRelativeResize="0"/>
          <p:nvPr/>
        </p:nvPicPr>
        <p:blipFill>
          <a:blip r:embed="rId3">
            <a:alphaModFix/>
          </a:blip>
          <a:stretch>
            <a:fillRect/>
          </a:stretch>
        </p:blipFill>
        <p:spPr>
          <a:xfrm>
            <a:off x="3323775" y="4119586"/>
            <a:ext cx="2431350" cy="770692"/>
          </a:xfrm>
          <a:prstGeom prst="rect">
            <a:avLst/>
          </a:prstGeom>
          <a:noFill/>
          <a:ln>
            <a:noFill/>
          </a:ln>
        </p:spPr>
      </p:pic>
      <p:sp>
        <p:nvSpPr>
          <p:cNvPr id="529" name="Google Shape;529;p85"/>
          <p:cNvSpPr txBox="1"/>
          <p:nvPr/>
        </p:nvSpPr>
        <p:spPr>
          <a:xfrm>
            <a:off x="5829125" y="4082075"/>
            <a:ext cx="3079500" cy="808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100"/>
              <a:buFont typeface="Arial"/>
              <a:buNone/>
            </a:pPr>
            <a:r>
              <a:rPr lang="en" sz="1100">
                <a:solidFill>
                  <a:schemeClr val="dk1"/>
                </a:solidFill>
                <a:highlight>
                  <a:srgbClr val="FFFF00"/>
                </a:highlight>
                <a:latin typeface="Verdana"/>
                <a:ea typeface="Verdana"/>
                <a:cs typeface="Verdana"/>
                <a:sym typeface="Verdana"/>
              </a:rPr>
              <a:t>Many insurances cover up to 6 provider and 6 RD visits per yr related to nutrition/exercise counseling for obesity and comorbidities</a:t>
            </a:r>
            <a:r>
              <a:rPr lang="en" sz="1200">
                <a:solidFill>
                  <a:schemeClr val="dk1"/>
                </a:solidFill>
                <a:latin typeface="Verdana"/>
                <a:ea typeface="Verdana"/>
                <a:cs typeface="Verdana"/>
                <a:sym typeface="Verdana"/>
              </a:rPr>
              <a:t>.</a:t>
            </a:r>
            <a:endParaRPr>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86"/>
          <p:cNvSpPr txBox="1">
            <a:spLocks noGrp="1"/>
          </p:cNvSpPr>
          <p:nvPr>
            <p:ph type="title"/>
          </p:nvPr>
        </p:nvSpPr>
        <p:spPr>
          <a:xfrm>
            <a:off x="628650" y="1"/>
            <a:ext cx="7886700" cy="55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2400">
                <a:solidFill>
                  <a:srgbClr val="38761D"/>
                </a:solidFill>
              </a:rPr>
              <a:t>INTAKE VISIT: Family Form</a:t>
            </a:r>
            <a:endParaRPr sz="2400">
              <a:solidFill>
                <a:srgbClr val="38761D"/>
              </a:solidFill>
            </a:endParaRPr>
          </a:p>
        </p:txBody>
      </p:sp>
      <p:pic>
        <p:nvPicPr>
          <p:cNvPr id="535" name="Google Shape;535;p8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71500" y="551700"/>
            <a:ext cx="3377150" cy="4258776"/>
          </a:xfrm>
          <a:prstGeom prst="rect">
            <a:avLst/>
          </a:prstGeom>
          <a:noFill/>
          <a:ln w="9525" cap="flat" cmpd="sng">
            <a:solidFill>
              <a:schemeClr val="dk1"/>
            </a:solidFill>
            <a:prstDash val="solid"/>
            <a:round/>
            <a:headEnd type="none" w="sm" len="sm"/>
            <a:tailEnd type="none" w="sm" len="sm"/>
          </a:ln>
        </p:spPr>
      </p:pic>
      <p:pic>
        <p:nvPicPr>
          <p:cNvPr id="536" name="Google Shape;536;p86"/>
          <p:cNvPicPr preferRelativeResize="0"/>
          <p:nvPr/>
        </p:nvPicPr>
        <p:blipFill rotWithShape="1">
          <a:blip r:embed="rId4" cstate="screen">
            <a:alphaModFix/>
            <a:extLst>
              <a:ext uri="{28A0092B-C50C-407E-A947-70E740481C1C}">
                <a14:useLocalDpi xmlns:a14="http://schemas.microsoft.com/office/drawing/2010/main"/>
              </a:ext>
            </a:extLst>
          </a:blip>
          <a:srcRect b="990"/>
          <a:stretch/>
        </p:blipFill>
        <p:spPr>
          <a:xfrm>
            <a:off x="4392900" y="551700"/>
            <a:ext cx="3377150" cy="4258781"/>
          </a:xfrm>
          <a:prstGeom prst="rect">
            <a:avLst/>
          </a:prstGeom>
          <a:noFill/>
          <a:ln w="9525" cap="flat" cmpd="sng">
            <a:solidFill>
              <a:schemeClr val="dk1"/>
            </a:solidFill>
            <a:prstDash val="solid"/>
            <a:round/>
            <a:headEnd type="none" w="sm" len="sm"/>
            <a:tailEnd type="none" w="sm" len="sm"/>
          </a:ln>
        </p:spPr>
      </p:pic>
      <p:sp>
        <p:nvSpPr>
          <p:cNvPr id="537" name="Google Shape;537;p86"/>
          <p:cNvSpPr txBox="1"/>
          <p:nvPr/>
        </p:nvSpPr>
        <p:spPr>
          <a:xfrm>
            <a:off x="7814300" y="407050"/>
            <a:ext cx="12516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Verdana"/>
                <a:ea typeface="Verdana"/>
                <a:cs typeface="Verdana"/>
                <a:sym typeface="Verdana"/>
              </a:rPr>
              <a:t>Relevant PMH, FH</a:t>
            </a:r>
            <a:endParaRPr>
              <a:solidFill>
                <a:srgbClr val="FF0000"/>
              </a:solidFill>
              <a:latin typeface="Verdana"/>
              <a:ea typeface="Verdana"/>
              <a:cs typeface="Verdana"/>
              <a:sym typeface="Verdana"/>
            </a:endParaRPr>
          </a:p>
          <a:p>
            <a:pPr marL="0" lvl="0" indent="0" algn="l" rtl="0">
              <a:spcBef>
                <a:spcPts val="0"/>
              </a:spcBef>
              <a:spcAft>
                <a:spcPts val="0"/>
              </a:spcAft>
              <a:buNone/>
            </a:pPr>
            <a:endParaRPr>
              <a:solidFill>
                <a:srgbClr val="FF0000"/>
              </a:solidFill>
              <a:latin typeface="Verdana"/>
              <a:ea typeface="Verdana"/>
              <a:cs typeface="Verdana"/>
              <a:sym typeface="Verdana"/>
            </a:endParaRPr>
          </a:p>
          <a:p>
            <a:pPr marL="0" lvl="0" indent="0" algn="l" rtl="0">
              <a:spcBef>
                <a:spcPts val="0"/>
              </a:spcBef>
              <a:spcAft>
                <a:spcPts val="0"/>
              </a:spcAft>
              <a:buNone/>
            </a:pPr>
            <a:r>
              <a:rPr lang="en">
                <a:solidFill>
                  <a:srgbClr val="FF0000"/>
                </a:solidFill>
                <a:latin typeface="Verdana"/>
                <a:ea typeface="Verdana"/>
                <a:cs typeface="Verdana"/>
                <a:sym typeface="Verdana"/>
              </a:rPr>
              <a:t>Sleep Issues</a:t>
            </a:r>
            <a:endParaRPr>
              <a:solidFill>
                <a:srgbClr val="FF0000"/>
              </a:solidFill>
              <a:latin typeface="Verdana"/>
              <a:ea typeface="Verdana"/>
              <a:cs typeface="Verdana"/>
              <a:sym typeface="Verdana"/>
            </a:endParaRPr>
          </a:p>
          <a:p>
            <a:pPr marL="0" lvl="0" indent="0" algn="l" rtl="0">
              <a:spcBef>
                <a:spcPts val="0"/>
              </a:spcBef>
              <a:spcAft>
                <a:spcPts val="0"/>
              </a:spcAft>
              <a:buNone/>
            </a:pPr>
            <a:endParaRPr>
              <a:solidFill>
                <a:srgbClr val="FF0000"/>
              </a:solidFill>
              <a:latin typeface="Verdana"/>
              <a:ea typeface="Verdana"/>
              <a:cs typeface="Verdana"/>
              <a:sym typeface="Verdana"/>
            </a:endParaRPr>
          </a:p>
          <a:p>
            <a:pPr marL="0" lvl="0" indent="0" algn="l" rtl="0">
              <a:spcBef>
                <a:spcPts val="0"/>
              </a:spcBef>
              <a:spcAft>
                <a:spcPts val="0"/>
              </a:spcAft>
              <a:buNone/>
            </a:pPr>
            <a:r>
              <a:rPr lang="en">
                <a:solidFill>
                  <a:srgbClr val="FF0000"/>
                </a:solidFill>
                <a:latin typeface="Verdana"/>
                <a:ea typeface="Verdana"/>
                <a:cs typeface="Verdana"/>
                <a:sym typeface="Verdana"/>
              </a:rPr>
              <a:t>Stressors</a:t>
            </a:r>
            <a:endParaRPr>
              <a:solidFill>
                <a:srgbClr val="FF0000"/>
              </a:solidFill>
              <a:latin typeface="Verdana"/>
              <a:ea typeface="Verdana"/>
              <a:cs typeface="Verdana"/>
              <a:sym typeface="Verdana"/>
            </a:endParaRPr>
          </a:p>
          <a:p>
            <a:pPr marL="0" lvl="0" indent="0" algn="l" rtl="0">
              <a:spcBef>
                <a:spcPts val="0"/>
              </a:spcBef>
              <a:spcAft>
                <a:spcPts val="0"/>
              </a:spcAft>
              <a:buNone/>
            </a:pPr>
            <a:endParaRPr>
              <a:solidFill>
                <a:srgbClr val="FF0000"/>
              </a:solidFill>
              <a:latin typeface="Verdana"/>
              <a:ea typeface="Verdana"/>
              <a:cs typeface="Verdana"/>
              <a:sym typeface="Verdana"/>
            </a:endParaRPr>
          </a:p>
          <a:p>
            <a:pPr marL="0" lvl="0" indent="0" algn="l" rtl="0">
              <a:spcBef>
                <a:spcPts val="0"/>
              </a:spcBef>
              <a:spcAft>
                <a:spcPts val="0"/>
              </a:spcAft>
              <a:buNone/>
            </a:pPr>
            <a:r>
              <a:rPr lang="en">
                <a:solidFill>
                  <a:srgbClr val="FF0000"/>
                </a:solidFill>
                <a:latin typeface="Verdana"/>
                <a:ea typeface="Verdana"/>
                <a:cs typeface="Verdana"/>
                <a:sym typeface="Verdana"/>
              </a:rPr>
              <a:t>Activity</a:t>
            </a:r>
            <a:endParaRPr>
              <a:solidFill>
                <a:srgbClr val="FF0000"/>
              </a:solidFill>
              <a:latin typeface="Verdana"/>
              <a:ea typeface="Verdana"/>
              <a:cs typeface="Verdana"/>
              <a:sym typeface="Verdana"/>
            </a:endParaRPr>
          </a:p>
          <a:p>
            <a:pPr marL="0" lvl="0" indent="0" algn="l" rtl="0">
              <a:spcBef>
                <a:spcPts val="0"/>
              </a:spcBef>
              <a:spcAft>
                <a:spcPts val="0"/>
              </a:spcAft>
              <a:buNone/>
            </a:pPr>
            <a:endParaRPr>
              <a:solidFill>
                <a:srgbClr val="FF0000"/>
              </a:solidFill>
              <a:latin typeface="Verdana"/>
              <a:ea typeface="Verdana"/>
              <a:cs typeface="Verdana"/>
              <a:sym typeface="Verdana"/>
            </a:endParaRPr>
          </a:p>
          <a:p>
            <a:pPr marL="0" lvl="0" indent="0" algn="l" rtl="0">
              <a:spcBef>
                <a:spcPts val="0"/>
              </a:spcBef>
              <a:spcAft>
                <a:spcPts val="0"/>
              </a:spcAft>
              <a:buNone/>
            </a:pPr>
            <a:r>
              <a:rPr lang="en">
                <a:solidFill>
                  <a:srgbClr val="FF0000"/>
                </a:solidFill>
                <a:latin typeface="Verdana"/>
                <a:ea typeface="Verdana"/>
                <a:cs typeface="Verdana"/>
                <a:sym typeface="Verdana"/>
              </a:rPr>
              <a:t>+ Diet Hxin template</a:t>
            </a:r>
            <a:endParaRPr>
              <a:solidFill>
                <a:srgbClr val="FF0000"/>
              </a:solidFill>
              <a:latin typeface="Verdana"/>
              <a:ea typeface="Verdana"/>
              <a:cs typeface="Verdana"/>
              <a:sym typeface="Verdana"/>
            </a:endParaRPr>
          </a:p>
          <a:p>
            <a:pPr marL="0" lvl="0" indent="0" algn="l" rtl="0">
              <a:spcBef>
                <a:spcPts val="0"/>
              </a:spcBef>
              <a:spcAft>
                <a:spcPts val="0"/>
              </a:spcAft>
              <a:buNone/>
            </a:pPr>
            <a:endParaRPr>
              <a:solidFill>
                <a:srgbClr val="FF0000"/>
              </a:solidFill>
              <a:latin typeface="Verdana"/>
              <a:ea typeface="Verdana"/>
              <a:cs typeface="Verdana"/>
              <a:sym typeface="Verdana"/>
            </a:endParaRPr>
          </a:p>
          <a:p>
            <a:pPr marL="0" lvl="0" indent="0" algn="l" rtl="0">
              <a:spcBef>
                <a:spcPts val="0"/>
              </a:spcBef>
              <a:spcAft>
                <a:spcPts val="0"/>
              </a:spcAft>
              <a:buNone/>
            </a:pPr>
            <a:r>
              <a:rPr lang="en">
                <a:solidFill>
                  <a:srgbClr val="FF0000"/>
                </a:solidFill>
                <a:latin typeface="Verdana"/>
                <a:ea typeface="Verdana"/>
                <a:cs typeface="Verdana"/>
                <a:sym typeface="Verdana"/>
              </a:rPr>
              <a:t>+Refer to their most recent WCC Social and Emotional   Screeners  </a:t>
            </a:r>
            <a:endParaRPr>
              <a:solidFill>
                <a:srgbClr val="FF0000"/>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7"/>
          <p:cNvSpPr txBox="1">
            <a:spLocks noGrp="1"/>
          </p:cNvSpPr>
          <p:nvPr>
            <p:ph type="title"/>
          </p:nvPr>
        </p:nvSpPr>
        <p:spPr>
          <a:xfrm>
            <a:off x="533550" y="68575"/>
            <a:ext cx="8350500" cy="505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3000">
                <a:solidFill>
                  <a:srgbClr val="38761D"/>
                </a:solidFill>
              </a:rPr>
              <a:t>S</a:t>
            </a:r>
            <a:r>
              <a:rPr lang="en" sz="2900">
                <a:solidFill>
                  <a:srgbClr val="38761D"/>
                </a:solidFill>
              </a:rPr>
              <a:t>ocial/Emotional Screeners on SWYC </a:t>
            </a:r>
            <a:endParaRPr sz="4300"/>
          </a:p>
        </p:txBody>
      </p:sp>
      <p:sp>
        <p:nvSpPr>
          <p:cNvPr id="543" name="Google Shape;543;p87"/>
          <p:cNvSpPr txBox="1">
            <a:spLocks noGrp="1"/>
          </p:cNvSpPr>
          <p:nvPr>
            <p:ph type="body" idx="1"/>
          </p:nvPr>
        </p:nvSpPr>
        <p:spPr>
          <a:xfrm>
            <a:off x="71075" y="814075"/>
            <a:ext cx="8990100" cy="3261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1700"/>
              <a:t>Should be recent (within the year) and updated if needed</a:t>
            </a: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solidFill>
                <a:srgbClr val="FF0000"/>
              </a:solidFill>
            </a:endParaRPr>
          </a:p>
          <a:p>
            <a:pPr marL="0" lvl="0" indent="0" algn="l" rtl="0">
              <a:spcBef>
                <a:spcPts val="0"/>
              </a:spcBef>
              <a:spcAft>
                <a:spcPts val="0"/>
              </a:spcAft>
              <a:buNone/>
            </a:pPr>
            <a:r>
              <a:rPr lang="en" sz="1700">
                <a:solidFill>
                  <a:srgbClr val="FF0000"/>
                </a:solidFill>
              </a:rPr>
              <a:t>We underestimate the relationship between </a:t>
            </a:r>
            <a:r>
              <a:rPr lang="en" sz="1700" u="sng">
                <a:solidFill>
                  <a:srgbClr val="FF0000"/>
                </a:solidFill>
              </a:rPr>
              <a:t>obesity and trauma</a:t>
            </a:r>
            <a:r>
              <a:rPr lang="en" sz="1700">
                <a:solidFill>
                  <a:srgbClr val="FF0000"/>
                </a:solidFill>
              </a:rPr>
              <a:t> (ACEs) and </a:t>
            </a:r>
            <a:r>
              <a:rPr lang="en" sz="1700" u="sng">
                <a:solidFill>
                  <a:srgbClr val="FF0000"/>
                </a:solidFill>
              </a:rPr>
              <a:t>obesity and socio-economic conditions</a:t>
            </a:r>
            <a:r>
              <a:rPr lang="en" sz="1700">
                <a:solidFill>
                  <a:srgbClr val="FF0000"/>
                </a:solidFill>
              </a:rPr>
              <a:t> (SDH) </a:t>
            </a:r>
            <a:endParaRPr sz="1700">
              <a:solidFill>
                <a:srgbClr val="FF0000"/>
              </a:solidFill>
            </a:endParaRPr>
          </a:p>
          <a:p>
            <a:pPr marL="0" lvl="0" indent="0" algn="l" rtl="0">
              <a:spcBef>
                <a:spcPts val="0"/>
              </a:spcBef>
              <a:spcAft>
                <a:spcPts val="0"/>
              </a:spcAft>
              <a:buNone/>
            </a:pPr>
            <a:endParaRPr sz="1700"/>
          </a:p>
          <a:p>
            <a:pPr marL="0" lvl="0" indent="0" algn="l" rtl="0">
              <a:spcBef>
                <a:spcPts val="0"/>
              </a:spcBef>
              <a:spcAft>
                <a:spcPts val="0"/>
              </a:spcAft>
              <a:buNone/>
            </a:pPr>
            <a:endParaRPr sz="1700" b="1"/>
          </a:p>
          <a:p>
            <a:pPr marL="0" lvl="0" indent="0" algn="l" rtl="0">
              <a:spcBef>
                <a:spcPts val="0"/>
              </a:spcBef>
              <a:spcAft>
                <a:spcPts val="0"/>
              </a:spcAft>
              <a:buNone/>
            </a:pPr>
            <a:r>
              <a:rPr lang="en" sz="1700"/>
              <a:t>These issues are often beyond habits and emotional eating! </a:t>
            </a: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We should make no assumptions - every patient needs a </a:t>
            </a:r>
            <a:r>
              <a:rPr lang="en" sz="1700" u="sng"/>
              <a:t>comprehensive intake</a:t>
            </a:r>
            <a:r>
              <a:rPr lang="en" sz="1700"/>
              <a:t>.</a:t>
            </a:r>
            <a:r>
              <a:rPr lang="en" sz="1800"/>
              <a:t> </a:t>
            </a:r>
            <a:endParaRPr sz="1800"/>
          </a:p>
        </p:txBody>
      </p:sp>
      <p:pic>
        <p:nvPicPr>
          <p:cNvPr id="544" name="Google Shape;544;p87"/>
          <p:cNvPicPr preferRelativeResize="0"/>
          <p:nvPr/>
        </p:nvPicPr>
        <p:blipFill>
          <a:blip r:embed="rId3">
            <a:alphaModFix/>
          </a:blip>
          <a:stretch>
            <a:fillRect/>
          </a:stretch>
        </p:blipFill>
        <p:spPr>
          <a:xfrm>
            <a:off x="3238500" y="4075903"/>
            <a:ext cx="2524125" cy="800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88"/>
          <p:cNvSpPr txBox="1"/>
          <p:nvPr/>
        </p:nvSpPr>
        <p:spPr>
          <a:xfrm>
            <a:off x="0" y="5210057"/>
            <a:ext cx="4237200" cy="173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700" u="sng">
                <a:solidFill>
                  <a:schemeClr val="hlink"/>
                </a:solidFill>
                <a:latin typeface="Libre Franklin"/>
                <a:ea typeface="Libre Franklin"/>
                <a:cs typeface="Libre Franklin"/>
                <a:sym typeface="Libre Franklin"/>
                <a:hlinkClick r:id="rId3"/>
              </a:rPr>
              <a:t>This Photo</a:t>
            </a:r>
            <a:r>
              <a:rPr lang="en" sz="700">
                <a:solidFill>
                  <a:schemeClr val="dk1"/>
                </a:solidFill>
                <a:latin typeface="Libre Franklin"/>
                <a:ea typeface="Libre Franklin"/>
                <a:cs typeface="Libre Franklin"/>
                <a:sym typeface="Libre Franklin"/>
              </a:rPr>
              <a:t> by Unknown Author is licensed under </a:t>
            </a:r>
            <a:r>
              <a:rPr lang="en" sz="700" u="sng">
                <a:solidFill>
                  <a:schemeClr val="hlink"/>
                </a:solidFill>
                <a:latin typeface="Libre Franklin"/>
                <a:ea typeface="Libre Franklin"/>
                <a:cs typeface="Libre Franklin"/>
                <a:sym typeface="Libre Franklin"/>
                <a:hlinkClick r:id="rId4"/>
              </a:rPr>
              <a:t>CC BY</a:t>
            </a:r>
            <a:endParaRPr sz="700">
              <a:solidFill>
                <a:schemeClr val="dk1"/>
              </a:solidFill>
              <a:latin typeface="Libre Franklin"/>
              <a:ea typeface="Libre Franklin"/>
              <a:cs typeface="Libre Franklin"/>
              <a:sym typeface="Libre Franklin"/>
            </a:endParaRPr>
          </a:p>
        </p:txBody>
      </p:sp>
      <p:pic>
        <p:nvPicPr>
          <p:cNvPr id="551" name="Google Shape;551;p8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53600" y="76200"/>
            <a:ext cx="3781701" cy="4388575"/>
          </a:xfrm>
          <a:prstGeom prst="rect">
            <a:avLst/>
          </a:prstGeom>
          <a:noFill/>
          <a:ln w="9525" cap="flat" cmpd="sng">
            <a:solidFill>
              <a:schemeClr val="dk1"/>
            </a:solidFill>
            <a:prstDash val="solid"/>
            <a:round/>
            <a:headEnd type="none" w="sm" len="sm"/>
            <a:tailEnd type="none" w="sm" len="sm"/>
          </a:ln>
        </p:spPr>
      </p:pic>
      <p:pic>
        <p:nvPicPr>
          <p:cNvPr id="552" name="Google Shape;552;p88"/>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935290" y="76200"/>
            <a:ext cx="5115486" cy="3596824"/>
          </a:xfrm>
          <a:prstGeom prst="rect">
            <a:avLst/>
          </a:prstGeom>
          <a:noFill/>
          <a:ln w="9525" cap="flat" cmpd="sng">
            <a:solidFill>
              <a:schemeClr val="dk1"/>
            </a:solidFill>
            <a:prstDash val="solid"/>
            <a:round/>
            <a:headEnd type="none" w="sm" len="sm"/>
            <a:tailEnd type="none" w="sm" len="sm"/>
          </a:ln>
        </p:spPr>
      </p:pic>
      <p:pic>
        <p:nvPicPr>
          <p:cNvPr id="553" name="Google Shape;553;p8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713050" y="3655799"/>
            <a:ext cx="5430950" cy="14083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89"/>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endParaRPr/>
          </a:p>
        </p:txBody>
      </p:sp>
      <p:sp>
        <p:nvSpPr>
          <p:cNvPr id="559" name="Google Shape;559;p89"/>
          <p:cNvSpPr txBox="1">
            <a:spLocks noGrp="1"/>
          </p:cNvSpPr>
          <p:nvPr>
            <p:ph type="body" idx="1"/>
          </p:nvPr>
        </p:nvSpPr>
        <p:spPr>
          <a:xfrm>
            <a:off x="435895" y="1671002"/>
            <a:ext cx="3896100" cy="2724900"/>
          </a:xfrm>
          <a:prstGeom prst="rect">
            <a:avLst/>
          </a:prstGeom>
        </p:spPr>
        <p:txBody>
          <a:bodyPr spcFirstLastPara="1" wrap="square" lIns="68575" tIns="34275" rIns="68575" bIns="34275" anchor="ctr" anchorCtr="0">
            <a:noAutofit/>
          </a:bodyPr>
          <a:lstStyle/>
          <a:p>
            <a:pPr marL="0" lvl="0" indent="0" algn="l" rtl="0">
              <a:spcBef>
                <a:spcPts val="300"/>
              </a:spcBef>
              <a:spcAft>
                <a:spcPts val="500"/>
              </a:spcAft>
              <a:buNone/>
            </a:pPr>
            <a:endParaRPr/>
          </a:p>
        </p:txBody>
      </p:sp>
      <p:sp>
        <p:nvSpPr>
          <p:cNvPr id="560" name="Google Shape;560;p89"/>
          <p:cNvSpPr txBox="1">
            <a:spLocks noGrp="1"/>
          </p:cNvSpPr>
          <p:nvPr>
            <p:ph type="body" idx="2"/>
          </p:nvPr>
        </p:nvSpPr>
        <p:spPr>
          <a:xfrm>
            <a:off x="4812029" y="1671002"/>
            <a:ext cx="3896100" cy="2724900"/>
          </a:xfrm>
          <a:prstGeom prst="rect">
            <a:avLst/>
          </a:prstGeom>
        </p:spPr>
        <p:txBody>
          <a:bodyPr spcFirstLastPara="1" wrap="square" lIns="68575" tIns="34275" rIns="68575" bIns="34275" anchor="ctr" anchorCtr="0">
            <a:noAutofit/>
          </a:bodyPr>
          <a:lstStyle/>
          <a:p>
            <a:pPr marL="0" lvl="0" indent="0" algn="l" rtl="0">
              <a:spcBef>
                <a:spcPts val="300"/>
              </a:spcBef>
              <a:spcAft>
                <a:spcPts val="500"/>
              </a:spcAft>
              <a:buNone/>
            </a:pPr>
            <a:endParaRPr/>
          </a:p>
        </p:txBody>
      </p:sp>
      <p:pic>
        <p:nvPicPr>
          <p:cNvPr id="561" name="Google Shape;561;p8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68728" y="23850"/>
            <a:ext cx="3877944" cy="5143500"/>
          </a:xfrm>
          <a:prstGeom prst="rect">
            <a:avLst/>
          </a:prstGeom>
          <a:noFill/>
          <a:ln>
            <a:noFill/>
          </a:ln>
        </p:spPr>
      </p:pic>
      <p:pic>
        <p:nvPicPr>
          <p:cNvPr id="562" name="Google Shape;562;p89"/>
          <p:cNvPicPr preferRelativeResize="0"/>
          <p:nvPr/>
        </p:nvPicPr>
        <p:blipFill>
          <a:blip r:embed="rId4">
            <a:alphaModFix/>
          </a:blip>
          <a:stretch>
            <a:fillRect/>
          </a:stretch>
        </p:blipFill>
        <p:spPr>
          <a:xfrm>
            <a:off x="380377" y="23850"/>
            <a:ext cx="4431646"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90"/>
          <p:cNvPicPr preferRelativeResize="0"/>
          <p:nvPr/>
        </p:nvPicPr>
        <p:blipFill rotWithShape="1">
          <a:blip r:embed="rId3">
            <a:alphaModFix/>
          </a:blip>
          <a:srcRect/>
          <a:stretch/>
        </p:blipFill>
        <p:spPr>
          <a:xfrm>
            <a:off x="716875" y="804325"/>
            <a:ext cx="7620000" cy="4042600"/>
          </a:xfrm>
          <a:prstGeom prst="rect">
            <a:avLst/>
          </a:prstGeom>
          <a:noFill/>
          <a:ln>
            <a:noFill/>
          </a:ln>
        </p:spPr>
      </p:pic>
      <p:sp>
        <p:nvSpPr>
          <p:cNvPr id="568" name="Google Shape;568;p90"/>
          <p:cNvSpPr txBox="1"/>
          <p:nvPr/>
        </p:nvSpPr>
        <p:spPr>
          <a:xfrm>
            <a:off x="64750" y="95675"/>
            <a:ext cx="778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38761D"/>
                </a:solidFill>
                <a:latin typeface="Verdana"/>
                <a:ea typeface="Verdana"/>
                <a:cs typeface="Verdana"/>
                <a:sym typeface="Verdana"/>
              </a:rPr>
              <a:t>Part 2: Stage of Change and Using MI </a:t>
            </a:r>
            <a:endParaRPr sz="2400">
              <a:solidFill>
                <a:srgbClr val="38761D"/>
              </a:solidFill>
              <a:latin typeface="Verdana"/>
              <a:ea typeface="Verdana"/>
              <a:cs typeface="Verdana"/>
              <a:sym typeface="Verdana"/>
            </a:endParaRPr>
          </a:p>
        </p:txBody>
      </p:sp>
      <p:sp>
        <p:nvSpPr>
          <p:cNvPr id="569" name="Google Shape;569;p90"/>
          <p:cNvSpPr txBox="1"/>
          <p:nvPr/>
        </p:nvSpPr>
        <p:spPr>
          <a:xfrm>
            <a:off x="7983525" y="490300"/>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sp>
        <p:nvSpPr>
          <p:cNvPr id="570" name="Google Shape;570;p90"/>
          <p:cNvSpPr txBox="1"/>
          <p:nvPr/>
        </p:nvSpPr>
        <p:spPr>
          <a:xfrm>
            <a:off x="6440025" y="59200"/>
            <a:ext cx="2653500" cy="831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Verdana"/>
                <a:ea typeface="Verdana"/>
                <a:cs typeface="Verdana"/>
                <a:sym typeface="Verdana"/>
              </a:rPr>
              <a:t>Part 1: Predictable Flow</a:t>
            </a:r>
            <a:endParaRPr>
              <a:solidFill>
                <a:schemeClr val="dk1"/>
              </a:solidFill>
              <a:latin typeface="Verdana"/>
              <a:ea typeface="Verdana"/>
              <a:cs typeface="Verdana"/>
              <a:sym typeface="Verdana"/>
            </a:endParaRPr>
          </a:p>
          <a:p>
            <a:pPr marL="0" lvl="0" indent="0" algn="l" rtl="0">
              <a:spcBef>
                <a:spcPts val="0"/>
              </a:spcBef>
              <a:spcAft>
                <a:spcPts val="0"/>
              </a:spcAft>
              <a:buNone/>
            </a:pPr>
            <a:r>
              <a:rPr lang="en">
                <a:solidFill>
                  <a:srgbClr val="FF0000"/>
                </a:solidFill>
                <a:latin typeface="Verdana"/>
                <a:ea typeface="Verdana"/>
                <a:cs typeface="Verdana"/>
                <a:sym typeface="Verdana"/>
              </a:rPr>
              <a:t>Part 2: Stage of Change/MI</a:t>
            </a:r>
            <a:endParaRPr>
              <a:solidFill>
                <a:srgbClr val="FF0000"/>
              </a:solidFill>
              <a:latin typeface="Verdana"/>
              <a:ea typeface="Verdana"/>
              <a:cs typeface="Verdana"/>
              <a:sym typeface="Verdana"/>
            </a:endParaRPr>
          </a:p>
          <a:p>
            <a:pPr marL="0" lvl="0" indent="0" algn="l" rtl="0">
              <a:spcBef>
                <a:spcPts val="0"/>
              </a:spcBef>
              <a:spcAft>
                <a:spcPts val="0"/>
              </a:spcAft>
              <a:buNone/>
            </a:pPr>
            <a:r>
              <a:rPr lang="en">
                <a:solidFill>
                  <a:schemeClr val="dk1"/>
                </a:solidFill>
                <a:latin typeface="Verdana"/>
                <a:ea typeface="Verdana"/>
                <a:cs typeface="Verdana"/>
                <a:sym typeface="Verdana"/>
              </a:rPr>
              <a:t>Part 3: LM Principles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73"/>
          <p:cNvSpPr txBox="1">
            <a:spLocks noGrp="1"/>
          </p:cNvSpPr>
          <p:nvPr>
            <p:ph type="ctrTitle"/>
          </p:nvPr>
        </p:nvSpPr>
        <p:spPr>
          <a:xfrm>
            <a:off x="685800" y="737325"/>
            <a:ext cx="7772400" cy="1057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3000">
                <a:solidFill>
                  <a:srgbClr val="38761D"/>
                </a:solidFill>
              </a:rPr>
              <a:t>I have no disclosures</a:t>
            </a:r>
            <a:endParaRPr sz="3000">
              <a:solidFill>
                <a:srgbClr val="38761D"/>
              </a:solidFill>
            </a:endParaRPr>
          </a:p>
        </p:txBody>
      </p:sp>
      <p:pic>
        <p:nvPicPr>
          <p:cNvPr id="434" name="Google Shape;434;p73"/>
          <p:cNvPicPr preferRelativeResize="0"/>
          <p:nvPr/>
        </p:nvPicPr>
        <p:blipFill>
          <a:blip r:embed="rId3">
            <a:alphaModFix/>
          </a:blip>
          <a:stretch>
            <a:fillRect/>
          </a:stretch>
        </p:blipFill>
        <p:spPr>
          <a:xfrm>
            <a:off x="3319838" y="4090103"/>
            <a:ext cx="2524125" cy="800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6" name="Google Shape;576;p91"/>
          <p:cNvSpPr txBox="1">
            <a:spLocks noGrp="1"/>
          </p:cNvSpPr>
          <p:nvPr>
            <p:ph type="body" idx="4294967295"/>
          </p:nvPr>
        </p:nvSpPr>
        <p:spPr>
          <a:xfrm>
            <a:off x="0" y="1376363"/>
            <a:ext cx="8990013" cy="2578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3000">
                <a:solidFill>
                  <a:srgbClr val="38761D"/>
                </a:solidFill>
              </a:rPr>
              <a:t>“What Motivates People?” </a:t>
            </a:r>
            <a:endParaRPr sz="3000">
              <a:solidFill>
                <a:srgbClr val="38761D"/>
              </a:solidFill>
            </a:endParaRPr>
          </a:p>
          <a:p>
            <a:pPr marL="0" lvl="0" indent="0" algn="l" rtl="0">
              <a:spcBef>
                <a:spcPts val="0"/>
              </a:spcBef>
              <a:spcAft>
                <a:spcPts val="0"/>
              </a:spcAft>
              <a:buNone/>
            </a:pPr>
            <a:endParaRPr sz="3000">
              <a:solidFill>
                <a:srgbClr val="38761D"/>
              </a:solidFill>
            </a:endParaRPr>
          </a:p>
          <a:p>
            <a:pPr marL="0" lvl="0" indent="0" algn="l" rtl="0">
              <a:spcBef>
                <a:spcPts val="0"/>
              </a:spcBef>
              <a:spcAft>
                <a:spcPts val="0"/>
              </a:spcAft>
              <a:buNone/>
            </a:pPr>
            <a:endParaRPr sz="3000">
              <a:solidFill>
                <a:srgbClr val="38761D"/>
              </a:solidFill>
            </a:endParaRPr>
          </a:p>
        </p:txBody>
      </p:sp>
      <p:pic>
        <p:nvPicPr>
          <p:cNvPr id="577" name="Google Shape;577;p91"/>
          <p:cNvPicPr preferRelativeResize="0"/>
          <p:nvPr/>
        </p:nvPicPr>
        <p:blipFill>
          <a:blip r:embed="rId3">
            <a:alphaModFix/>
          </a:blip>
          <a:stretch>
            <a:fillRect/>
          </a:stretch>
        </p:blipFill>
        <p:spPr>
          <a:xfrm>
            <a:off x="3238500" y="4075903"/>
            <a:ext cx="2524125" cy="800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92"/>
          <p:cNvSpPr txBox="1">
            <a:spLocks noGrp="1"/>
          </p:cNvSpPr>
          <p:nvPr>
            <p:ph type="title"/>
          </p:nvPr>
        </p:nvSpPr>
        <p:spPr>
          <a:xfrm>
            <a:off x="31850" y="159250"/>
            <a:ext cx="8844900" cy="987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200">
                <a:solidFill>
                  <a:srgbClr val="38761D"/>
                </a:solidFill>
              </a:rPr>
              <a:t>Self-Determination</a:t>
            </a:r>
            <a:endParaRPr sz="2400">
              <a:solidFill>
                <a:srgbClr val="38761D"/>
              </a:solidFill>
            </a:endParaRPr>
          </a:p>
        </p:txBody>
      </p:sp>
      <p:sp>
        <p:nvSpPr>
          <p:cNvPr id="583" name="Google Shape;583;p92"/>
          <p:cNvSpPr txBox="1">
            <a:spLocks noGrp="1"/>
          </p:cNvSpPr>
          <p:nvPr>
            <p:ph type="body" idx="1"/>
          </p:nvPr>
        </p:nvSpPr>
        <p:spPr>
          <a:xfrm>
            <a:off x="311700" y="1058300"/>
            <a:ext cx="8520600" cy="29625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 sz="1800">
                <a:solidFill>
                  <a:srgbClr val="434343"/>
                </a:solidFill>
              </a:rPr>
              <a:t>People are generally better persuaded by the reasons which they have themselves discovered, than by those which have come into the minds of others</a:t>
            </a:r>
            <a:r>
              <a:rPr lang="en" sz="1800">
                <a:solidFill>
                  <a:srgbClr val="434343"/>
                </a:solidFill>
                <a:latin typeface="Lobster"/>
                <a:ea typeface="Lobster"/>
                <a:cs typeface="Lobster"/>
                <a:sym typeface="Lobster"/>
              </a:rPr>
              <a:t> </a:t>
            </a:r>
            <a:endParaRPr sz="1800">
              <a:solidFill>
                <a:srgbClr val="434343"/>
              </a:solidFill>
              <a:latin typeface="Lobster"/>
              <a:ea typeface="Lobster"/>
              <a:cs typeface="Lobster"/>
              <a:sym typeface="Lobster"/>
            </a:endParaRPr>
          </a:p>
          <a:p>
            <a:pPr marL="0" lvl="0" indent="0" algn="ctr" rtl="0">
              <a:spcBef>
                <a:spcPts val="1000"/>
              </a:spcBef>
              <a:spcAft>
                <a:spcPts val="0"/>
              </a:spcAft>
              <a:buClr>
                <a:schemeClr val="dk1"/>
              </a:buClr>
              <a:buSzPts val="1100"/>
              <a:buFont typeface="Arial"/>
              <a:buNone/>
            </a:pPr>
            <a:r>
              <a:rPr lang="en" sz="1300">
                <a:solidFill>
                  <a:srgbClr val="434343"/>
                </a:solidFill>
              </a:rPr>
              <a:t>Blaise Pascal (1600s)</a:t>
            </a:r>
            <a:endParaRPr sz="1300">
              <a:solidFill>
                <a:srgbClr val="434343"/>
              </a:solidFill>
            </a:endParaRPr>
          </a:p>
          <a:p>
            <a:pPr marL="0" lvl="0" indent="0" algn="l" rtl="0">
              <a:spcBef>
                <a:spcPts val="1000"/>
              </a:spcBef>
              <a:spcAft>
                <a:spcPts val="0"/>
              </a:spcAft>
              <a:buNone/>
            </a:pPr>
            <a:endParaRPr sz="2600"/>
          </a:p>
        </p:txBody>
      </p:sp>
      <p:pic>
        <p:nvPicPr>
          <p:cNvPr id="584" name="Google Shape;584;p92"/>
          <p:cNvPicPr preferRelativeResize="0"/>
          <p:nvPr/>
        </p:nvPicPr>
        <p:blipFill>
          <a:blip r:embed="rId3">
            <a:alphaModFix/>
          </a:blip>
          <a:stretch>
            <a:fillRect/>
          </a:stretch>
        </p:blipFill>
        <p:spPr>
          <a:xfrm>
            <a:off x="5649279" y="2013675"/>
            <a:ext cx="2994746" cy="2095725"/>
          </a:xfrm>
          <a:prstGeom prst="rect">
            <a:avLst/>
          </a:prstGeom>
          <a:noFill/>
          <a:ln>
            <a:noFill/>
          </a:ln>
        </p:spPr>
      </p:pic>
      <p:pic>
        <p:nvPicPr>
          <p:cNvPr id="585" name="Google Shape;585;p92"/>
          <p:cNvPicPr preferRelativeResize="0"/>
          <p:nvPr/>
        </p:nvPicPr>
        <p:blipFill>
          <a:blip r:embed="rId4">
            <a:alphaModFix/>
          </a:blip>
          <a:stretch>
            <a:fillRect/>
          </a:stretch>
        </p:blipFill>
        <p:spPr>
          <a:xfrm>
            <a:off x="3238500" y="4075903"/>
            <a:ext cx="2524125" cy="800100"/>
          </a:xfrm>
          <a:prstGeom prst="rect">
            <a:avLst/>
          </a:prstGeom>
          <a:noFill/>
          <a:ln>
            <a:noFill/>
          </a:ln>
        </p:spPr>
      </p:pic>
      <p:pic>
        <p:nvPicPr>
          <p:cNvPr id="586" name="Google Shape;586;p9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55225" y="2047175"/>
            <a:ext cx="2917940" cy="2062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2" name="Google Shape;592;p93"/>
          <p:cNvSpPr txBox="1">
            <a:spLocks noGrp="1"/>
          </p:cNvSpPr>
          <p:nvPr>
            <p:ph type="body" idx="4294967295"/>
          </p:nvPr>
        </p:nvSpPr>
        <p:spPr>
          <a:xfrm>
            <a:off x="423534" y="1109663"/>
            <a:ext cx="8305800" cy="3160712"/>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3000">
                <a:solidFill>
                  <a:srgbClr val="38761D"/>
                </a:solidFill>
              </a:rPr>
              <a:t>What approach were most of us modeled and taught in medical training?</a:t>
            </a:r>
            <a:endParaRPr sz="3000"/>
          </a:p>
        </p:txBody>
      </p:sp>
      <p:pic>
        <p:nvPicPr>
          <p:cNvPr id="593" name="Google Shape;593;p93"/>
          <p:cNvPicPr preferRelativeResize="0"/>
          <p:nvPr/>
        </p:nvPicPr>
        <p:blipFill>
          <a:blip r:embed="rId3">
            <a:alphaModFix/>
          </a:blip>
          <a:stretch>
            <a:fillRect/>
          </a:stretch>
        </p:blipFill>
        <p:spPr>
          <a:xfrm>
            <a:off x="3238500" y="4075903"/>
            <a:ext cx="2524125" cy="800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94"/>
          <p:cNvSpPr txBox="1">
            <a:spLocks noGrp="1"/>
          </p:cNvSpPr>
          <p:nvPr>
            <p:ph type="title"/>
          </p:nvPr>
        </p:nvSpPr>
        <p:spPr>
          <a:xfrm>
            <a:off x="908400" y="273850"/>
            <a:ext cx="73302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000">
                <a:solidFill>
                  <a:srgbClr val="38761D"/>
                </a:solidFill>
              </a:rPr>
              <a:t>The Complete Opposite!</a:t>
            </a:r>
            <a:endParaRPr sz="3000">
              <a:solidFill>
                <a:srgbClr val="38761D"/>
              </a:solidFill>
            </a:endParaRPr>
          </a:p>
        </p:txBody>
      </p:sp>
      <p:sp>
        <p:nvSpPr>
          <p:cNvPr id="599" name="Google Shape;599;p94"/>
          <p:cNvSpPr txBox="1">
            <a:spLocks noGrp="1"/>
          </p:cNvSpPr>
          <p:nvPr>
            <p:ph type="body" idx="1"/>
          </p:nvPr>
        </p:nvSpPr>
        <p:spPr>
          <a:xfrm>
            <a:off x="554650" y="895475"/>
            <a:ext cx="7886700" cy="3374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endParaRPr sz="3000">
              <a:solidFill>
                <a:srgbClr val="38761D"/>
              </a:solidFill>
            </a:endParaRPr>
          </a:p>
          <a:p>
            <a:pPr marL="0" lvl="0" indent="0" algn="ctr" rtl="0">
              <a:spcBef>
                <a:spcPts val="0"/>
              </a:spcBef>
              <a:spcAft>
                <a:spcPts val="0"/>
              </a:spcAft>
              <a:buNone/>
            </a:pPr>
            <a:r>
              <a:rPr lang="en" sz="2400"/>
              <a:t>Didactic (information giving)</a:t>
            </a:r>
            <a:endParaRPr sz="2400"/>
          </a:p>
          <a:p>
            <a:pPr marL="0" lvl="0" indent="0" algn="ctr" rtl="0">
              <a:spcBef>
                <a:spcPts val="0"/>
              </a:spcBef>
              <a:spcAft>
                <a:spcPts val="0"/>
              </a:spcAft>
              <a:buNone/>
            </a:pPr>
            <a:r>
              <a:rPr lang="en" sz="2400"/>
              <a:t>Directive (orders)</a:t>
            </a:r>
            <a:endParaRPr sz="2400"/>
          </a:p>
          <a:p>
            <a:pPr marL="0" lvl="0" indent="0" algn="ctr" rtl="0">
              <a:spcBef>
                <a:spcPts val="0"/>
              </a:spcBef>
              <a:spcAft>
                <a:spcPts val="0"/>
              </a:spcAft>
              <a:buNone/>
            </a:pPr>
            <a:r>
              <a:rPr lang="en" sz="2400"/>
              <a:t>Expert Mentality</a:t>
            </a:r>
            <a:endParaRPr sz="2400"/>
          </a:p>
          <a:p>
            <a:pPr marL="0" lvl="0" indent="0" algn="ctr" rtl="0">
              <a:spcBef>
                <a:spcPts val="0"/>
              </a:spcBef>
              <a:spcAft>
                <a:spcPts val="0"/>
              </a:spcAft>
              <a:buNone/>
            </a:pPr>
            <a:r>
              <a:rPr lang="en" sz="2400"/>
              <a:t>Practitioner-Centered</a:t>
            </a:r>
            <a:endParaRPr sz="2400"/>
          </a:p>
          <a:p>
            <a:pPr marL="0" lvl="0" indent="0" algn="ctr" rtl="0">
              <a:spcBef>
                <a:spcPts val="0"/>
              </a:spcBef>
              <a:spcAft>
                <a:spcPts val="0"/>
              </a:spcAft>
              <a:buNone/>
            </a:pPr>
            <a:endParaRPr sz="3900">
              <a:solidFill>
                <a:srgbClr val="38761D"/>
              </a:solidFill>
            </a:endParaRPr>
          </a:p>
        </p:txBody>
      </p:sp>
      <p:pic>
        <p:nvPicPr>
          <p:cNvPr id="600" name="Google Shape;600;p94"/>
          <p:cNvPicPr preferRelativeResize="0"/>
          <p:nvPr/>
        </p:nvPicPr>
        <p:blipFill>
          <a:blip r:embed="rId3">
            <a:alphaModFix/>
          </a:blip>
          <a:stretch>
            <a:fillRect/>
          </a:stretch>
        </p:blipFill>
        <p:spPr>
          <a:xfrm>
            <a:off x="3575525" y="2952873"/>
            <a:ext cx="1844950" cy="1844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95"/>
          <p:cNvSpPr txBox="1">
            <a:spLocks noGrp="1"/>
          </p:cNvSpPr>
          <p:nvPr>
            <p:ph type="title"/>
          </p:nvPr>
        </p:nvSpPr>
        <p:spPr>
          <a:xfrm>
            <a:off x="276675" y="74000"/>
            <a:ext cx="8520600" cy="14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endParaRPr sz="2600">
              <a:solidFill>
                <a:srgbClr val="38761D"/>
              </a:solidFill>
              <a:latin typeface="Libre Franklin"/>
              <a:ea typeface="Libre Franklin"/>
              <a:cs typeface="Libre Franklin"/>
              <a:sym typeface="Libre Franklin"/>
            </a:endParaRPr>
          </a:p>
          <a:p>
            <a:pPr marL="0" lvl="0" indent="0" algn="l" rtl="0">
              <a:spcBef>
                <a:spcPts val="0"/>
              </a:spcBef>
              <a:spcAft>
                <a:spcPts val="0"/>
              </a:spcAft>
              <a:buNone/>
            </a:pPr>
            <a:endParaRPr/>
          </a:p>
        </p:txBody>
      </p:sp>
      <p:sp>
        <p:nvSpPr>
          <p:cNvPr id="606" name="Google Shape;606;p95"/>
          <p:cNvSpPr txBox="1">
            <a:spLocks noGrp="1"/>
          </p:cNvSpPr>
          <p:nvPr>
            <p:ph type="body" idx="1"/>
          </p:nvPr>
        </p:nvSpPr>
        <p:spPr>
          <a:xfrm>
            <a:off x="44400" y="481050"/>
            <a:ext cx="8787900" cy="4551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sz="1400" u="sng">
                <a:solidFill>
                  <a:srgbClr val="38761D"/>
                </a:solidFill>
              </a:rPr>
              <a:t>RE-DEFINE OUR ROLE</a:t>
            </a:r>
            <a:r>
              <a:rPr lang="en" sz="1400"/>
              <a:t> in supporting change</a:t>
            </a:r>
            <a:endParaRPr sz="1400"/>
          </a:p>
          <a:p>
            <a:pPr marL="457200" lvl="0" indent="-317500" algn="l" rtl="0">
              <a:spcBef>
                <a:spcPts val="1000"/>
              </a:spcBef>
              <a:spcAft>
                <a:spcPts val="0"/>
              </a:spcAft>
              <a:buSzPts val="1400"/>
              <a:buChar char="•"/>
            </a:pPr>
            <a:r>
              <a:rPr lang="en" sz="1400"/>
              <a:t>Adopt a “Coach” rather than “Expert” mentality</a:t>
            </a:r>
            <a:endParaRPr sz="1400"/>
          </a:p>
          <a:p>
            <a:pPr marL="0" lvl="0" indent="0" algn="l" rtl="0">
              <a:spcBef>
                <a:spcPts val="1000"/>
              </a:spcBef>
              <a:spcAft>
                <a:spcPts val="0"/>
              </a:spcAft>
              <a:buNone/>
            </a:pPr>
            <a:endParaRPr sz="1400"/>
          </a:p>
          <a:p>
            <a:pPr marL="457200" lvl="0" indent="-317500" algn="l" rtl="0">
              <a:spcBef>
                <a:spcPts val="1000"/>
              </a:spcBef>
              <a:spcAft>
                <a:spcPts val="0"/>
              </a:spcAft>
              <a:buSzPts val="1400"/>
              <a:buChar char="•"/>
            </a:pPr>
            <a:r>
              <a:rPr lang="en" sz="1400"/>
              <a:t>Acknowledge that the PATIENT/FAMILY is in the driver’s seat. </a:t>
            </a:r>
            <a:endParaRPr sz="1400"/>
          </a:p>
          <a:p>
            <a:pPr marL="457200" lvl="0" indent="0" algn="l" rtl="0">
              <a:spcBef>
                <a:spcPts val="1000"/>
              </a:spcBef>
              <a:spcAft>
                <a:spcPts val="0"/>
              </a:spcAft>
              <a:buNone/>
            </a:pPr>
            <a:r>
              <a:rPr lang="en" sz="1400"/>
              <a:t>THEY are the expert in their own life. </a:t>
            </a:r>
            <a:endParaRPr sz="1400"/>
          </a:p>
          <a:p>
            <a:pPr marL="457200" lvl="0" indent="0" algn="l" rtl="0">
              <a:spcBef>
                <a:spcPts val="1000"/>
              </a:spcBef>
              <a:spcAft>
                <a:spcPts val="0"/>
              </a:spcAft>
              <a:buNone/>
            </a:pPr>
            <a:endParaRPr sz="1400"/>
          </a:p>
          <a:p>
            <a:pPr marL="0" lvl="0" indent="0" algn="l" rtl="0">
              <a:spcBef>
                <a:spcPts val="1000"/>
              </a:spcBef>
              <a:spcAft>
                <a:spcPts val="0"/>
              </a:spcAft>
              <a:buNone/>
            </a:pPr>
            <a:r>
              <a:rPr lang="en" sz="1400" u="sng">
                <a:solidFill>
                  <a:srgbClr val="38761D"/>
                </a:solidFill>
              </a:rPr>
              <a:t>RE-DEFINE SUCCESS </a:t>
            </a:r>
            <a:r>
              <a:rPr lang="en" sz="1400"/>
              <a:t> in terms of behavioral change</a:t>
            </a:r>
            <a:endParaRPr sz="1400"/>
          </a:p>
          <a:p>
            <a:pPr marL="0" lvl="0" indent="0" algn="l" rtl="0">
              <a:spcBef>
                <a:spcPts val="1000"/>
              </a:spcBef>
              <a:spcAft>
                <a:spcPts val="0"/>
              </a:spcAft>
              <a:buClr>
                <a:schemeClr val="dk1"/>
              </a:buClr>
              <a:buSzPts val="1100"/>
              <a:buFont typeface="Arial"/>
              <a:buNone/>
            </a:pPr>
            <a:endParaRPr sz="1400" u="sng"/>
          </a:p>
          <a:p>
            <a:pPr marL="457200" lvl="0" indent="-317500" algn="l" rtl="0">
              <a:spcBef>
                <a:spcPts val="1000"/>
              </a:spcBef>
              <a:spcAft>
                <a:spcPts val="0"/>
              </a:spcAft>
              <a:buSzPts val="1400"/>
              <a:buChar char="•"/>
            </a:pPr>
            <a:r>
              <a:rPr lang="en" sz="1400"/>
              <a:t>Changing health behaviors can lead to significant improvements in long-term</a:t>
            </a:r>
            <a:endParaRPr sz="1400"/>
          </a:p>
          <a:p>
            <a:pPr marL="0" lvl="0" indent="457200" algn="l" rtl="0">
              <a:spcBef>
                <a:spcPts val="1000"/>
              </a:spcBef>
              <a:spcAft>
                <a:spcPts val="0"/>
              </a:spcAft>
              <a:buNone/>
            </a:pPr>
            <a:r>
              <a:rPr lang="en" sz="1400"/>
              <a:t>in health and well being even with little to no change in body weight. </a:t>
            </a:r>
            <a:endParaRPr sz="1400"/>
          </a:p>
          <a:p>
            <a:pPr marL="0" lvl="0" indent="0" algn="l" rtl="0">
              <a:spcBef>
                <a:spcPts val="1000"/>
              </a:spcBef>
              <a:spcAft>
                <a:spcPts val="0"/>
              </a:spcAft>
              <a:buClr>
                <a:schemeClr val="dk1"/>
              </a:buClr>
              <a:buSzPts val="1100"/>
              <a:buFont typeface="Arial"/>
              <a:buNone/>
            </a:pPr>
            <a:endParaRPr sz="1400"/>
          </a:p>
          <a:p>
            <a:pPr marL="0" lvl="0" indent="0" algn="l" rtl="0">
              <a:spcBef>
                <a:spcPts val="1000"/>
              </a:spcBef>
              <a:spcAft>
                <a:spcPts val="0"/>
              </a:spcAft>
              <a:buNone/>
            </a:pPr>
            <a:endParaRPr sz="1500"/>
          </a:p>
        </p:txBody>
      </p:sp>
      <p:sp>
        <p:nvSpPr>
          <p:cNvPr id="607" name="Google Shape;607;p95"/>
          <p:cNvSpPr txBox="1"/>
          <p:nvPr/>
        </p:nvSpPr>
        <p:spPr>
          <a:xfrm>
            <a:off x="7146550" y="3170650"/>
            <a:ext cx="5797800" cy="67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pic>
        <p:nvPicPr>
          <p:cNvPr id="608" name="Google Shape;608;p95"/>
          <p:cNvPicPr preferRelativeResize="0"/>
          <p:nvPr/>
        </p:nvPicPr>
        <p:blipFill rotWithShape="1">
          <a:blip r:embed="rId3" cstate="screen">
            <a:alphaModFix/>
            <a:extLst>
              <a:ext uri="{28A0092B-C50C-407E-A947-70E740481C1C}">
                <a14:useLocalDpi xmlns:a14="http://schemas.microsoft.com/office/drawing/2010/main"/>
              </a:ext>
            </a:extLst>
          </a:blip>
          <a:srcRect l="-2260" t="-5230"/>
          <a:stretch/>
        </p:blipFill>
        <p:spPr>
          <a:xfrm>
            <a:off x="3145692" y="4025025"/>
            <a:ext cx="2524125" cy="800100"/>
          </a:xfrm>
          <a:prstGeom prst="rect">
            <a:avLst/>
          </a:prstGeom>
          <a:noFill/>
          <a:ln>
            <a:noFill/>
          </a:ln>
        </p:spPr>
      </p:pic>
      <p:pic>
        <p:nvPicPr>
          <p:cNvPr id="609" name="Google Shape;609;p95"/>
          <p:cNvPicPr preferRelativeResize="0"/>
          <p:nvPr/>
        </p:nvPicPr>
        <p:blipFill rotWithShape="1">
          <a:blip r:embed="rId4">
            <a:alphaModFix/>
          </a:blip>
          <a:srcRect/>
          <a:stretch/>
        </p:blipFill>
        <p:spPr>
          <a:xfrm>
            <a:off x="6253425" y="536750"/>
            <a:ext cx="2716850" cy="2035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96"/>
          <p:cNvSpPr txBox="1">
            <a:spLocks noGrp="1"/>
          </p:cNvSpPr>
          <p:nvPr>
            <p:ph type="title"/>
          </p:nvPr>
        </p:nvSpPr>
        <p:spPr>
          <a:xfrm>
            <a:off x="39800" y="159250"/>
            <a:ext cx="8814000" cy="79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500">
                <a:solidFill>
                  <a:srgbClr val="38761D"/>
                </a:solidFill>
              </a:rPr>
              <a:t>“Meet Patients Where They Are”</a:t>
            </a:r>
            <a:endParaRPr sz="2500">
              <a:solidFill>
                <a:srgbClr val="38761D"/>
              </a:solidFill>
            </a:endParaRPr>
          </a:p>
        </p:txBody>
      </p:sp>
      <p:sp>
        <p:nvSpPr>
          <p:cNvPr id="615" name="Google Shape;615;p96"/>
          <p:cNvSpPr txBox="1">
            <a:spLocks noGrp="1"/>
          </p:cNvSpPr>
          <p:nvPr>
            <p:ph type="body" idx="1"/>
          </p:nvPr>
        </p:nvSpPr>
        <p:spPr>
          <a:xfrm>
            <a:off x="82925" y="812050"/>
            <a:ext cx="5414100" cy="362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sz="1700">
              <a:solidFill>
                <a:srgbClr val="6AA84F"/>
              </a:solidFill>
            </a:endParaRPr>
          </a:p>
          <a:p>
            <a:pPr marL="0" lvl="0" indent="0" algn="l" rtl="0">
              <a:lnSpc>
                <a:spcPct val="90000"/>
              </a:lnSpc>
              <a:spcBef>
                <a:spcPts val="1000"/>
              </a:spcBef>
              <a:spcAft>
                <a:spcPts val="0"/>
              </a:spcAft>
              <a:buSzPts val="1800"/>
              <a:buNone/>
            </a:pPr>
            <a:endParaRPr sz="1700">
              <a:solidFill>
                <a:srgbClr val="6AA84F"/>
              </a:solidFill>
            </a:endParaRPr>
          </a:p>
          <a:p>
            <a:pPr marL="0" lvl="0" indent="0" algn="l" rtl="0">
              <a:lnSpc>
                <a:spcPct val="90000"/>
              </a:lnSpc>
              <a:spcBef>
                <a:spcPts val="1000"/>
              </a:spcBef>
              <a:spcAft>
                <a:spcPts val="0"/>
              </a:spcAft>
              <a:buSzPts val="1800"/>
              <a:buNone/>
            </a:pPr>
            <a:endParaRPr sz="1700">
              <a:solidFill>
                <a:srgbClr val="6AA84F"/>
              </a:solidFill>
            </a:endParaRPr>
          </a:p>
          <a:p>
            <a:pPr marL="0" lvl="0" indent="0" algn="l" rtl="0">
              <a:lnSpc>
                <a:spcPct val="90000"/>
              </a:lnSpc>
              <a:spcBef>
                <a:spcPts val="1000"/>
              </a:spcBef>
              <a:spcAft>
                <a:spcPts val="0"/>
              </a:spcAft>
              <a:buSzPts val="1800"/>
              <a:buNone/>
            </a:pPr>
            <a:endParaRPr sz="1700">
              <a:solidFill>
                <a:srgbClr val="6AA84F"/>
              </a:solidFill>
            </a:endParaRPr>
          </a:p>
          <a:p>
            <a:pPr marL="0" lvl="0" indent="0" algn="l" rtl="0">
              <a:lnSpc>
                <a:spcPct val="90000"/>
              </a:lnSpc>
              <a:spcBef>
                <a:spcPts val="1000"/>
              </a:spcBef>
              <a:spcAft>
                <a:spcPts val="0"/>
              </a:spcAft>
              <a:buSzPts val="1800"/>
              <a:buNone/>
            </a:pPr>
            <a:r>
              <a:rPr lang="en" sz="2000">
                <a:solidFill>
                  <a:srgbClr val="38761D"/>
                </a:solidFill>
              </a:rPr>
              <a:t> </a:t>
            </a:r>
            <a:endParaRPr sz="2000">
              <a:solidFill>
                <a:srgbClr val="38761D"/>
              </a:solidFill>
            </a:endParaRPr>
          </a:p>
        </p:txBody>
      </p:sp>
      <p:pic>
        <p:nvPicPr>
          <p:cNvPr id="616" name="Google Shape;616;p96"/>
          <p:cNvPicPr preferRelativeResize="0"/>
          <p:nvPr/>
        </p:nvPicPr>
        <p:blipFill rotWithShape="1">
          <a:blip r:embed="rId3">
            <a:alphaModFix/>
          </a:blip>
          <a:srcRect/>
          <a:stretch/>
        </p:blipFill>
        <p:spPr>
          <a:xfrm>
            <a:off x="2044788" y="883625"/>
            <a:ext cx="3917525" cy="4017575"/>
          </a:xfrm>
          <a:prstGeom prst="rect">
            <a:avLst/>
          </a:prstGeom>
          <a:noFill/>
          <a:ln>
            <a:noFill/>
          </a:ln>
        </p:spPr>
      </p:pic>
      <p:sp>
        <p:nvSpPr>
          <p:cNvPr id="617" name="Google Shape;617;p96"/>
          <p:cNvSpPr/>
          <p:nvPr/>
        </p:nvSpPr>
        <p:spPr>
          <a:xfrm>
            <a:off x="1821875" y="3041500"/>
            <a:ext cx="1936200" cy="1859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96"/>
          <p:cNvSpPr/>
          <p:nvPr/>
        </p:nvSpPr>
        <p:spPr>
          <a:xfrm>
            <a:off x="246825" y="3427875"/>
            <a:ext cx="1936200" cy="744300"/>
          </a:xfrm>
          <a:prstGeom prst="rightArrow">
            <a:avLst>
              <a:gd name="adj1" fmla="val 50000"/>
              <a:gd name="adj2" fmla="val 50000"/>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Motivational Interviewing</a:t>
            </a:r>
            <a:endParaRPr sz="1400" b="0" i="0" u="none" strike="noStrike" cap="none">
              <a:solidFill>
                <a:srgbClr val="FFFFFF"/>
              </a:solidFill>
              <a:latin typeface="Arial"/>
              <a:ea typeface="Arial"/>
              <a:cs typeface="Arial"/>
              <a:sym typeface="Arial"/>
            </a:endParaRPr>
          </a:p>
        </p:txBody>
      </p:sp>
      <p:sp>
        <p:nvSpPr>
          <p:cNvPr id="619" name="Google Shape;619;p96"/>
          <p:cNvSpPr txBox="1"/>
          <p:nvPr/>
        </p:nvSpPr>
        <p:spPr>
          <a:xfrm>
            <a:off x="7189750" y="1250050"/>
            <a:ext cx="31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620" name="Google Shape;620;p96"/>
          <p:cNvSpPr txBox="1"/>
          <p:nvPr/>
        </p:nvSpPr>
        <p:spPr>
          <a:xfrm>
            <a:off x="39800" y="1934775"/>
            <a:ext cx="26913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500" b="0" i="0" u="none" strike="noStrike" cap="none">
                <a:solidFill>
                  <a:srgbClr val="38761D"/>
                </a:solidFill>
                <a:latin typeface="Verdana"/>
                <a:ea typeface="Verdana"/>
                <a:cs typeface="Verdana"/>
                <a:sym typeface="Verdana"/>
              </a:rPr>
              <a:t>80% of patients will NOT be ready at first. Our job is helping them move through the early stages.</a:t>
            </a:r>
            <a:endParaRPr sz="1500" b="0" i="0" u="none" strike="noStrike" cap="none">
              <a:solidFill>
                <a:srgbClr val="38761D"/>
              </a:solidFill>
              <a:latin typeface="Verdana"/>
              <a:ea typeface="Verdana"/>
              <a:cs typeface="Verdana"/>
              <a:sym typeface="Verdana"/>
            </a:endParaRPr>
          </a:p>
        </p:txBody>
      </p:sp>
      <p:pic>
        <p:nvPicPr>
          <p:cNvPr id="621" name="Google Shape;621;p96"/>
          <p:cNvPicPr preferRelativeResize="0"/>
          <p:nvPr/>
        </p:nvPicPr>
        <p:blipFill>
          <a:blip r:embed="rId4">
            <a:alphaModFix/>
          </a:blip>
          <a:stretch>
            <a:fillRect/>
          </a:stretch>
        </p:blipFill>
        <p:spPr>
          <a:xfrm>
            <a:off x="6401277" y="1421502"/>
            <a:ext cx="2342198" cy="2157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97"/>
          <p:cNvPicPr preferRelativeResize="0"/>
          <p:nvPr/>
        </p:nvPicPr>
        <p:blipFill>
          <a:blip r:embed="rId3">
            <a:alphaModFix/>
          </a:blip>
          <a:stretch>
            <a:fillRect/>
          </a:stretch>
        </p:blipFill>
        <p:spPr>
          <a:xfrm>
            <a:off x="1871075" y="0"/>
            <a:ext cx="5286849" cy="5143500"/>
          </a:xfrm>
          <a:prstGeom prst="rect">
            <a:avLst/>
          </a:prstGeom>
          <a:noFill/>
          <a:ln>
            <a:noFill/>
          </a:ln>
        </p:spPr>
      </p:pic>
      <p:sp>
        <p:nvSpPr>
          <p:cNvPr id="627" name="Google Shape;627;p97"/>
          <p:cNvSpPr txBox="1"/>
          <p:nvPr/>
        </p:nvSpPr>
        <p:spPr>
          <a:xfrm>
            <a:off x="1114525" y="4026725"/>
            <a:ext cx="6903000" cy="8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628" name="Google Shape;628;p97"/>
          <p:cNvSpPr/>
          <p:nvPr/>
        </p:nvSpPr>
        <p:spPr>
          <a:xfrm>
            <a:off x="5356975" y="1713750"/>
            <a:ext cx="1414200" cy="129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7"/>
          <p:cNvSpPr/>
          <p:nvPr/>
        </p:nvSpPr>
        <p:spPr>
          <a:xfrm>
            <a:off x="0" y="590600"/>
            <a:ext cx="2394300" cy="1626300"/>
          </a:xfrm>
          <a:prstGeom prst="rightArrow">
            <a:avLst>
              <a:gd name="adj1" fmla="val 50000"/>
              <a:gd name="adj2" fmla="val 50000"/>
            </a:avLst>
          </a:prstGeom>
          <a:solidFill>
            <a:srgbClr val="71B9E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Building Relationships Reflective listening Affirmations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8"/>
                                        </p:tgtEl>
                                        <p:attrNameLst>
                                          <p:attrName>style.visibility</p:attrName>
                                        </p:attrNameLst>
                                      </p:cBhvr>
                                      <p:to>
                                        <p:strVal val="visible"/>
                                      </p:to>
                                    </p:set>
                                    <p:animEffect transition="in" filter="fade">
                                      <p:cBhvr>
                                        <p:cTn id="7" dur="1000"/>
                                        <p:tgtEl>
                                          <p:spTgt spid="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8"/>
          <p:cNvSpPr txBox="1">
            <a:spLocks noGrp="1"/>
          </p:cNvSpPr>
          <p:nvPr>
            <p:ph type="title"/>
          </p:nvPr>
        </p:nvSpPr>
        <p:spPr>
          <a:xfrm>
            <a:off x="269100" y="0"/>
            <a:ext cx="8605800" cy="609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500">
                <a:solidFill>
                  <a:srgbClr val="38761D"/>
                </a:solidFill>
              </a:rPr>
              <a:t>Motivational Interviewing: One of your best tools!</a:t>
            </a:r>
            <a:endParaRPr sz="2500">
              <a:solidFill>
                <a:srgbClr val="38761D"/>
              </a:solidFill>
            </a:endParaRPr>
          </a:p>
        </p:txBody>
      </p:sp>
      <p:sp>
        <p:nvSpPr>
          <p:cNvPr id="635" name="Google Shape;635;p98"/>
          <p:cNvSpPr txBox="1">
            <a:spLocks noGrp="1"/>
          </p:cNvSpPr>
          <p:nvPr>
            <p:ph type="body" idx="1"/>
          </p:nvPr>
        </p:nvSpPr>
        <p:spPr>
          <a:xfrm>
            <a:off x="108725" y="333025"/>
            <a:ext cx="8843100" cy="40701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500">
              <a:solidFill>
                <a:schemeClr val="dk1"/>
              </a:solidFill>
              <a:latin typeface="Arial"/>
              <a:ea typeface="Arial"/>
              <a:cs typeface="Arial"/>
              <a:sym typeface="Arial"/>
            </a:endParaRPr>
          </a:p>
          <a:p>
            <a:pPr marL="0" lvl="0" indent="0" algn="l" rtl="0">
              <a:spcBef>
                <a:spcPts val="1000"/>
              </a:spcBef>
              <a:spcAft>
                <a:spcPts val="0"/>
              </a:spcAft>
              <a:buNone/>
            </a:pPr>
            <a:r>
              <a:rPr lang="en" sz="1500" u="sng">
                <a:solidFill>
                  <a:srgbClr val="000000"/>
                </a:solidFill>
              </a:rPr>
              <a:t>AAP Change Talk App:</a:t>
            </a:r>
            <a:r>
              <a:rPr lang="en" sz="1500">
                <a:solidFill>
                  <a:srgbClr val="71B9E4"/>
                </a:solidFill>
              </a:rPr>
              <a:t> </a:t>
            </a:r>
            <a:r>
              <a:rPr lang="en" sz="1500"/>
              <a:t>An excellent series of 3, 12 minute interactive case studies </a:t>
            </a:r>
            <a:endParaRPr sz="1500"/>
          </a:p>
          <a:p>
            <a:pPr marL="0" lvl="0" indent="0" algn="l" rtl="0">
              <a:spcBef>
                <a:spcPts val="1000"/>
              </a:spcBef>
              <a:spcAft>
                <a:spcPts val="0"/>
              </a:spcAft>
              <a:buNone/>
            </a:pPr>
            <a:endParaRPr sz="1500" u="sng"/>
          </a:p>
          <a:p>
            <a:pPr marL="0" lvl="0" indent="0" algn="l" rtl="0">
              <a:spcBef>
                <a:spcPts val="1000"/>
              </a:spcBef>
              <a:spcAft>
                <a:spcPts val="0"/>
              </a:spcAft>
              <a:buNone/>
            </a:pPr>
            <a:r>
              <a:rPr lang="en" sz="1500" u="sng"/>
              <a:t>Providers Clinical Support System (PCSS):</a:t>
            </a:r>
            <a:r>
              <a:rPr lang="en" sz="1500"/>
              <a:t> Free 1 hour course 3/19/19</a:t>
            </a:r>
            <a:endParaRPr sz="1500"/>
          </a:p>
          <a:p>
            <a:pPr marL="0" lvl="0" indent="0" algn="l" rtl="0">
              <a:spcBef>
                <a:spcPts val="1000"/>
              </a:spcBef>
              <a:spcAft>
                <a:spcPts val="0"/>
              </a:spcAft>
              <a:buNone/>
            </a:pPr>
            <a:endParaRPr sz="1500" u="sng"/>
          </a:p>
          <a:p>
            <a:pPr marL="0" lvl="0" indent="0" algn="l" rtl="0">
              <a:spcBef>
                <a:spcPts val="1000"/>
              </a:spcBef>
              <a:spcAft>
                <a:spcPts val="0"/>
              </a:spcAft>
              <a:buNone/>
            </a:pPr>
            <a:r>
              <a:rPr lang="en" sz="1500" u="sng"/>
              <a:t>Healthysteps.org:</a:t>
            </a:r>
            <a:r>
              <a:rPr lang="en" sz="1500"/>
              <a:t> 0-3, Motivational Interviewing, Great list of resources 4/12/2021</a:t>
            </a:r>
            <a:endParaRPr sz="1500"/>
          </a:p>
          <a:p>
            <a:pPr marL="0" lvl="0" indent="0" algn="l" rtl="0">
              <a:spcBef>
                <a:spcPts val="1000"/>
              </a:spcBef>
              <a:spcAft>
                <a:spcPts val="0"/>
              </a:spcAft>
              <a:buNone/>
            </a:pPr>
            <a:endParaRPr sz="1500" u="sng"/>
          </a:p>
          <a:p>
            <a:pPr marL="0" lvl="0" indent="0" algn="l" rtl="0">
              <a:spcBef>
                <a:spcPts val="1000"/>
              </a:spcBef>
              <a:spcAft>
                <a:spcPts val="0"/>
              </a:spcAft>
              <a:buClr>
                <a:schemeClr val="dk1"/>
              </a:buClr>
              <a:buSzPts val="1100"/>
              <a:buFont typeface="Arial"/>
              <a:buNone/>
            </a:pPr>
            <a:r>
              <a:rPr lang="en" sz="1500" u="sng"/>
              <a:t>Motivational Interviewing for Overweight Children: A Systematic Review</a:t>
            </a:r>
            <a:r>
              <a:rPr lang="en" sz="1500"/>
              <a:t> </a:t>
            </a:r>
            <a:endParaRPr sz="1500"/>
          </a:p>
          <a:p>
            <a:pPr marL="0" lvl="0" indent="0" algn="l" rtl="0">
              <a:spcBef>
                <a:spcPts val="1000"/>
              </a:spcBef>
              <a:spcAft>
                <a:spcPts val="0"/>
              </a:spcAft>
              <a:buClr>
                <a:schemeClr val="dk1"/>
              </a:buClr>
              <a:buSzPts val="1100"/>
              <a:buFont typeface="Arial"/>
              <a:buNone/>
            </a:pPr>
            <a:r>
              <a:rPr lang="en" sz="1300" i="1">
                <a:highlight>
                  <a:srgbClr val="FFFF00"/>
                </a:highlight>
              </a:rPr>
              <a:t>“MI, compared to usual care, revealed positive effects for parent influence on young child anthropometric measures when applied. “  </a:t>
            </a:r>
            <a:r>
              <a:rPr lang="en" sz="1000"/>
              <a:t>Pediatrics Volume 146, no 5, Nov 2020</a:t>
            </a:r>
            <a:endParaRPr sz="1000"/>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Clr>
                <a:schemeClr val="dk1"/>
              </a:buClr>
              <a:buSzPts val="1100"/>
              <a:buFont typeface="Arial"/>
              <a:buNone/>
            </a:pPr>
            <a:r>
              <a:rPr lang="en" sz="1500" u="sng"/>
              <a:t>Miller and Rollnick</a:t>
            </a:r>
            <a:endParaRPr sz="1500" u="sng"/>
          </a:p>
          <a:p>
            <a:pPr marL="0" lvl="0" indent="0" algn="l" rtl="0">
              <a:spcBef>
                <a:spcPts val="1000"/>
              </a:spcBef>
              <a:spcAft>
                <a:spcPts val="0"/>
              </a:spcAft>
              <a:buNone/>
            </a:pPr>
            <a:endParaRPr sz="1500"/>
          </a:p>
          <a:p>
            <a:pPr marL="0" lvl="0" indent="0" algn="l" rtl="0">
              <a:spcBef>
                <a:spcPts val="1000"/>
              </a:spcBef>
              <a:spcAft>
                <a:spcPts val="0"/>
              </a:spcAft>
              <a:buNone/>
            </a:pPr>
            <a:endParaRPr sz="1500"/>
          </a:p>
        </p:txBody>
      </p:sp>
      <p:pic>
        <p:nvPicPr>
          <p:cNvPr id="636" name="Google Shape;636;p98"/>
          <p:cNvPicPr preferRelativeResize="0"/>
          <p:nvPr/>
        </p:nvPicPr>
        <p:blipFill>
          <a:blip r:embed="rId3">
            <a:alphaModFix/>
          </a:blip>
          <a:stretch>
            <a:fillRect/>
          </a:stretch>
        </p:blipFill>
        <p:spPr>
          <a:xfrm>
            <a:off x="7305300" y="963400"/>
            <a:ext cx="1380100" cy="960775"/>
          </a:xfrm>
          <a:prstGeom prst="rect">
            <a:avLst/>
          </a:prstGeom>
          <a:noFill/>
          <a:ln>
            <a:noFill/>
          </a:ln>
        </p:spPr>
      </p:pic>
      <p:pic>
        <p:nvPicPr>
          <p:cNvPr id="637" name="Google Shape;637;p98"/>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3064467" y="4007025"/>
            <a:ext cx="2524125" cy="800100"/>
          </a:xfrm>
          <a:prstGeom prst="rect">
            <a:avLst/>
          </a:prstGeom>
          <a:noFill/>
          <a:ln>
            <a:noFill/>
          </a:ln>
        </p:spPr>
      </p:pic>
      <p:pic>
        <p:nvPicPr>
          <p:cNvPr id="638" name="Google Shape;638;p98"/>
          <p:cNvPicPr preferRelativeResize="0"/>
          <p:nvPr/>
        </p:nvPicPr>
        <p:blipFill>
          <a:blip r:embed="rId5">
            <a:alphaModFix/>
          </a:blip>
          <a:stretch>
            <a:fillRect/>
          </a:stretch>
        </p:blipFill>
        <p:spPr>
          <a:xfrm>
            <a:off x="4190801" y="3670625"/>
            <a:ext cx="4835775" cy="557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99"/>
          <p:cNvSpPr txBox="1">
            <a:spLocks noGrp="1"/>
          </p:cNvSpPr>
          <p:nvPr>
            <p:ph type="title"/>
          </p:nvPr>
        </p:nvSpPr>
        <p:spPr>
          <a:xfrm>
            <a:off x="111000" y="444175"/>
            <a:ext cx="8488500" cy="5412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1100"/>
              <a:buFont typeface="Arial"/>
              <a:buNone/>
            </a:pPr>
            <a:endParaRPr sz="2400">
              <a:solidFill>
                <a:srgbClr val="38761D"/>
              </a:solidFill>
            </a:endParaRPr>
          </a:p>
          <a:p>
            <a:pPr marL="0" lvl="0" indent="0" algn="l" rtl="0">
              <a:lnSpc>
                <a:spcPct val="90000"/>
              </a:lnSpc>
              <a:spcBef>
                <a:spcPts val="0"/>
              </a:spcBef>
              <a:spcAft>
                <a:spcPts val="0"/>
              </a:spcAft>
              <a:buClr>
                <a:schemeClr val="dk1"/>
              </a:buClr>
              <a:buSzPts val="1100"/>
              <a:buFont typeface="Arial"/>
              <a:buNone/>
            </a:pPr>
            <a:r>
              <a:rPr lang="en" sz="2400">
                <a:solidFill>
                  <a:srgbClr val="38761D"/>
                </a:solidFill>
              </a:rPr>
              <a:t>Ready for Change?</a:t>
            </a:r>
            <a:endParaRPr sz="2400">
              <a:solidFill>
                <a:srgbClr val="38761D"/>
              </a:solidFill>
            </a:endParaRPr>
          </a:p>
          <a:p>
            <a:pPr marL="0" lvl="0" indent="0" algn="l" rtl="0">
              <a:lnSpc>
                <a:spcPct val="90000"/>
              </a:lnSpc>
              <a:spcBef>
                <a:spcPts val="0"/>
              </a:spcBef>
              <a:spcAft>
                <a:spcPts val="0"/>
              </a:spcAft>
              <a:buClr>
                <a:schemeClr val="dk1"/>
              </a:buClr>
              <a:buSzPts val="1100"/>
              <a:buFont typeface="Arial"/>
              <a:buNone/>
            </a:pPr>
            <a:r>
              <a:rPr lang="en" sz="2400">
                <a:solidFill>
                  <a:srgbClr val="CC0000"/>
                </a:solidFill>
              </a:rPr>
              <a:t>“TAF” GOALS</a:t>
            </a:r>
            <a:r>
              <a:rPr lang="en" sz="2700">
                <a:solidFill>
                  <a:srgbClr val="38761D"/>
                </a:solidFill>
              </a:rPr>
              <a:t> </a:t>
            </a:r>
            <a:endParaRPr sz="1800">
              <a:solidFill>
                <a:srgbClr val="38761D"/>
              </a:solidFill>
            </a:endParaRPr>
          </a:p>
          <a:p>
            <a:pPr marL="0" lvl="0" indent="0" algn="l" rtl="0">
              <a:lnSpc>
                <a:spcPct val="100000"/>
              </a:lnSpc>
              <a:spcBef>
                <a:spcPts val="0"/>
              </a:spcBef>
              <a:spcAft>
                <a:spcPts val="0"/>
              </a:spcAft>
              <a:buClr>
                <a:srgbClr val="3F3F3F"/>
              </a:buClr>
              <a:buSzPts val="2100"/>
              <a:buFont typeface="Franklin Gothic"/>
              <a:buNone/>
            </a:pPr>
            <a:endParaRPr sz="1100"/>
          </a:p>
        </p:txBody>
      </p:sp>
      <p:sp>
        <p:nvSpPr>
          <p:cNvPr id="644" name="Google Shape;644;p99"/>
          <p:cNvSpPr txBox="1">
            <a:spLocks noGrp="1"/>
          </p:cNvSpPr>
          <p:nvPr>
            <p:ph type="body" idx="1"/>
          </p:nvPr>
        </p:nvSpPr>
        <p:spPr>
          <a:xfrm>
            <a:off x="111000" y="1145680"/>
            <a:ext cx="8669100" cy="3455700"/>
          </a:xfrm>
          <a:prstGeom prst="rect">
            <a:avLst/>
          </a:prstGeom>
          <a:noFill/>
          <a:ln>
            <a:noFill/>
          </a:ln>
        </p:spPr>
        <p:txBody>
          <a:bodyPr spcFirstLastPara="1" wrap="square" lIns="68575" tIns="34275" rIns="68575" bIns="34275" anchor="ctr" anchorCtr="0">
            <a:noAutofit/>
          </a:bodyPr>
          <a:lstStyle/>
          <a:p>
            <a:pPr marL="0" marR="0" lvl="0" indent="0" algn="l" rtl="0">
              <a:lnSpc>
                <a:spcPct val="110000"/>
              </a:lnSpc>
              <a:spcBef>
                <a:spcPts val="0"/>
              </a:spcBef>
              <a:spcAft>
                <a:spcPts val="0"/>
              </a:spcAft>
              <a:buSzPts val="1200"/>
              <a:buNone/>
            </a:pPr>
            <a:endParaRPr sz="1700" dirty="0">
              <a:latin typeface="Calibri"/>
              <a:ea typeface="Calibri"/>
              <a:cs typeface="Calibri"/>
              <a:sym typeface="Calibri"/>
            </a:endParaRPr>
          </a:p>
          <a:p>
            <a:pPr marL="0" marR="0" lvl="0" indent="0" algn="l" rtl="0">
              <a:lnSpc>
                <a:spcPct val="110000"/>
              </a:lnSpc>
              <a:spcBef>
                <a:spcPts val="0"/>
              </a:spcBef>
              <a:spcAft>
                <a:spcPts val="0"/>
              </a:spcAft>
              <a:buSzPts val="1200"/>
              <a:buNone/>
            </a:pPr>
            <a:r>
              <a:rPr lang="en" sz="1500" u="sng" dirty="0"/>
              <a:t>Nutrition Example</a:t>
            </a:r>
            <a:r>
              <a:rPr lang="en" sz="1500" dirty="0"/>
              <a:t>					</a:t>
            </a:r>
            <a:r>
              <a:rPr lang="en" sz="1500" u="sng" dirty="0"/>
              <a:t>Screen Time Example</a:t>
            </a:r>
            <a:endParaRPr sz="1500" u="sng" dirty="0"/>
          </a:p>
          <a:p>
            <a:pPr marL="0" lvl="0" indent="0" algn="l" rtl="0">
              <a:lnSpc>
                <a:spcPct val="110000"/>
              </a:lnSpc>
              <a:spcBef>
                <a:spcPts val="700"/>
              </a:spcBef>
              <a:spcAft>
                <a:spcPts val="0"/>
              </a:spcAft>
              <a:buSzPts val="1200"/>
              <a:buNone/>
            </a:pPr>
            <a:r>
              <a:rPr lang="en" sz="1400" dirty="0">
                <a:solidFill>
                  <a:srgbClr val="1B638F"/>
                </a:solidFill>
                <a:highlight>
                  <a:srgbClr val="FFFF00"/>
                </a:highlight>
              </a:rPr>
              <a:t>T</a:t>
            </a:r>
            <a:r>
              <a:rPr lang="en" sz="1400" dirty="0">
                <a:solidFill>
                  <a:srgbClr val="1B638F"/>
                </a:solidFill>
              </a:rPr>
              <a:t>ype:	</a:t>
            </a:r>
            <a:r>
              <a:rPr lang="en" sz="1400" dirty="0">
                <a:solidFill>
                  <a:srgbClr val="000000"/>
                </a:solidFill>
              </a:rPr>
              <a:t>vegetables 				screen time</a:t>
            </a:r>
            <a:endParaRPr sz="1400" dirty="0">
              <a:solidFill>
                <a:srgbClr val="000000"/>
              </a:solidFill>
            </a:endParaRPr>
          </a:p>
          <a:p>
            <a:pPr marL="0" lvl="0" indent="0" algn="l" rtl="0">
              <a:lnSpc>
                <a:spcPct val="110000"/>
              </a:lnSpc>
              <a:spcBef>
                <a:spcPts val="700"/>
              </a:spcBef>
              <a:spcAft>
                <a:spcPts val="0"/>
              </a:spcAft>
              <a:buSzPts val="1200"/>
              <a:buNone/>
            </a:pPr>
            <a:r>
              <a:rPr lang="en" sz="1400" dirty="0">
                <a:solidFill>
                  <a:srgbClr val="1B638F"/>
                </a:solidFill>
                <a:highlight>
                  <a:srgbClr val="FFFF00"/>
                </a:highlight>
              </a:rPr>
              <a:t>A</a:t>
            </a:r>
            <a:r>
              <a:rPr lang="en" sz="1400" dirty="0">
                <a:solidFill>
                  <a:srgbClr val="1B638F"/>
                </a:solidFill>
              </a:rPr>
              <a:t>mount:	</a:t>
            </a:r>
            <a:r>
              <a:rPr lang="en" sz="1400" u="sng" dirty="0">
                <a:solidFill>
                  <a:srgbClr val="000000"/>
                </a:solidFill>
              </a:rPr>
              <a:t>increase</a:t>
            </a:r>
            <a:r>
              <a:rPr lang="en" sz="1400" dirty="0">
                <a:solidFill>
                  <a:srgbClr val="000000"/>
                </a:solidFill>
              </a:rPr>
              <a:t> to</a:t>
            </a:r>
            <a:r>
              <a:rPr lang="en" sz="1400" dirty="0">
                <a:solidFill>
                  <a:srgbClr val="1B638F"/>
                </a:solidFill>
              </a:rPr>
              <a:t> </a:t>
            </a:r>
            <a:r>
              <a:rPr lang="en" sz="1400" dirty="0">
                <a:solidFill>
                  <a:srgbClr val="000000"/>
                </a:solidFill>
              </a:rPr>
              <a:t>2 per day (lunch, dinner)		</a:t>
            </a:r>
            <a:r>
              <a:rPr lang="en" sz="1400" u="sng" dirty="0">
                <a:solidFill>
                  <a:srgbClr val="000000"/>
                </a:solidFill>
              </a:rPr>
              <a:t>decrease</a:t>
            </a:r>
            <a:r>
              <a:rPr lang="en" sz="1400" dirty="0">
                <a:solidFill>
                  <a:srgbClr val="000000"/>
                </a:solidFill>
              </a:rPr>
              <a:t> to 2 hours per day </a:t>
            </a:r>
            <a:endParaRPr sz="1400" dirty="0">
              <a:solidFill>
                <a:srgbClr val="000000"/>
              </a:solidFill>
            </a:endParaRPr>
          </a:p>
          <a:p>
            <a:pPr marL="0" lvl="0" indent="0" algn="l" rtl="0">
              <a:lnSpc>
                <a:spcPct val="110000"/>
              </a:lnSpc>
              <a:spcBef>
                <a:spcPts val="700"/>
              </a:spcBef>
              <a:spcAft>
                <a:spcPts val="0"/>
              </a:spcAft>
              <a:buSzPts val="1200"/>
              <a:buNone/>
            </a:pPr>
            <a:r>
              <a:rPr lang="en" sz="1400" dirty="0">
                <a:solidFill>
                  <a:srgbClr val="1B638F"/>
                </a:solidFill>
                <a:highlight>
                  <a:srgbClr val="FFFF00"/>
                </a:highlight>
              </a:rPr>
              <a:t>F</a:t>
            </a:r>
            <a:r>
              <a:rPr lang="en" sz="1400" dirty="0">
                <a:solidFill>
                  <a:srgbClr val="1B638F"/>
                </a:solidFill>
              </a:rPr>
              <a:t>requency: </a:t>
            </a:r>
            <a:r>
              <a:rPr lang="en" sz="1400" dirty="0">
                <a:solidFill>
                  <a:srgbClr val="000000"/>
                </a:solidFill>
              </a:rPr>
              <a:t>5 days of the week, school days		5 days per week, school days</a:t>
            </a:r>
            <a:endParaRPr sz="1400" dirty="0">
              <a:solidFill>
                <a:srgbClr val="000000"/>
              </a:solidFill>
            </a:endParaRPr>
          </a:p>
          <a:p>
            <a:pPr marL="0" lvl="0" indent="0" algn="l" rtl="0">
              <a:lnSpc>
                <a:spcPct val="110000"/>
              </a:lnSpc>
              <a:spcBef>
                <a:spcPts val="700"/>
              </a:spcBef>
              <a:spcAft>
                <a:spcPts val="0"/>
              </a:spcAft>
              <a:buSzPts val="1200"/>
              <a:buNone/>
            </a:pPr>
            <a:endParaRPr sz="1200" dirty="0"/>
          </a:p>
          <a:p>
            <a:pPr marL="0" lvl="0" indent="0" algn="l" rtl="0">
              <a:lnSpc>
                <a:spcPct val="110000"/>
              </a:lnSpc>
              <a:spcBef>
                <a:spcPts val="700"/>
              </a:spcBef>
              <a:spcAft>
                <a:spcPts val="0"/>
              </a:spcAft>
              <a:buSzPts val="1200"/>
              <a:buNone/>
            </a:pPr>
            <a:endParaRPr sz="1400" dirty="0">
              <a:highlight>
                <a:srgbClr val="FFFF00"/>
              </a:highlight>
            </a:endParaRPr>
          </a:p>
        </p:txBody>
      </p:sp>
      <p:pic>
        <p:nvPicPr>
          <p:cNvPr id="645" name="Google Shape;645;p9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70750" y="127590"/>
            <a:ext cx="1716975" cy="1857775"/>
          </a:xfrm>
          <a:prstGeom prst="rect">
            <a:avLst/>
          </a:prstGeom>
          <a:noFill/>
          <a:ln>
            <a:noFill/>
          </a:ln>
        </p:spPr>
      </p:pic>
      <p:pic>
        <p:nvPicPr>
          <p:cNvPr id="646" name="Google Shape;646;p99"/>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3064467" y="4007025"/>
            <a:ext cx="2524125" cy="800100"/>
          </a:xfrm>
          <a:prstGeom prst="rect">
            <a:avLst/>
          </a:prstGeom>
          <a:noFill/>
          <a:ln>
            <a:noFill/>
          </a:ln>
        </p:spPr>
      </p:pic>
      <p:sp>
        <p:nvSpPr>
          <p:cNvPr id="647" name="Google Shape;647;p99"/>
          <p:cNvSpPr txBox="1"/>
          <p:nvPr/>
        </p:nvSpPr>
        <p:spPr>
          <a:xfrm>
            <a:off x="6225850" y="168775"/>
            <a:ext cx="1947900" cy="1262100"/>
          </a:xfrm>
          <a:prstGeom prst="rect">
            <a:avLst/>
          </a:pr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spAutoFit/>
          </a:bodyPr>
          <a:lstStyle/>
          <a:p>
            <a:pPr marL="0" lvl="0" indent="0" algn="l" rtl="0">
              <a:spcBef>
                <a:spcPts val="0"/>
              </a:spcBef>
              <a:spcAft>
                <a:spcPts val="0"/>
              </a:spcAft>
              <a:buNone/>
            </a:pPr>
            <a:r>
              <a:rPr lang="en">
                <a:highlight>
                  <a:srgbClr val="FFFF00"/>
                </a:highlight>
                <a:latin typeface="Verdana"/>
                <a:ea typeface="Verdana"/>
                <a:cs typeface="Verdana"/>
                <a:sym typeface="Verdana"/>
              </a:rPr>
              <a:t>S- </a:t>
            </a:r>
            <a:r>
              <a:rPr lang="en">
                <a:latin typeface="Verdana"/>
                <a:ea typeface="Verdana"/>
                <a:cs typeface="Verdana"/>
                <a:sym typeface="Verdana"/>
              </a:rPr>
              <a:t>specific</a:t>
            </a:r>
            <a:endParaRPr>
              <a:latin typeface="Verdana"/>
              <a:ea typeface="Verdana"/>
              <a:cs typeface="Verdana"/>
              <a:sym typeface="Verdana"/>
            </a:endParaRPr>
          </a:p>
          <a:p>
            <a:pPr marL="0" lvl="0" indent="0" algn="l" rtl="0">
              <a:spcBef>
                <a:spcPts val="0"/>
              </a:spcBef>
              <a:spcAft>
                <a:spcPts val="0"/>
              </a:spcAft>
              <a:buNone/>
            </a:pPr>
            <a:r>
              <a:rPr lang="en">
                <a:highlight>
                  <a:srgbClr val="FFFF00"/>
                </a:highlight>
                <a:latin typeface="Verdana"/>
                <a:ea typeface="Verdana"/>
                <a:cs typeface="Verdana"/>
                <a:sym typeface="Verdana"/>
              </a:rPr>
              <a:t>M- </a:t>
            </a:r>
            <a:r>
              <a:rPr lang="en">
                <a:latin typeface="Verdana"/>
                <a:ea typeface="Verdana"/>
                <a:cs typeface="Verdana"/>
                <a:sym typeface="Verdana"/>
              </a:rPr>
              <a:t>measurable</a:t>
            </a:r>
            <a:endParaRPr>
              <a:latin typeface="Verdana"/>
              <a:ea typeface="Verdana"/>
              <a:cs typeface="Verdana"/>
              <a:sym typeface="Verdana"/>
            </a:endParaRPr>
          </a:p>
          <a:p>
            <a:pPr marL="0" lvl="0" indent="0" algn="l" rtl="0">
              <a:spcBef>
                <a:spcPts val="0"/>
              </a:spcBef>
              <a:spcAft>
                <a:spcPts val="0"/>
              </a:spcAft>
              <a:buNone/>
            </a:pPr>
            <a:r>
              <a:rPr lang="en">
                <a:highlight>
                  <a:srgbClr val="FFFF00"/>
                </a:highlight>
                <a:latin typeface="Verdana"/>
                <a:ea typeface="Verdana"/>
                <a:cs typeface="Verdana"/>
                <a:sym typeface="Verdana"/>
              </a:rPr>
              <a:t>A- </a:t>
            </a:r>
            <a:r>
              <a:rPr lang="en">
                <a:latin typeface="Verdana"/>
                <a:ea typeface="Verdana"/>
                <a:cs typeface="Verdana"/>
                <a:sym typeface="Verdana"/>
              </a:rPr>
              <a:t>attainable</a:t>
            </a:r>
            <a:endParaRPr>
              <a:latin typeface="Verdana"/>
              <a:ea typeface="Verdana"/>
              <a:cs typeface="Verdana"/>
              <a:sym typeface="Verdana"/>
            </a:endParaRPr>
          </a:p>
          <a:p>
            <a:pPr marL="0" lvl="0" indent="0" algn="l" rtl="0">
              <a:spcBef>
                <a:spcPts val="0"/>
              </a:spcBef>
              <a:spcAft>
                <a:spcPts val="0"/>
              </a:spcAft>
              <a:buNone/>
            </a:pPr>
            <a:r>
              <a:rPr lang="en">
                <a:highlight>
                  <a:srgbClr val="FFFF00"/>
                </a:highlight>
                <a:latin typeface="Verdana"/>
                <a:ea typeface="Verdana"/>
                <a:cs typeface="Verdana"/>
                <a:sym typeface="Verdana"/>
              </a:rPr>
              <a:t>R- </a:t>
            </a:r>
            <a:r>
              <a:rPr lang="en">
                <a:latin typeface="Verdana"/>
                <a:ea typeface="Verdana"/>
                <a:cs typeface="Verdana"/>
                <a:sym typeface="Verdana"/>
              </a:rPr>
              <a:t>realistic</a:t>
            </a:r>
            <a:endParaRPr>
              <a:latin typeface="Verdana"/>
              <a:ea typeface="Verdana"/>
              <a:cs typeface="Verdana"/>
              <a:sym typeface="Verdana"/>
            </a:endParaRPr>
          </a:p>
          <a:p>
            <a:pPr marL="0" lvl="0" indent="0" algn="l" rtl="0">
              <a:spcBef>
                <a:spcPts val="0"/>
              </a:spcBef>
              <a:spcAft>
                <a:spcPts val="0"/>
              </a:spcAft>
              <a:buNone/>
            </a:pPr>
            <a:r>
              <a:rPr lang="en">
                <a:highlight>
                  <a:srgbClr val="FFFF00"/>
                </a:highlight>
                <a:latin typeface="Verdana"/>
                <a:ea typeface="Verdana"/>
                <a:cs typeface="Verdana"/>
                <a:sym typeface="Verdana"/>
              </a:rPr>
              <a:t>T- </a:t>
            </a:r>
            <a:r>
              <a:rPr lang="en">
                <a:latin typeface="Verdana"/>
                <a:ea typeface="Verdana"/>
                <a:cs typeface="Verdana"/>
                <a:sym typeface="Verdana"/>
              </a:rPr>
              <a:t>time-based</a:t>
            </a:r>
            <a:endParaRPr>
              <a:latin typeface="Verdana"/>
              <a:ea typeface="Verdana"/>
              <a:cs typeface="Verdana"/>
              <a:sym typeface="Verdana"/>
            </a:endParaRPr>
          </a:p>
        </p:txBody>
      </p:sp>
      <p:sp>
        <p:nvSpPr>
          <p:cNvPr id="648" name="Google Shape;648;p99"/>
          <p:cNvSpPr txBox="1"/>
          <p:nvPr/>
        </p:nvSpPr>
        <p:spPr>
          <a:xfrm>
            <a:off x="980600" y="3506100"/>
            <a:ext cx="6975000" cy="4203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Clr>
                <a:schemeClr val="dk1"/>
              </a:buClr>
              <a:buSzPts val="1100"/>
              <a:buFont typeface="Arial"/>
              <a:buNone/>
            </a:pPr>
            <a:r>
              <a:rPr lang="en" sz="1700">
                <a:solidFill>
                  <a:srgbClr val="38761D"/>
                </a:solidFill>
                <a:latin typeface="Verdana"/>
                <a:ea typeface="Verdana"/>
                <a:cs typeface="Verdana"/>
                <a:sym typeface="Verdana"/>
              </a:rPr>
              <a:t>Can the goals be attempted with </a:t>
            </a:r>
            <a:r>
              <a:rPr lang="en" sz="1700" u="sng">
                <a:solidFill>
                  <a:srgbClr val="38761D"/>
                </a:solidFill>
                <a:latin typeface="Verdana"/>
                <a:ea typeface="Verdana"/>
                <a:cs typeface="Verdana"/>
                <a:sym typeface="Verdana"/>
              </a:rPr>
              <a:t>positivity</a:t>
            </a:r>
            <a:r>
              <a:rPr lang="en" sz="1700">
                <a:solidFill>
                  <a:srgbClr val="38761D"/>
                </a:solidFill>
                <a:latin typeface="Verdana"/>
                <a:ea typeface="Verdana"/>
                <a:cs typeface="Verdana"/>
                <a:sym typeface="Verdana"/>
              </a:rPr>
              <a:t> and </a:t>
            </a:r>
            <a:r>
              <a:rPr lang="en" sz="1700" u="sng">
                <a:solidFill>
                  <a:srgbClr val="38761D"/>
                </a:solidFill>
                <a:latin typeface="Verdana"/>
                <a:ea typeface="Verdana"/>
                <a:cs typeface="Verdana"/>
                <a:sym typeface="Verdana"/>
              </a:rPr>
              <a:t>collaboration</a:t>
            </a:r>
            <a:r>
              <a:rPr lang="en" sz="1700">
                <a:solidFill>
                  <a:srgbClr val="38761D"/>
                </a:solidFill>
                <a:latin typeface="Verdana"/>
                <a:ea typeface="Verdana"/>
                <a:cs typeface="Verdana"/>
                <a:sym typeface="Verdana"/>
              </a:rPr>
              <a:t>?</a:t>
            </a:r>
            <a:endParaRPr sz="1700">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00"/>
          <p:cNvSpPr txBox="1">
            <a:spLocks noGrp="1"/>
          </p:cNvSpPr>
          <p:nvPr>
            <p:ph type="title"/>
          </p:nvPr>
        </p:nvSpPr>
        <p:spPr>
          <a:xfrm>
            <a:off x="0" y="0"/>
            <a:ext cx="8504400" cy="1041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500">
                <a:solidFill>
                  <a:srgbClr val="38761D"/>
                </a:solidFill>
              </a:rPr>
              <a:t>Ready for Change?</a:t>
            </a:r>
            <a:endParaRPr sz="2500">
              <a:solidFill>
                <a:srgbClr val="38761D"/>
              </a:solidFill>
            </a:endParaRPr>
          </a:p>
          <a:p>
            <a:pPr marL="0" lvl="0" indent="0" algn="l" rtl="0">
              <a:spcBef>
                <a:spcPts val="0"/>
              </a:spcBef>
              <a:spcAft>
                <a:spcPts val="0"/>
              </a:spcAft>
              <a:buNone/>
            </a:pPr>
            <a:r>
              <a:rPr lang="en" sz="2100">
                <a:solidFill>
                  <a:srgbClr val="FF0000"/>
                </a:solidFill>
              </a:rPr>
              <a:t>Offer </a:t>
            </a:r>
            <a:r>
              <a:rPr lang="en" sz="2100" u="sng">
                <a:solidFill>
                  <a:srgbClr val="FF0000"/>
                </a:solidFill>
              </a:rPr>
              <a:t>Bite-Size</a:t>
            </a:r>
            <a:r>
              <a:rPr lang="en" sz="2100">
                <a:solidFill>
                  <a:srgbClr val="FF0000"/>
                </a:solidFill>
              </a:rPr>
              <a:t> In-Office Education</a:t>
            </a:r>
            <a:r>
              <a:rPr lang="en" sz="2800">
                <a:solidFill>
                  <a:srgbClr val="38761D"/>
                </a:solidFill>
              </a:rPr>
              <a:t> </a:t>
            </a:r>
            <a:endParaRPr sz="2800">
              <a:solidFill>
                <a:srgbClr val="38761D"/>
              </a:solidFill>
            </a:endParaRPr>
          </a:p>
        </p:txBody>
      </p:sp>
      <p:sp>
        <p:nvSpPr>
          <p:cNvPr id="654" name="Google Shape;654;p100"/>
          <p:cNvSpPr txBox="1">
            <a:spLocks noGrp="1"/>
          </p:cNvSpPr>
          <p:nvPr>
            <p:ph type="body" idx="1"/>
          </p:nvPr>
        </p:nvSpPr>
        <p:spPr>
          <a:xfrm>
            <a:off x="-37050" y="1069988"/>
            <a:ext cx="9218100" cy="2969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 sz="1700"/>
              <a:t>Resist lecturing</a:t>
            </a:r>
            <a:endParaRPr sz="1700"/>
          </a:p>
          <a:p>
            <a:pPr marL="0" lvl="0" indent="0" algn="ctr" rtl="0">
              <a:spcBef>
                <a:spcPts val="1000"/>
              </a:spcBef>
              <a:spcAft>
                <a:spcPts val="0"/>
              </a:spcAft>
              <a:buNone/>
            </a:pPr>
            <a:endParaRPr sz="1700"/>
          </a:p>
          <a:p>
            <a:pPr marL="0" lvl="0" indent="0" algn="ctr" rtl="0">
              <a:spcBef>
                <a:spcPts val="1000"/>
              </a:spcBef>
              <a:spcAft>
                <a:spcPts val="0"/>
              </a:spcAft>
              <a:buNone/>
            </a:pPr>
            <a:r>
              <a:rPr lang="en" sz="1700"/>
              <a:t>Be direct, neutral, state the facts and defer to EVIDENCE </a:t>
            </a:r>
            <a:endParaRPr sz="1700"/>
          </a:p>
          <a:p>
            <a:pPr marL="0" lvl="0" indent="0" algn="ctr" rtl="0">
              <a:spcBef>
                <a:spcPts val="1000"/>
              </a:spcBef>
              <a:spcAft>
                <a:spcPts val="0"/>
              </a:spcAft>
              <a:buNone/>
            </a:pPr>
            <a:endParaRPr sz="1700"/>
          </a:p>
          <a:p>
            <a:pPr marL="0" lvl="0" indent="0" algn="ctr" rtl="0">
              <a:spcBef>
                <a:spcPts val="1000"/>
              </a:spcBef>
              <a:spcAft>
                <a:spcPts val="0"/>
              </a:spcAft>
              <a:buNone/>
            </a:pPr>
            <a:r>
              <a:rPr lang="en" sz="1700"/>
              <a:t>“If you are interested in increasing physical activity, the AAP recommends...”</a:t>
            </a:r>
            <a:endParaRPr sz="1700"/>
          </a:p>
          <a:p>
            <a:pPr marL="0" lvl="0" indent="0" algn="ctr" rtl="0">
              <a:spcBef>
                <a:spcPts val="1000"/>
              </a:spcBef>
              <a:spcAft>
                <a:spcPts val="0"/>
              </a:spcAft>
              <a:buNone/>
            </a:pPr>
            <a:endParaRPr sz="1700"/>
          </a:p>
          <a:p>
            <a:pPr marL="0" lvl="0" indent="0" algn="ctr" rtl="0">
              <a:spcBef>
                <a:spcPts val="1000"/>
              </a:spcBef>
              <a:spcAft>
                <a:spcPts val="0"/>
              </a:spcAft>
              <a:buNone/>
            </a:pPr>
            <a:endParaRPr sz="1600"/>
          </a:p>
        </p:txBody>
      </p:sp>
      <p:pic>
        <p:nvPicPr>
          <p:cNvPr id="655" name="Google Shape;655;p10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73450" y="44400"/>
            <a:ext cx="1198925" cy="1138475"/>
          </a:xfrm>
          <a:prstGeom prst="rect">
            <a:avLst/>
          </a:prstGeom>
          <a:noFill/>
          <a:ln>
            <a:noFill/>
          </a:ln>
        </p:spPr>
      </p:pic>
      <p:pic>
        <p:nvPicPr>
          <p:cNvPr id="656" name="Google Shape;656;p100"/>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3073717" y="4068075"/>
            <a:ext cx="2524125" cy="800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4"/>
          <p:cNvSpPr txBox="1">
            <a:spLocks noGrp="1"/>
          </p:cNvSpPr>
          <p:nvPr>
            <p:ph type="ctrTitle"/>
          </p:nvPr>
        </p:nvSpPr>
        <p:spPr>
          <a:xfrm>
            <a:off x="585700" y="114400"/>
            <a:ext cx="7772400" cy="542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2400">
                <a:solidFill>
                  <a:srgbClr val="38761D"/>
                </a:solidFill>
              </a:rPr>
              <a:t>OBJECTIVES</a:t>
            </a:r>
            <a:endParaRPr sz="2400">
              <a:solidFill>
                <a:srgbClr val="38761D"/>
              </a:solidFill>
            </a:endParaRPr>
          </a:p>
        </p:txBody>
      </p:sp>
      <p:sp>
        <p:nvSpPr>
          <p:cNvPr id="440" name="Google Shape;440;p74"/>
          <p:cNvSpPr txBox="1">
            <a:spLocks noGrp="1"/>
          </p:cNvSpPr>
          <p:nvPr>
            <p:ph type="subTitle" idx="1"/>
          </p:nvPr>
        </p:nvSpPr>
        <p:spPr>
          <a:xfrm>
            <a:off x="-75" y="750800"/>
            <a:ext cx="9144000" cy="3395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 sz="1800"/>
              <a:t>Understand the challenges and patterns in pediatric obesity that motivated our changes</a:t>
            </a:r>
            <a:endParaRPr sz="1800"/>
          </a:p>
          <a:p>
            <a:pPr marL="457200" lvl="0" indent="0" algn="l" rtl="0">
              <a:spcBef>
                <a:spcPts val="0"/>
              </a:spcBef>
              <a:spcAft>
                <a:spcPts val="0"/>
              </a:spcAft>
              <a:buNone/>
            </a:pPr>
            <a:endParaRPr sz="1800"/>
          </a:p>
          <a:p>
            <a:pPr marL="457200" lvl="0" indent="-342900" algn="l" rtl="0">
              <a:spcBef>
                <a:spcPts val="0"/>
              </a:spcBef>
              <a:spcAft>
                <a:spcPts val="0"/>
              </a:spcAft>
              <a:buSzPts val="1800"/>
              <a:buChar char="●"/>
            </a:pPr>
            <a:r>
              <a:rPr lang="en" sz="1800"/>
              <a:t>Recognize our guiding, evidence-based principles </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 sz="1800"/>
              <a:t>Understand the application of our office flow algorithm </a:t>
            </a:r>
            <a:endParaRPr sz="1800"/>
          </a:p>
          <a:p>
            <a:pPr marL="457200" lvl="0" indent="0" algn="l" rtl="0">
              <a:spcBef>
                <a:spcPts val="0"/>
              </a:spcBef>
              <a:spcAft>
                <a:spcPts val="0"/>
              </a:spcAft>
              <a:buNone/>
            </a:pPr>
            <a:endParaRPr sz="1800"/>
          </a:p>
          <a:p>
            <a:pPr marL="457200" lvl="0" indent="-342900" algn="l" rtl="0">
              <a:spcBef>
                <a:spcPts val="0"/>
              </a:spcBef>
              <a:spcAft>
                <a:spcPts val="0"/>
              </a:spcAft>
              <a:buSzPts val="1800"/>
              <a:buChar char="●"/>
            </a:pPr>
            <a:r>
              <a:rPr lang="en" sz="1800"/>
              <a:t>Learn key concepts that are easily applied in practice </a:t>
            </a:r>
            <a:endParaRPr sz="1800"/>
          </a:p>
          <a:p>
            <a:pPr marL="914400" lvl="1" indent="-342900" algn="l" rtl="0">
              <a:spcBef>
                <a:spcPts val="0"/>
              </a:spcBef>
              <a:spcAft>
                <a:spcPts val="0"/>
              </a:spcAft>
              <a:buSzPts val="1800"/>
              <a:buChar char="○"/>
            </a:pPr>
            <a:r>
              <a:rPr lang="en" sz="1800"/>
              <a:t>Behavioral Change </a:t>
            </a:r>
            <a:endParaRPr sz="1800"/>
          </a:p>
          <a:p>
            <a:pPr marL="914400" lvl="1" indent="-342900" algn="l" rtl="0">
              <a:spcBef>
                <a:spcPts val="0"/>
              </a:spcBef>
              <a:spcAft>
                <a:spcPts val="0"/>
              </a:spcAft>
              <a:buSzPts val="1800"/>
              <a:buChar char="○"/>
            </a:pPr>
            <a:r>
              <a:rPr lang="en" sz="1800"/>
              <a:t>Lifestyle Medicine, focusing on WFPB nutrition </a:t>
            </a:r>
            <a:endParaRPr sz="1800"/>
          </a:p>
          <a:p>
            <a:pPr marL="457200" lvl="0" indent="0" algn="l" rtl="0">
              <a:spcBef>
                <a:spcPts val="0"/>
              </a:spcBef>
              <a:spcAft>
                <a:spcPts val="0"/>
              </a:spcAft>
              <a:buNone/>
            </a:pPr>
            <a:endParaRPr sz="1800"/>
          </a:p>
          <a:p>
            <a:pPr marL="457200" lvl="0" indent="-342900" algn="l" rtl="0">
              <a:spcBef>
                <a:spcPts val="0"/>
              </a:spcBef>
              <a:spcAft>
                <a:spcPts val="0"/>
              </a:spcAft>
              <a:buSzPts val="1800"/>
              <a:buChar char="●"/>
            </a:pPr>
            <a:r>
              <a:rPr lang="en" sz="1800"/>
              <a:t>Discover ways to integrate new ideas in a busy practice </a:t>
            </a:r>
            <a:endParaRPr sz="1800"/>
          </a:p>
          <a:p>
            <a:pPr marL="457200" lvl="0" indent="0" algn="l" rtl="0">
              <a:spcBef>
                <a:spcPts val="0"/>
              </a:spcBef>
              <a:spcAft>
                <a:spcPts val="0"/>
              </a:spcAft>
              <a:buNone/>
            </a:pPr>
            <a:endParaRPr sz="1800"/>
          </a:p>
          <a:p>
            <a:pPr marL="457200" lvl="0" indent="0" algn="l" rtl="0">
              <a:spcBef>
                <a:spcPts val="0"/>
              </a:spcBef>
              <a:spcAft>
                <a:spcPts val="0"/>
              </a:spcAft>
              <a:buNone/>
            </a:pPr>
            <a:endParaRPr sz="1800"/>
          </a:p>
          <a:p>
            <a:pPr marL="0" lvl="0" indent="0" algn="ctr" rtl="0">
              <a:spcBef>
                <a:spcPts val="1000"/>
              </a:spcBef>
              <a:spcAft>
                <a:spcPts val="0"/>
              </a:spcAft>
              <a:buNone/>
            </a:pPr>
            <a:endParaRPr/>
          </a:p>
          <a:p>
            <a:pPr marL="0" lvl="0" indent="0" algn="ctr" rtl="0">
              <a:spcBef>
                <a:spcPts val="1000"/>
              </a:spcBef>
              <a:spcAft>
                <a:spcPts val="0"/>
              </a:spcAft>
              <a:buNone/>
            </a:pPr>
            <a:endParaRPr/>
          </a:p>
          <a:p>
            <a:pPr marL="0" lvl="0" indent="0" algn="ctr" rtl="0">
              <a:spcBef>
                <a:spcPts val="1000"/>
              </a:spcBef>
              <a:spcAft>
                <a:spcPts val="0"/>
              </a:spcAft>
              <a:buNone/>
            </a:pPr>
            <a:endParaRPr/>
          </a:p>
        </p:txBody>
      </p:sp>
      <p:pic>
        <p:nvPicPr>
          <p:cNvPr id="441" name="Google Shape;441;p74"/>
          <p:cNvPicPr preferRelativeResize="0"/>
          <p:nvPr/>
        </p:nvPicPr>
        <p:blipFill>
          <a:blip r:embed="rId3">
            <a:alphaModFix/>
          </a:blip>
          <a:stretch>
            <a:fillRect/>
          </a:stretch>
        </p:blipFill>
        <p:spPr>
          <a:xfrm>
            <a:off x="3231163" y="4060553"/>
            <a:ext cx="2524125" cy="800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01"/>
          <p:cNvSpPr txBox="1">
            <a:spLocks noGrp="1"/>
          </p:cNvSpPr>
          <p:nvPr>
            <p:ph type="title"/>
          </p:nvPr>
        </p:nvSpPr>
        <p:spPr>
          <a:xfrm>
            <a:off x="142125" y="201000"/>
            <a:ext cx="8469600" cy="63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sz="2600">
              <a:solidFill>
                <a:srgbClr val="38761D"/>
              </a:solidFill>
              <a:latin typeface="Libre Franklin"/>
              <a:ea typeface="Libre Franklin"/>
              <a:cs typeface="Libre Franklin"/>
              <a:sym typeface="Libre Franklin"/>
            </a:endParaRPr>
          </a:p>
          <a:p>
            <a:pPr marL="0" lvl="0" indent="0" algn="l" rtl="0">
              <a:spcBef>
                <a:spcPts val="0"/>
              </a:spcBef>
              <a:spcAft>
                <a:spcPts val="0"/>
              </a:spcAft>
              <a:buNone/>
            </a:pPr>
            <a:r>
              <a:rPr lang="en" sz="2500">
                <a:solidFill>
                  <a:srgbClr val="38761D"/>
                </a:solidFill>
                <a:latin typeface="Libre Franklin"/>
                <a:ea typeface="Libre Franklin"/>
                <a:cs typeface="Libre Franklin"/>
                <a:sym typeface="Libre Franklin"/>
              </a:rPr>
              <a:t>Ready for Change?</a:t>
            </a:r>
            <a:endParaRPr sz="2500">
              <a:solidFill>
                <a:srgbClr val="38761D"/>
              </a:solidFill>
              <a:latin typeface="Libre Franklin"/>
              <a:ea typeface="Libre Franklin"/>
              <a:cs typeface="Libre Franklin"/>
              <a:sym typeface="Libre Franklin"/>
            </a:endParaRPr>
          </a:p>
          <a:p>
            <a:pPr marL="0" lvl="0" indent="0" algn="l" rtl="0">
              <a:spcBef>
                <a:spcPts val="0"/>
              </a:spcBef>
              <a:spcAft>
                <a:spcPts val="0"/>
              </a:spcAft>
              <a:buNone/>
            </a:pPr>
            <a:r>
              <a:rPr lang="en" sz="2000">
                <a:solidFill>
                  <a:srgbClr val="FF0000"/>
                </a:solidFill>
                <a:latin typeface="Libre Franklin"/>
                <a:ea typeface="Libre Franklin"/>
                <a:cs typeface="Libre Franklin"/>
                <a:sym typeface="Libre Franklin"/>
              </a:rPr>
              <a:t>Give “At-Home Learning”</a:t>
            </a:r>
            <a:endParaRPr sz="2000">
              <a:solidFill>
                <a:srgbClr val="FF0000"/>
              </a:solidFill>
              <a:latin typeface="Libre Franklin"/>
              <a:ea typeface="Libre Franklin"/>
              <a:cs typeface="Libre Franklin"/>
              <a:sym typeface="Libre Franklin"/>
            </a:endParaRPr>
          </a:p>
          <a:p>
            <a:pPr marL="0" lvl="0" indent="0" algn="l" rtl="0">
              <a:spcBef>
                <a:spcPts val="0"/>
              </a:spcBef>
              <a:spcAft>
                <a:spcPts val="0"/>
              </a:spcAft>
              <a:buNone/>
            </a:pPr>
            <a:r>
              <a:rPr lang="en" sz="2000">
                <a:solidFill>
                  <a:srgbClr val="FF0000"/>
                </a:solidFill>
                <a:latin typeface="Libre Franklin"/>
                <a:ea typeface="Libre Franklin"/>
                <a:cs typeface="Libre Franklin"/>
                <a:sym typeface="Libre Franklin"/>
              </a:rPr>
              <a:t>Decide Next Steps</a:t>
            </a:r>
            <a:endParaRPr sz="2000">
              <a:solidFill>
                <a:srgbClr val="FF0000"/>
              </a:solidFill>
              <a:latin typeface="Libre Franklin"/>
              <a:ea typeface="Libre Franklin"/>
              <a:cs typeface="Libre Franklin"/>
              <a:sym typeface="Libre Franklin"/>
            </a:endParaRPr>
          </a:p>
          <a:p>
            <a:pPr marL="0" lvl="0" indent="0" algn="l" rtl="0">
              <a:spcBef>
                <a:spcPts val="0"/>
              </a:spcBef>
              <a:spcAft>
                <a:spcPts val="0"/>
              </a:spcAft>
              <a:buNone/>
            </a:pPr>
            <a:endParaRPr sz="2400">
              <a:latin typeface="Libre Franklin"/>
              <a:ea typeface="Libre Franklin"/>
              <a:cs typeface="Libre Franklin"/>
              <a:sym typeface="Libre Franklin"/>
            </a:endParaRPr>
          </a:p>
        </p:txBody>
      </p:sp>
      <p:sp>
        <p:nvSpPr>
          <p:cNvPr id="662" name="Google Shape;662;p101"/>
          <p:cNvSpPr txBox="1">
            <a:spLocks noGrp="1"/>
          </p:cNvSpPr>
          <p:nvPr>
            <p:ph type="body" idx="1"/>
          </p:nvPr>
        </p:nvSpPr>
        <p:spPr>
          <a:xfrm>
            <a:off x="98250" y="1535700"/>
            <a:ext cx="8947500" cy="3474000"/>
          </a:xfrm>
          <a:prstGeom prst="rect">
            <a:avLst/>
          </a:prstGeom>
        </p:spPr>
        <p:txBody>
          <a:bodyPr spcFirstLastPara="1" wrap="square" lIns="91425" tIns="45700" rIns="91425" bIns="45700" anchor="t" anchorCtr="0">
            <a:noAutofit/>
          </a:bodyPr>
          <a:lstStyle/>
          <a:p>
            <a:pPr marL="457200" lvl="0" indent="-330200" algn="l" rtl="0">
              <a:spcBef>
                <a:spcPts val="1000"/>
              </a:spcBef>
              <a:spcAft>
                <a:spcPts val="0"/>
              </a:spcAft>
              <a:buSzPts val="1600"/>
              <a:buAutoNum type="arabicParenR"/>
            </a:pPr>
            <a:r>
              <a:rPr lang="en" sz="1600"/>
              <a:t>A</a:t>
            </a:r>
            <a:r>
              <a:rPr lang="en" sz="1600" u="sng"/>
              <a:t>t-home learning</a:t>
            </a:r>
            <a:r>
              <a:rPr lang="en" sz="1600"/>
              <a:t>: </a:t>
            </a:r>
            <a:r>
              <a:rPr lang="en" sz="1600">
                <a:solidFill>
                  <a:srgbClr val="FF0000"/>
                </a:solidFill>
              </a:rPr>
              <a:t>pediatric lifestyle med resources (CPM google drive)</a:t>
            </a:r>
            <a:endParaRPr sz="1600">
              <a:solidFill>
                <a:srgbClr val="FF0000"/>
              </a:solidFill>
            </a:endParaRPr>
          </a:p>
          <a:p>
            <a:pPr marL="457200" lvl="0" indent="0" algn="l" rtl="0">
              <a:spcBef>
                <a:spcPts val="1000"/>
              </a:spcBef>
              <a:spcAft>
                <a:spcPts val="0"/>
              </a:spcAft>
              <a:buNone/>
            </a:pPr>
            <a:endParaRPr sz="1600"/>
          </a:p>
          <a:p>
            <a:pPr marL="457200" lvl="0" indent="-330200" algn="l" rtl="0">
              <a:spcBef>
                <a:spcPts val="1000"/>
              </a:spcBef>
              <a:spcAft>
                <a:spcPts val="0"/>
              </a:spcAft>
              <a:buSzPts val="1600"/>
              <a:buAutoNum type="arabicParenR"/>
            </a:pPr>
            <a:r>
              <a:rPr lang="en" sz="1600" u="sng"/>
              <a:t>Referrals/community resources</a:t>
            </a:r>
            <a:r>
              <a:rPr lang="en" sz="1600"/>
              <a:t> </a:t>
            </a:r>
            <a:endParaRPr sz="1600"/>
          </a:p>
          <a:p>
            <a:pPr marL="0" lvl="0" indent="0" algn="l" rtl="0">
              <a:spcBef>
                <a:spcPts val="1000"/>
              </a:spcBef>
              <a:spcAft>
                <a:spcPts val="0"/>
              </a:spcAft>
              <a:buNone/>
            </a:pPr>
            <a:endParaRPr sz="1600"/>
          </a:p>
          <a:p>
            <a:pPr marL="457200" lvl="0" indent="-330200" algn="l" rtl="0">
              <a:spcBef>
                <a:spcPts val="1000"/>
              </a:spcBef>
              <a:spcAft>
                <a:spcPts val="0"/>
              </a:spcAft>
              <a:buSzPts val="1600"/>
              <a:buAutoNum type="arabicParenR"/>
            </a:pPr>
            <a:r>
              <a:rPr lang="en" sz="1600" u="sng"/>
              <a:t>Follow-up</a:t>
            </a:r>
            <a:r>
              <a:rPr lang="en" sz="1600"/>
              <a:t>: </a:t>
            </a:r>
            <a:endParaRPr sz="1600"/>
          </a:p>
          <a:p>
            <a:pPr marL="0" lvl="0" indent="457200" algn="l" rtl="0">
              <a:spcBef>
                <a:spcPts val="1000"/>
              </a:spcBef>
              <a:spcAft>
                <a:spcPts val="0"/>
              </a:spcAft>
              <a:buNone/>
            </a:pPr>
            <a:r>
              <a:rPr lang="en" sz="1600"/>
              <a:t>*Frequency and quality of interaction linked to success</a:t>
            </a:r>
            <a:endParaRPr sz="1600"/>
          </a:p>
          <a:p>
            <a:pPr marL="0" lvl="0" indent="457200" algn="l" rtl="0">
              <a:spcBef>
                <a:spcPts val="1000"/>
              </a:spcBef>
              <a:spcAft>
                <a:spcPts val="0"/>
              </a:spcAft>
              <a:buNone/>
            </a:pPr>
            <a:r>
              <a:rPr lang="en" sz="1600"/>
              <a:t>*Follow up is an “opportunity to “check in and learn” </a:t>
            </a:r>
            <a:endParaRPr sz="1600"/>
          </a:p>
        </p:txBody>
      </p:sp>
      <p:sp>
        <p:nvSpPr>
          <p:cNvPr id="663" name="Google Shape;663;p101"/>
          <p:cNvSpPr txBox="1"/>
          <p:nvPr/>
        </p:nvSpPr>
        <p:spPr>
          <a:xfrm>
            <a:off x="7400725" y="2784525"/>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664" name="Google Shape;664;p10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24475" y="230897"/>
            <a:ext cx="4779238" cy="1082774"/>
          </a:xfrm>
          <a:prstGeom prst="rect">
            <a:avLst/>
          </a:prstGeom>
          <a:noFill/>
          <a:ln w="19050" cap="flat" cmpd="sng">
            <a:solidFill>
              <a:srgbClr val="38761D"/>
            </a:solidFill>
            <a:prstDash val="solid"/>
            <a:round/>
            <a:headEnd type="none" w="sm" len="sm"/>
            <a:tailEnd type="none" w="sm" len="sm"/>
          </a:ln>
        </p:spPr>
      </p:pic>
      <p:pic>
        <p:nvPicPr>
          <p:cNvPr id="665" name="Google Shape;665;p101"/>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3064467" y="4058825"/>
            <a:ext cx="2524125" cy="800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102"/>
          <p:cNvSpPr txBox="1">
            <a:spLocks noGrp="1"/>
          </p:cNvSpPr>
          <p:nvPr>
            <p:ph type="body" idx="1"/>
          </p:nvPr>
        </p:nvSpPr>
        <p:spPr>
          <a:xfrm>
            <a:off x="0" y="0"/>
            <a:ext cx="8810400" cy="5299500"/>
          </a:xfrm>
          <a:prstGeom prst="rect">
            <a:avLst/>
          </a:prstGeom>
          <a:ln>
            <a:noFill/>
          </a:ln>
        </p:spPr>
        <p:txBody>
          <a:bodyPr spcFirstLastPara="1" wrap="square" lIns="91425" tIns="45700" rIns="91425" bIns="45700" anchor="t" anchorCtr="0">
            <a:noAutofit/>
          </a:bodyPr>
          <a:lstStyle/>
          <a:p>
            <a:pPr marL="0" lvl="0" indent="457200" algn="l" rtl="0">
              <a:spcBef>
                <a:spcPts val="1000"/>
              </a:spcBef>
              <a:spcAft>
                <a:spcPts val="0"/>
              </a:spcAft>
              <a:buClr>
                <a:schemeClr val="dk1"/>
              </a:buClr>
              <a:buSzPts val="1100"/>
              <a:buFont typeface="Arial"/>
              <a:buNone/>
            </a:pPr>
            <a:r>
              <a:rPr lang="en" sz="2500">
                <a:solidFill>
                  <a:srgbClr val="38761D"/>
                </a:solidFill>
              </a:rPr>
              <a:t>NOT Ready? </a:t>
            </a:r>
            <a:r>
              <a:rPr lang="en" sz="1800">
                <a:solidFill>
                  <a:srgbClr val="FF0000"/>
                </a:solidFill>
              </a:rPr>
              <a:t>(refer to algorithm about follow up)</a:t>
            </a:r>
            <a:endParaRPr sz="1800">
              <a:solidFill>
                <a:srgbClr val="FF0000"/>
              </a:solidFill>
            </a:endParaRPr>
          </a:p>
          <a:p>
            <a:pPr marL="0" lvl="0" indent="457200" algn="l" rtl="0">
              <a:spcBef>
                <a:spcPts val="0"/>
              </a:spcBef>
              <a:spcAft>
                <a:spcPts val="0"/>
              </a:spcAft>
              <a:buNone/>
            </a:pPr>
            <a:endParaRPr sz="1500"/>
          </a:p>
          <a:p>
            <a:pPr marL="0" lvl="0" indent="457200" algn="l" rtl="0">
              <a:spcBef>
                <a:spcPts val="0"/>
              </a:spcBef>
              <a:spcAft>
                <a:spcPts val="0"/>
              </a:spcAft>
              <a:buNone/>
            </a:pPr>
            <a:r>
              <a:rPr lang="en" sz="1500"/>
              <a:t>Think of resistance as a signal to </a:t>
            </a:r>
            <a:r>
              <a:rPr lang="en" sz="1500" u="sng"/>
              <a:t>change strategies.</a:t>
            </a:r>
            <a:endParaRPr sz="1500" u="sng"/>
          </a:p>
          <a:p>
            <a:pPr marL="0" lvl="0" indent="0" algn="l" rtl="0">
              <a:spcBef>
                <a:spcPts val="0"/>
              </a:spcBef>
              <a:spcAft>
                <a:spcPts val="0"/>
              </a:spcAft>
              <a:buNone/>
            </a:pPr>
            <a:endParaRPr sz="1500"/>
          </a:p>
          <a:p>
            <a:pPr marL="0" lvl="0" indent="457200" algn="l" rtl="0">
              <a:spcBef>
                <a:spcPts val="0"/>
              </a:spcBef>
              <a:spcAft>
                <a:spcPts val="0"/>
              </a:spcAft>
              <a:buNone/>
            </a:pPr>
            <a:r>
              <a:rPr lang="en" sz="1500"/>
              <a:t>Shift back to THEIR primary goals/concerns </a:t>
            </a:r>
            <a:endParaRPr sz="1500"/>
          </a:p>
          <a:p>
            <a:pPr marL="0" lvl="0" indent="457200" algn="l" rtl="0">
              <a:spcBef>
                <a:spcPts val="0"/>
              </a:spcBef>
              <a:spcAft>
                <a:spcPts val="0"/>
              </a:spcAft>
              <a:buNone/>
            </a:pPr>
            <a:r>
              <a:rPr lang="en" sz="1500"/>
              <a:t>	</a:t>
            </a:r>
            <a:endParaRPr sz="1500"/>
          </a:p>
          <a:p>
            <a:pPr marL="457200" lvl="0" indent="457200" algn="l" rtl="0">
              <a:spcBef>
                <a:spcPts val="0"/>
              </a:spcBef>
              <a:spcAft>
                <a:spcPts val="0"/>
              </a:spcAft>
              <a:buNone/>
            </a:pPr>
            <a:r>
              <a:rPr lang="en" sz="1500">
                <a:solidFill>
                  <a:srgbClr val="FF0000"/>
                </a:solidFill>
              </a:rPr>
              <a:t>Asthma? </a:t>
            </a:r>
            <a:r>
              <a:rPr lang="en" sz="1500"/>
              <a:t>Plants decrease inflammation, PA</a:t>
            </a:r>
            <a:endParaRPr sz="1500"/>
          </a:p>
          <a:p>
            <a:pPr marL="0" lvl="0" indent="457200" algn="l" rtl="0">
              <a:spcBef>
                <a:spcPts val="0"/>
              </a:spcBef>
              <a:spcAft>
                <a:spcPts val="0"/>
              </a:spcAft>
              <a:buNone/>
            </a:pPr>
            <a:r>
              <a:rPr lang="en" sz="1500">
                <a:solidFill>
                  <a:srgbClr val="FF0000"/>
                </a:solidFill>
              </a:rPr>
              <a:t>	Constipation? </a:t>
            </a:r>
            <a:r>
              <a:rPr lang="en" sz="1500"/>
              <a:t>Plants provide fiber and water</a:t>
            </a:r>
            <a:endParaRPr sz="1500"/>
          </a:p>
          <a:p>
            <a:pPr marL="0" lvl="0" indent="457200" algn="l" rtl="0">
              <a:spcBef>
                <a:spcPts val="0"/>
              </a:spcBef>
              <a:spcAft>
                <a:spcPts val="0"/>
              </a:spcAft>
              <a:buNone/>
            </a:pPr>
            <a:r>
              <a:rPr lang="en" sz="1500">
                <a:solidFill>
                  <a:srgbClr val="FF0000"/>
                </a:solidFill>
              </a:rPr>
              <a:t>	Mental Health/ACES? </a:t>
            </a:r>
            <a:r>
              <a:rPr lang="en" sz="1500"/>
              <a:t>Sleep, managing stress, PA</a:t>
            </a:r>
            <a:endParaRPr sz="1500"/>
          </a:p>
          <a:p>
            <a:pPr marL="0" lvl="0" indent="457200" algn="l" rtl="0">
              <a:spcBef>
                <a:spcPts val="0"/>
              </a:spcBef>
              <a:spcAft>
                <a:spcPts val="0"/>
              </a:spcAft>
              <a:buNone/>
            </a:pPr>
            <a:r>
              <a:rPr lang="en" sz="1500">
                <a:solidFill>
                  <a:srgbClr val="FF0000"/>
                </a:solidFill>
              </a:rPr>
              <a:t>	</a:t>
            </a:r>
            <a:endParaRPr sz="1500"/>
          </a:p>
          <a:p>
            <a:pPr marL="457200" lvl="0" indent="0" algn="l" rtl="0">
              <a:spcBef>
                <a:spcPts val="0"/>
              </a:spcBef>
              <a:spcAft>
                <a:spcPts val="0"/>
              </a:spcAft>
              <a:buNone/>
            </a:pPr>
            <a:r>
              <a:rPr lang="en" sz="1500"/>
              <a:t>ALWAYS leave on a positive note/affirmation</a:t>
            </a:r>
            <a:endParaRPr sz="1500"/>
          </a:p>
          <a:p>
            <a:pPr marL="457200" lvl="0" indent="0" algn="l" rtl="0">
              <a:spcBef>
                <a:spcPts val="0"/>
              </a:spcBef>
              <a:spcAft>
                <a:spcPts val="0"/>
              </a:spcAft>
              <a:buNone/>
            </a:pPr>
            <a:endParaRPr sz="1500"/>
          </a:p>
          <a:p>
            <a:pPr marL="457200" lvl="0" indent="0" algn="l" rtl="0">
              <a:spcBef>
                <a:spcPts val="0"/>
              </a:spcBef>
              <a:spcAft>
                <a:spcPts val="0"/>
              </a:spcAft>
              <a:buNone/>
            </a:pPr>
            <a:r>
              <a:rPr lang="en" sz="1500"/>
              <a:t>Ask permission to discuss at a future visit </a:t>
            </a:r>
            <a:endParaRPr sz="1500"/>
          </a:p>
          <a:p>
            <a:pPr marL="457200" lvl="0" indent="0" algn="l" rtl="0">
              <a:spcBef>
                <a:spcPts val="0"/>
              </a:spcBef>
              <a:spcAft>
                <a:spcPts val="0"/>
              </a:spcAft>
              <a:buNone/>
            </a:pPr>
            <a:endParaRPr sz="1500"/>
          </a:p>
          <a:p>
            <a:pPr marL="457200" lvl="0" indent="0" algn="l" rtl="0">
              <a:spcBef>
                <a:spcPts val="0"/>
              </a:spcBef>
              <a:spcAft>
                <a:spcPts val="0"/>
              </a:spcAft>
              <a:buNone/>
            </a:pPr>
            <a:endParaRPr sz="1500"/>
          </a:p>
          <a:p>
            <a:pPr marL="457200" lvl="0" indent="0" algn="l" rtl="0">
              <a:spcBef>
                <a:spcPts val="0"/>
              </a:spcBef>
              <a:spcAft>
                <a:spcPts val="0"/>
              </a:spcAft>
              <a:buNone/>
            </a:pPr>
            <a:r>
              <a:rPr lang="en" sz="1500"/>
              <a:t>⭐ Still get labs if indicated and document stage of change⭐</a:t>
            </a:r>
            <a:endParaRPr sz="1500"/>
          </a:p>
          <a:p>
            <a:pPr marL="457200" lvl="0" indent="0" algn="l" rtl="0">
              <a:spcBef>
                <a:spcPts val="0"/>
              </a:spcBef>
              <a:spcAft>
                <a:spcPts val="0"/>
              </a:spcAft>
              <a:buNone/>
            </a:pPr>
            <a:endParaRPr sz="1500" u="sng"/>
          </a:p>
          <a:p>
            <a:pPr marL="0" lvl="0" indent="0" algn="ctr" rtl="0">
              <a:spcBef>
                <a:spcPts val="1000"/>
              </a:spcBef>
              <a:spcAft>
                <a:spcPts val="0"/>
              </a:spcAft>
              <a:buNone/>
            </a:pPr>
            <a:endParaRPr sz="1900"/>
          </a:p>
          <a:p>
            <a:pPr marL="0" lvl="0" indent="0" algn="ctr" rtl="0">
              <a:spcBef>
                <a:spcPts val="1000"/>
              </a:spcBef>
              <a:spcAft>
                <a:spcPts val="0"/>
              </a:spcAft>
              <a:buNone/>
            </a:pPr>
            <a:endParaRPr sz="1900"/>
          </a:p>
          <a:p>
            <a:pPr marL="0" lvl="0" indent="0" algn="l" rtl="0">
              <a:spcBef>
                <a:spcPts val="1000"/>
              </a:spcBef>
              <a:spcAft>
                <a:spcPts val="0"/>
              </a:spcAft>
              <a:buNone/>
            </a:pPr>
            <a:r>
              <a:rPr lang="en"/>
              <a:t>		</a:t>
            </a:r>
            <a:endParaRPr/>
          </a:p>
        </p:txBody>
      </p:sp>
      <p:pic>
        <p:nvPicPr>
          <p:cNvPr id="671" name="Google Shape;671;p102"/>
          <p:cNvPicPr preferRelativeResize="0"/>
          <p:nvPr/>
        </p:nvPicPr>
        <p:blipFill>
          <a:blip r:embed="rId3">
            <a:alphaModFix/>
          </a:blip>
          <a:stretch>
            <a:fillRect/>
          </a:stretch>
        </p:blipFill>
        <p:spPr>
          <a:xfrm>
            <a:off x="5971250" y="1382325"/>
            <a:ext cx="2629500" cy="1749800"/>
          </a:xfrm>
          <a:prstGeom prst="rect">
            <a:avLst/>
          </a:prstGeom>
          <a:noFill/>
          <a:ln w="9525" cap="flat" cmpd="sng">
            <a:solidFill>
              <a:schemeClr val="dk1"/>
            </a:solidFill>
            <a:prstDash val="solid"/>
            <a:round/>
            <a:headEnd type="none" w="sm" len="sm"/>
            <a:tailEnd type="none" w="sm" len="sm"/>
          </a:ln>
        </p:spPr>
      </p:pic>
      <p:pic>
        <p:nvPicPr>
          <p:cNvPr id="672" name="Google Shape;672;p102"/>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3064467" y="4058825"/>
            <a:ext cx="2524125" cy="800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103"/>
          <p:cNvSpPr txBox="1">
            <a:spLocks noGrp="1"/>
          </p:cNvSpPr>
          <p:nvPr>
            <p:ph type="ctrTitle"/>
          </p:nvPr>
        </p:nvSpPr>
        <p:spPr>
          <a:xfrm>
            <a:off x="685800" y="841772"/>
            <a:ext cx="7772400" cy="1790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678" name="Google Shape;678;p103"/>
          <p:cNvSpPr txBox="1">
            <a:spLocks noGrp="1"/>
          </p:cNvSpPr>
          <p:nvPr>
            <p:ph type="subTitle" idx="1"/>
          </p:nvPr>
        </p:nvSpPr>
        <p:spPr>
          <a:xfrm>
            <a:off x="1143000" y="2701528"/>
            <a:ext cx="6858000" cy="1241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679" name="Google Shape;679;p103"/>
          <p:cNvPicPr preferRelativeResize="0"/>
          <p:nvPr/>
        </p:nvPicPr>
        <p:blipFill>
          <a:blip r:embed="rId3">
            <a:alphaModFix/>
          </a:blip>
          <a:stretch>
            <a:fillRect/>
          </a:stretch>
        </p:blipFill>
        <p:spPr>
          <a:xfrm>
            <a:off x="366963" y="841775"/>
            <a:ext cx="8410075" cy="4135475"/>
          </a:xfrm>
          <a:prstGeom prst="rect">
            <a:avLst/>
          </a:prstGeom>
          <a:noFill/>
          <a:ln>
            <a:noFill/>
          </a:ln>
        </p:spPr>
      </p:pic>
      <p:sp>
        <p:nvSpPr>
          <p:cNvPr id="680" name="Google Shape;680;p103"/>
          <p:cNvSpPr txBox="1"/>
          <p:nvPr/>
        </p:nvSpPr>
        <p:spPr>
          <a:xfrm>
            <a:off x="46250" y="203325"/>
            <a:ext cx="8589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3000"/>
              <a:buFont typeface="Arial"/>
              <a:buNone/>
            </a:pPr>
            <a:r>
              <a:rPr lang="en" sz="2500">
                <a:solidFill>
                  <a:srgbClr val="FF0000"/>
                </a:solidFill>
                <a:latin typeface="Verdana"/>
                <a:ea typeface="Verdana"/>
                <a:cs typeface="Verdana"/>
                <a:sym typeface="Verdana"/>
              </a:rPr>
              <a:t>Part 3</a:t>
            </a:r>
            <a:r>
              <a:rPr lang="en" sz="2500">
                <a:solidFill>
                  <a:srgbClr val="38761D"/>
                </a:solidFill>
                <a:latin typeface="Verdana"/>
                <a:ea typeface="Verdana"/>
                <a:cs typeface="Verdana"/>
                <a:sym typeface="Verdana"/>
              </a:rPr>
              <a:t>: Lifestyle Medicine Principles</a:t>
            </a:r>
            <a:endParaRPr sz="2500">
              <a:solidFill>
                <a:srgbClr val="38761D"/>
              </a:solidFill>
              <a:latin typeface="Verdana"/>
              <a:ea typeface="Verdana"/>
              <a:cs typeface="Verdana"/>
              <a:sym typeface="Verdana"/>
            </a:endParaRPr>
          </a:p>
        </p:txBody>
      </p:sp>
      <p:sp>
        <p:nvSpPr>
          <p:cNvPr id="681" name="Google Shape;681;p103"/>
          <p:cNvSpPr txBox="1"/>
          <p:nvPr/>
        </p:nvSpPr>
        <p:spPr>
          <a:xfrm>
            <a:off x="6318375" y="49525"/>
            <a:ext cx="2766000" cy="831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latin typeface="Verdana"/>
                <a:ea typeface="Verdana"/>
                <a:cs typeface="Verdana"/>
                <a:sym typeface="Verdana"/>
              </a:rPr>
              <a:t>Part 1: Predictable Flow</a:t>
            </a:r>
            <a:endParaRPr>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a:solidFill>
                  <a:schemeClr val="dk1"/>
                </a:solidFill>
                <a:latin typeface="Verdana"/>
                <a:ea typeface="Verdana"/>
                <a:cs typeface="Verdana"/>
                <a:sym typeface="Verdana"/>
              </a:rPr>
              <a:t>Part 2: Stage of Change/MI</a:t>
            </a:r>
            <a:endParaRPr>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a:solidFill>
                  <a:srgbClr val="FF0000"/>
                </a:solidFill>
                <a:latin typeface="Verdana"/>
                <a:ea typeface="Verdana"/>
                <a:cs typeface="Verdana"/>
                <a:sym typeface="Verdana"/>
              </a:rPr>
              <a:t>Part 3: LM Principles</a:t>
            </a:r>
            <a:endParaRPr>
              <a:solidFill>
                <a:srgbClr val="FF0000"/>
              </a:solidFill>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p104"/>
          <p:cNvPicPr preferRelativeResize="0"/>
          <p:nvPr/>
        </p:nvPicPr>
        <p:blipFill>
          <a:blip r:embed="rId3">
            <a:alphaModFix/>
          </a:blip>
          <a:stretch>
            <a:fillRect/>
          </a:stretch>
        </p:blipFill>
        <p:spPr>
          <a:xfrm>
            <a:off x="5247025" y="841655"/>
            <a:ext cx="3500000" cy="2834071"/>
          </a:xfrm>
          <a:prstGeom prst="rect">
            <a:avLst/>
          </a:prstGeom>
          <a:noFill/>
          <a:ln>
            <a:noFill/>
          </a:ln>
        </p:spPr>
      </p:pic>
      <p:sp>
        <p:nvSpPr>
          <p:cNvPr id="687" name="Google Shape;687;p104"/>
          <p:cNvSpPr txBox="1"/>
          <p:nvPr/>
        </p:nvSpPr>
        <p:spPr>
          <a:xfrm>
            <a:off x="0" y="154525"/>
            <a:ext cx="9073200" cy="93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rgbClr val="38761D"/>
                </a:solidFill>
                <a:latin typeface="Verdana"/>
                <a:ea typeface="Verdana"/>
                <a:cs typeface="Verdana"/>
                <a:sym typeface="Verdana"/>
              </a:rPr>
              <a:t>Health Poverty to Health Wealth</a:t>
            </a:r>
            <a:endParaRPr sz="2500">
              <a:solidFill>
                <a:srgbClr val="38761D"/>
              </a:solidFill>
              <a:latin typeface="Verdana"/>
              <a:ea typeface="Verdana"/>
              <a:cs typeface="Verdana"/>
              <a:sym typeface="Verdana"/>
            </a:endParaRPr>
          </a:p>
          <a:p>
            <a:pPr marL="0" lvl="0" indent="0" algn="l" rtl="0">
              <a:spcBef>
                <a:spcPts val="0"/>
              </a:spcBef>
              <a:spcAft>
                <a:spcPts val="0"/>
              </a:spcAft>
              <a:buNone/>
            </a:pPr>
            <a:endParaRPr sz="2400">
              <a:solidFill>
                <a:srgbClr val="6AA84F"/>
              </a:solidFill>
              <a:latin typeface="Verdana"/>
              <a:ea typeface="Verdana"/>
              <a:cs typeface="Verdana"/>
              <a:sym typeface="Verdana"/>
            </a:endParaRPr>
          </a:p>
        </p:txBody>
      </p:sp>
      <p:sp>
        <p:nvSpPr>
          <p:cNvPr id="688" name="Google Shape;688;p104"/>
          <p:cNvSpPr txBox="1"/>
          <p:nvPr/>
        </p:nvSpPr>
        <p:spPr>
          <a:xfrm>
            <a:off x="55500" y="518050"/>
            <a:ext cx="5228400" cy="472434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endParaRPr sz="2300" dirty="0">
              <a:latin typeface="Verdana"/>
              <a:ea typeface="Verdana"/>
              <a:cs typeface="Verdana"/>
              <a:sym typeface="Verdana"/>
            </a:endParaRPr>
          </a:p>
          <a:p>
            <a:pPr marL="0" lvl="0" indent="0" algn="l" rtl="0">
              <a:spcBef>
                <a:spcPts val="0"/>
              </a:spcBef>
              <a:spcAft>
                <a:spcPts val="0"/>
              </a:spcAft>
              <a:buNone/>
            </a:pPr>
            <a:endParaRPr sz="2000" dirty="0">
              <a:solidFill>
                <a:srgbClr val="434343"/>
              </a:solidFill>
              <a:latin typeface="Verdana"/>
              <a:ea typeface="Verdana"/>
              <a:cs typeface="Verdana"/>
              <a:sym typeface="Verdana"/>
            </a:endParaRPr>
          </a:p>
          <a:p>
            <a:pPr marL="0" lvl="0" indent="0" algn="l" rtl="0">
              <a:spcBef>
                <a:spcPts val="0"/>
              </a:spcBef>
              <a:spcAft>
                <a:spcPts val="0"/>
              </a:spcAft>
              <a:buNone/>
            </a:pPr>
            <a:r>
              <a:rPr lang="en" sz="2000" dirty="0">
                <a:solidFill>
                  <a:srgbClr val="FF0000"/>
                </a:solidFill>
                <a:latin typeface="Verdana"/>
                <a:ea typeface="Verdana"/>
                <a:cs typeface="Verdana"/>
                <a:sym typeface="Verdana"/>
              </a:rPr>
              <a:t>Nourishment</a:t>
            </a:r>
            <a:r>
              <a:rPr lang="en" sz="2000" dirty="0">
                <a:solidFill>
                  <a:srgbClr val="38761D"/>
                </a:solidFill>
                <a:latin typeface="Verdana"/>
                <a:ea typeface="Verdana"/>
                <a:cs typeface="Verdana"/>
                <a:sym typeface="Verdana"/>
              </a:rPr>
              <a:t> Treat/Prevent disease</a:t>
            </a:r>
            <a:r>
              <a:rPr lang="en" sz="2000" dirty="0">
                <a:solidFill>
                  <a:srgbClr val="6AA84F"/>
                </a:solidFill>
                <a:latin typeface="Verdana"/>
                <a:ea typeface="Verdana"/>
                <a:cs typeface="Verdana"/>
                <a:sym typeface="Verdana"/>
              </a:rPr>
              <a:t> </a:t>
            </a:r>
            <a:endParaRPr sz="2000" dirty="0">
              <a:solidFill>
                <a:srgbClr val="6AA84F"/>
              </a:solidFill>
              <a:latin typeface="Verdana"/>
              <a:ea typeface="Verdana"/>
              <a:cs typeface="Verdana"/>
              <a:sym typeface="Verdana"/>
            </a:endParaRPr>
          </a:p>
          <a:p>
            <a:pPr marL="0" lvl="0" indent="0" algn="l" rtl="0">
              <a:spcBef>
                <a:spcPts val="0"/>
              </a:spcBef>
              <a:spcAft>
                <a:spcPts val="0"/>
              </a:spcAft>
              <a:buNone/>
            </a:pPr>
            <a:endParaRPr sz="2000" dirty="0">
              <a:solidFill>
                <a:srgbClr val="434343"/>
              </a:solidFill>
              <a:latin typeface="Verdana"/>
              <a:ea typeface="Verdana"/>
              <a:cs typeface="Verdana"/>
              <a:sym typeface="Verdana"/>
            </a:endParaRPr>
          </a:p>
          <a:p>
            <a:pPr marL="0" lvl="0" indent="0" algn="l" rtl="0">
              <a:spcBef>
                <a:spcPts val="0"/>
              </a:spcBef>
              <a:spcAft>
                <a:spcPts val="0"/>
              </a:spcAft>
              <a:buNone/>
            </a:pPr>
            <a:r>
              <a:rPr lang="en" sz="2000" dirty="0">
                <a:solidFill>
                  <a:srgbClr val="FF0000"/>
                </a:solidFill>
                <a:latin typeface="Verdana"/>
                <a:ea typeface="Verdana"/>
                <a:cs typeface="Verdana"/>
                <a:sym typeface="Verdana"/>
              </a:rPr>
              <a:t>Abundance</a:t>
            </a:r>
            <a:r>
              <a:rPr lang="en" sz="2000" dirty="0">
                <a:solidFill>
                  <a:srgbClr val="434343"/>
                </a:solidFill>
                <a:latin typeface="Verdana"/>
                <a:ea typeface="Verdana"/>
                <a:cs typeface="Verdana"/>
                <a:sym typeface="Verdana"/>
              </a:rPr>
              <a:t> </a:t>
            </a:r>
            <a:r>
              <a:rPr lang="en" sz="2000" dirty="0">
                <a:solidFill>
                  <a:srgbClr val="38761D"/>
                </a:solidFill>
                <a:latin typeface="Verdana"/>
                <a:ea typeface="Verdana"/>
                <a:cs typeface="Verdana"/>
                <a:sym typeface="Verdana"/>
              </a:rPr>
              <a:t>“Living Your Best Life” and</a:t>
            </a:r>
            <a:endParaRPr sz="2000" dirty="0">
              <a:solidFill>
                <a:srgbClr val="38761D"/>
              </a:solidFill>
              <a:latin typeface="Verdana"/>
              <a:ea typeface="Verdana"/>
              <a:cs typeface="Verdana"/>
              <a:sym typeface="Verdana"/>
            </a:endParaRPr>
          </a:p>
          <a:p>
            <a:pPr marL="0" lvl="0" indent="0" algn="l" rtl="0">
              <a:spcBef>
                <a:spcPts val="0"/>
              </a:spcBef>
              <a:spcAft>
                <a:spcPts val="0"/>
              </a:spcAft>
              <a:buNone/>
            </a:pPr>
            <a:r>
              <a:rPr lang="en" sz="2000" dirty="0">
                <a:solidFill>
                  <a:srgbClr val="38761D"/>
                </a:solidFill>
                <a:latin typeface="Verdana"/>
                <a:ea typeface="Verdana"/>
                <a:cs typeface="Verdana"/>
                <a:sym typeface="Verdana"/>
              </a:rPr>
              <a:t>less tracking of portions/calories</a:t>
            </a:r>
            <a:endParaRPr sz="2000" dirty="0">
              <a:solidFill>
                <a:srgbClr val="38761D"/>
              </a:solidFill>
              <a:latin typeface="Verdana"/>
              <a:ea typeface="Verdana"/>
              <a:cs typeface="Verdana"/>
              <a:sym typeface="Verdana"/>
            </a:endParaRPr>
          </a:p>
          <a:p>
            <a:pPr marL="0" lvl="0" indent="0" algn="l" rtl="0">
              <a:spcBef>
                <a:spcPts val="0"/>
              </a:spcBef>
              <a:spcAft>
                <a:spcPts val="0"/>
              </a:spcAft>
              <a:buNone/>
            </a:pPr>
            <a:endParaRPr sz="2000" dirty="0">
              <a:solidFill>
                <a:srgbClr val="434343"/>
              </a:solidFill>
              <a:latin typeface="Verdana"/>
              <a:ea typeface="Verdana"/>
              <a:cs typeface="Verdana"/>
              <a:sym typeface="Verdana"/>
            </a:endParaRPr>
          </a:p>
          <a:p>
            <a:pPr marL="0" lvl="0" indent="0" algn="l" rtl="0">
              <a:spcBef>
                <a:spcPts val="0"/>
              </a:spcBef>
              <a:spcAft>
                <a:spcPts val="0"/>
              </a:spcAft>
              <a:buNone/>
            </a:pPr>
            <a:r>
              <a:rPr lang="en" sz="2000" dirty="0">
                <a:solidFill>
                  <a:srgbClr val="FF0000"/>
                </a:solidFill>
                <a:latin typeface="Verdana"/>
                <a:ea typeface="Verdana"/>
                <a:cs typeface="Verdana"/>
                <a:sym typeface="Verdana"/>
              </a:rPr>
              <a:t>Longevity</a:t>
            </a:r>
            <a:endParaRPr sz="2000" dirty="0">
              <a:solidFill>
                <a:srgbClr val="FF0000"/>
              </a:solidFill>
              <a:latin typeface="Verdana"/>
              <a:ea typeface="Verdana"/>
              <a:cs typeface="Verdana"/>
              <a:sym typeface="Verdana"/>
            </a:endParaRPr>
          </a:p>
          <a:p>
            <a:pPr marL="0" lvl="0" indent="0" algn="l" rtl="0">
              <a:spcBef>
                <a:spcPts val="0"/>
              </a:spcBef>
              <a:spcAft>
                <a:spcPts val="0"/>
              </a:spcAft>
              <a:buNone/>
            </a:pPr>
            <a:endParaRPr sz="2000" dirty="0">
              <a:solidFill>
                <a:srgbClr val="434343"/>
              </a:solidFill>
              <a:latin typeface="Verdana"/>
              <a:ea typeface="Verdana"/>
              <a:cs typeface="Verdana"/>
              <a:sym typeface="Verdana"/>
            </a:endParaRPr>
          </a:p>
          <a:p>
            <a:pPr marL="0" lvl="0" indent="0" algn="l" rtl="0">
              <a:spcBef>
                <a:spcPts val="0"/>
              </a:spcBef>
              <a:spcAft>
                <a:spcPts val="0"/>
              </a:spcAft>
              <a:buNone/>
            </a:pPr>
            <a:endParaRPr sz="2000" dirty="0">
              <a:solidFill>
                <a:srgbClr val="434343"/>
              </a:solidFill>
              <a:latin typeface="Verdana"/>
              <a:ea typeface="Verdana"/>
              <a:cs typeface="Verdana"/>
              <a:sym typeface="Verdana"/>
            </a:endParaRPr>
          </a:p>
          <a:p>
            <a:pPr marL="0" lvl="0" indent="0" algn="l" rtl="0">
              <a:spcBef>
                <a:spcPts val="0"/>
              </a:spcBef>
              <a:spcAft>
                <a:spcPts val="0"/>
              </a:spcAft>
              <a:buNone/>
            </a:pPr>
            <a:endParaRPr sz="2300" dirty="0">
              <a:latin typeface="Verdana"/>
              <a:ea typeface="Verdana"/>
              <a:cs typeface="Verdana"/>
              <a:sym typeface="Verdana"/>
            </a:endParaRPr>
          </a:p>
          <a:p>
            <a:pPr marL="0" lvl="0" indent="457200" algn="l" rtl="0">
              <a:spcBef>
                <a:spcPts val="0"/>
              </a:spcBef>
              <a:spcAft>
                <a:spcPts val="0"/>
              </a:spcAft>
              <a:buNone/>
            </a:pPr>
            <a:endParaRPr sz="2300" dirty="0">
              <a:latin typeface="Verdana"/>
              <a:ea typeface="Verdana"/>
              <a:cs typeface="Verdana"/>
              <a:sym typeface="Verdana"/>
            </a:endParaRPr>
          </a:p>
          <a:p>
            <a:pPr marL="0" lvl="0" indent="457200" algn="l" rtl="0">
              <a:spcBef>
                <a:spcPts val="0"/>
              </a:spcBef>
              <a:spcAft>
                <a:spcPts val="0"/>
              </a:spcAft>
              <a:buNone/>
            </a:pPr>
            <a:endParaRPr sz="2300" dirty="0">
              <a:latin typeface="Verdana"/>
              <a:ea typeface="Verdana"/>
              <a:cs typeface="Verdana"/>
              <a:sym typeface="Verdana"/>
            </a:endParaRPr>
          </a:p>
          <a:p>
            <a:pPr marL="0" lvl="0" indent="0" algn="l" rtl="0">
              <a:spcBef>
                <a:spcPts val="0"/>
              </a:spcBef>
              <a:spcAft>
                <a:spcPts val="0"/>
              </a:spcAft>
              <a:buNone/>
            </a:pPr>
            <a:endParaRPr sz="2300" dirty="0">
              <a:latin typeface="Verdana"/>
              <a:ea typeface="Verdana"/>
              <a:cs typeface="Verdana"/>
              <a:sym typeface="Verdana"/>
            </a:endParaRPr>
          </a:p>
        </p:txBody>
      </p:sp>
      <p:sp>
        <p:nvSpPr>
          <p:cNvPr id="689" name="Google Shape;689;p104"/>
          <p:cNvSpPr txBox="1"/>
          <p:nvPr/>
        </p:nvSpPr>
        <p:spPr>
          <a:xfrm>
            <a:off x="1702175" y="3675725"/>
            <a:ext cx="6768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i="1">
                <a:solidFill>
                  <a:srgbClr val="434343"/>
                </a:solidFill>
                <a:latin typeface="Lobster"/>
                <a:ea typeface="Lobster"/>
                <a:cs typeface="Lobster"/>
                <a:sym typeface="Lobster"/>
              </a:rPr>
              <a:t>“</a:t>
            </a:r>
            <a:r>
              <a:rPr lang="en" sz="2100" i="1" u="sng">
                <a:solidFill>
                  <a:srgbClr val="434343"/>
                </a:solidFill>
                <a:latin typeface="Lobster"/>
                <a:ea typeface="Lobster"/>
                <a:cs typeface="Lobster"/>
                <a:sym typeface="Lobster"/>
              </a:rPr>
              <a:t>Health</a:t>
            </a:r>
            <a:r>
              <a:rPr lang="en" sz="2100" i="1">
                <a:solidFill>
                  <a:srgbClr val="434343"/>
                </a:solidFill>
                <a:latin typeface="Lobster"/>
                <a:ea typeface="Lobster"/>
                <a:cs typeface="Lobster"/>
                <a:sym typeface="Lobster"/>
              </a:rPr>
              <a:t> is real wealth, not pieces of gold or silver.” </a:t>
            </a:r>
            <a:endParaRPr sz="2100" i="1">
              <a:solidFill>
                <a:srgbClr val="434343"/>
              </a:solidFill>
              <a:latin typeface="Lobster"/>
              <a:ea typeface="Lobster"/>
              <a:cs typeface="Lobster"/>
              <a:sym typeface="Lobster"/>
            </a:endParaRPr>
          </a:p>
          <a:p>
            <a:pPr marL="457200" lvl="0" indent="457200" algn="l" rtl="0">
              <a:spcBef>
                <a:spcPts val="0"/>
              </a:spcBef>
              <a:spcAft>
                <a:spcPts val="0"/>
              </a:spcAft>
              <a:buNone/>
            </a:pPr>
            <a:endParaRPr sz="900">
              <a:solidFill>
                <a:srgbClr val="434343"/>
              </a:solidFill>
              <a:latin typeface="Lobster"/>
              <a:ea typeface="Lobster"/>
              <a:cs typeface="Lobster"/>
              <a:sym typeface="Lobster"/>
            </a:endParaRPr>
          </a:p>
        </p:txBody>
      </p:sp>
      <p:pic>
        <p:nvPicPr>
          <p:cNvPr id="690" name="Google Shape;690;p104"/>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3122730" y="4042996"/>
            <a:ext cx="2524125" cy="800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05"/>
          <p:cNvSpPr txBox="1">
            <a:spLocks noGrp="1"/>
          </p:cNvSpPr>
          <p:nvPr>
            <p:ph type="title"/>
          </p:nvPr>
        </p:nvSpPr>
        <p:spPr>
          <a:xfrm>
            <a:off x="281225" y="96225"/>
            <a:ext cx="8234100" cy="555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600">
                <a:solidFill>
                  <a:srgbClr val="38761D"/>
                </a:solidFill>
              </a:rPr>
              <a:t>Lifestyle Medicine in Training</a:t>
            </a:r>
            <a:endParaRPr sz="2600">
              <a:solidFill>
                <a:srgbClr val="38761D"/>
              </a:solidFill>
            </a:endParaRPr>
          </a:p>
        </p:txBody>
      </p:sp>
      <p:pic>
        <p:nvPicPr>
          <p:cNvPr id="696" name="Google Shape;696;p10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12012" y="2488675"/>
            <a:ext cx="3972525" cy="2357476"/>
          </a:xfrm>
          <a:prstGeom prst="rect">
            <a:avLst/>
          </a:prstGeom>
          <a:noFill/>
          <a:ln w="9525" cap="flat" cmpd="sng">
            <a:solidFill>
              <a:schemeClr val="dk1"/>
            </a:solidFill>
            <a:prstDash val="solid"/>
            <a:round/>
            <a:headEnd type="none" w="sm" len="sm"/>
            <a:tailEnd type="none" w="sm" len="sm"/>
          </a:ln>
        </p:spPr>
      </p:pic>
      <p:sp>
        <p:nvSpPr>
          <p:cNvPr id="697" name="Google Shape;697;p105"/>
          <p:cNvSpPr/>
          <p:nvPr/>
        </p:nvSpPr>
        <p:spPr>
          <a:xfrm>
            <a:off x="2292375" y="2349900"/>
            <a:ext cx="1524600" cy="443700"/>
          </a:xfrm>
          <a:prstGeom prst="ellipse">
            <a:avLst/>
          </a:pr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8" name="Google Shape;698;p105"/>
          <p:cNvPicPr preferRelativeResize="0"/>
          <p:nvPr/>
        </p:nvPicPr>
        <p:blipFill rotWithShape="1">
          <a:blip r:embed="rId4" cstate="screen">
            <a:alphaModFix/>
            <a:extLst>
              <a:ext uri="{28A0092B-C50C-407E-A947-70E740481C1C}">
                <a14:useLocalDpi xmlns:a14="http://schemas.microsoft.com/office/drawing/2010/main"/>
              </a:ext>
            </a:extLst>
          </a:blip>
          <a:srcRect l="8297" t="8634" r="11374"/>
          <a:stretch/>
        </p:blipFill>
        <p:spPr>
          <a:xfrm>
            <a:off x="1361775" y="791125"/>
            <a:ext cx="5863201" cy="1418875"/>
          </a:xfrm>
          <a:prstGeom prst="rect">
            <a:avLst/>
          </a:prstGeom>
          <a:noFill/>
          <a:ln w="9525" cap="flat" cmpd="sng">
            <a:solidFill>
              <a:srgbClr val="3C78D8"/>
            </a:solidFill>
            <a:prstDash val="solid"/>
            <a:round/>
            <a:headEnd type="none" w="sm" len="sm"/>
            <a:tailEnd type="none" w="sm" len="sm"/>
          </a:ln>
        </p:spPr>
      </p:pic>
      <p:sp>
        <p:nvSpPr>
          <p:cNvPr id="699" name="Google Shape;699;p105"/>
          <p:cNvSpPr txBox="1"/>
          <p:nvPr/>
        </p:nvSpPr>
        <p:spPr>
          <a:xfrm>
            <a:off x="6401625" y="2793600"/>
            <a:ext cx="24513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highlight>
                  <a:srgbClr val="FFFF00"/>
                </a:highlight>
                <a:latin typeface="Verdana"/>
                <a:ea typeface="Verdana"/>
                <a:cs typeface="Verdana"/>
                <a:sym typeface="Verdana"/>
              </a:rPr>
              <a:t>Fills Gaps for anyone wanting to learn and follow the evidence base in these 6 areas</a:t>
            </a:r>
            <a:endParaRPr sz="1600">
              <a:highlight>
                <a:srgbClr val="FFFF00"/>
              </a:highlight>
              <a:latin typeface="Verdana"/>
              <a:ea typeface="Verdana"/>
              <a:cs typeface="Verdana"/>
              <a:sym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106"/>
          <p:cNvSpPr txBox="1">
            <a:spLocks noGrp="1"/>
          </p:cNvSpPr>
          <p:nvPr>
            <p:ph type="title"/>
          </p:nvPr>
        </p:nvSpPr>
        <p:spPr>
          <a:xfrm>
            <a:off x="730350" y="171375"/>
            <a:ext cx="7683300" cy="1198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 sz="2600">
                <a:solidFill>
                  <a:srgbClr val="38761D"/>
                </a:solidFill>
              </a:rPr>
              <a:t>Lifestyle Medicine </a:t>
            </a:r>
            <a:r>
              <a:rPr lang="en" sz="2600" u="sng">
                <a:solidFill>
                  <a:srgbClr val="38761D"/>
                </a:solidFill>
              </a:rPr>
              <a:t>enhances</a:t>
            </a:r>
            <a:r>
              <a:rPr lang="en" sz="2600">
                <a:solidFill>
                  <a:srgbClr val="38761D"/>
                </a:solidFill>
              </a:rPr>
              <a:t> our current efforts and community resources </a:t>
            </a:r>
            <a:endParaRPr sz="2600">
              <a:solidFill>
                <a:srgbClr val="38761D"/>
              </a:solidFill>
            </a:endParaRPr>
          </a:p>
        </p:txBody>
      </p:sp>
      <p:pic>
        <p:nvPicPr>
          <p:cNvPr id="705" name="Google Shape;705;p10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76525" y="2254675"/>
            <a:ext cx="2723475" cy="1333075"/>
          </a:xfrm>
          <a:prstGeom prst="rect">
            <a:avLst/>
          </a:prstGeom>
          <a:noFill/>
          <a:ln>
            <a:noFill/>
          </a:ln>
        </p:spPr>
      </p:pic>
      <p:pic>
        <p:nvPicPr>
          <p:cNvPr id="706" name="Google Shape;706;p106"/>
          <p:cNvPicPr preferRelativeResize="0"/>
          <p:nvPr/>
        </p:nvPicPr>
        <p:blipFill rotWithShape="1">
          <a:blip r:embed="rId4">
            <a:alphaModFix/>
          </a:blip>
          <a:srcRect/>
          <a:stretch/>
        </p:blipFill>
        <p:spPr>
          <a:xfrm>
            <a:off x="230750" y="1563400"/>
            <a:ext cx="2272450" cy="1393550"/>
          </a:xfrm>
          <a:prstGeom prst="rect">
            <a:avLst/>
          </a:prstGeom>
          <a:noFill/>
          <a:ln>
            <a:noFill/>
          </a:ln>
        </p:spPr>
      </p:pic>
      <p:pic>
        <p:nvPicPr>
          <p:cNvPr id="707" name="Google Shape;707;p106"/>
          <p:cNvPicPr preferRelativeResize="0"/>
          <p:nvPr/>
        </p:nvPicPr>
        <p:blipFill rotWithShape="1">
          <a:blip r:embed="rId5">
            <a:alphaModFix/>
          </a:blip>
          <a:srcRect/>
          <a:stretch/>
        </p:blipFill>
        <p:spPr>
          <a:xfrm>
            <a:off x="3132100" y="3806350"/>
            <a:ext cx="3600825" cy="943075"/>
          </a:xfrm>
          <a:prstGeom prst="rect">
            <a:avLst/>
          </a:prstGeom>
          <a:noFill/>
          <a:ln>
            <a:noFill/>
          </a:ln>
        </p:spPr>
      </p:pic>
      <p:pic>
        <p:nvPicPr>
          <p:cNvPr id="708" name="Google Shape;708;p106"/>
          <p:cNvPicPr preferRelativeResize="0"/>
          <p:nvPr/>
        </p:nvPicPr>
        <p:blipFill rotWithShape="1">
          <a:blip r:embed="rId6">
            <a:alphaModFix/>
          </a:blip>
          <a:srcRect/>
          <a:stretch/>
        </p:blipFill>
        <p:spPr>
          <a:xfrm>
            <a:off x="2704925" y="1369574"/>
            <a:ext cx="3369863" cy="1909576"/>
          </a:xfrm>
          <a:prstGeom prst="rect">
            <a:avLst/>
          </a:prstGeom>
          <a:noFill/>
          <a:ln w="28575" cap="flat" cmpd="sng">
            <a:solidFill>
              <a:srgbClr val="6AA84F"/>
            </a:solidFill>
            <a:prstDash val="solid"/>
            <a:round/>
            <a:headEnd type="none" w="sm" len="sm"/>
            <a:tailEnd type="none" w="sm" len="sm"/>
          </a:ln>
        </p:spPr>
      </p:pic>
      <p:pic>
        <p:nvPicPr>
          <p:cNvPr id="709" name="Google Shape;709;p106"/>
          <p:cNvPicPr preferRelativeResize="0"/>
          <p:nvPr/>
        </p:nvPicPr>
        <p:blipFill rotWithShape="1">
          <a:blip r:embed="rId7">
            <a:alphaModFix/>
          </a:blip>
          <a:srcRect/>
          <a:stretch/>
        </p:blipFill>
        <p:spPr>
          <a:xfrm>
            <a:off x="411800" y="3271425"/>
            <a:ext cx="2229136" cy="147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07"/>
          <p:cNvSpPr txBox="1"/>
          <p:nvPr/>
        </p:nvSpPr>
        <p:spPr>
          <a:xfrm>
            <a:off x="4815600" y="0"/>
            <a:ext cx="4135800" cy="4894800"/>
          </a:xfrm>
          <a:prstGeom prst="rect">
            <a:avLst/>
          </a:prstGeom>
          <a:solidFill>
            <a:schemeClr val="l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34343"/>
                </a:solidFill>
                <a:latin typeface="Verdana"/>
                <a:ea typeface="Verdana"/>
                <a:cs typeface="Verdana"/>
                <a:sym typeface="Verdana"/>
              </a:rPr>
              <a:t>Lifestyle Medicine involves the use of </a:t>
            </a:r>
            <a:r>
              <a:rPr lang="en" sz="1600" b="0" i="0" u="sng" strike="noStrike" cap="none">
                <a:solidFill>
                  <a:srgbClr val="FF0000"/>
                </a:solidFill>
                <a:latin typeface="Verdana"/>
                <a:ea typeface="Verdana"/>
                <a:cs typeface="Verdana"/>
                <a:sym typeface="Verdana"/>
              </a:rPr>
              <a:t>evidence-based, therapeutic approaches</a:t>
            </a:r>
            <a:r>
              <a:rPr lang="en" sz="1600" b="0" i="0" u="none" strike="noStrike" cap="none">
                <a:solidFill>
                  <a:srgbClr val="000000"/>
                </a:solidFill>
                <a:latin typeface="Verdana"/>
                <a:ea typeface="Verdana"/>
                <a:cs typeface="Verdana"/>
                <a:sym typeface="Verdana"/>
              </a:rPr>
              <a:t> </a:t>
            </a:r>
            <a:r>
              <a:rPr lang="en" sz="1600" b="0" i="0" u="none" strike="noStrike" cap="none">
                <a:solidFill>
                  <a:srgbClr val="434343"/>
                </a:solidFill>
                <a:latin typeface="Verdana"/>
                <a:ea typeface="Verdana"/>
                <a:cs typeface="Verdana"/>
                <a:sym typeface="Verdana"/>
              </a:rPr>
              <a:t>to prevent, treat, and often reverse chronic disease by replacing unhealthy behaviors with positive ones. </a:t>
            </a:r>
            <a:endParaRPr sz="1600" b="0" i="0" u="none" strike="noStrike" cap="none">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rgbClr val="434343"/>
                </a:solidFill>
                <a:latin typeface="Verdana"/>
                <a:ea typeface="Verdana"/>
                <a:cs typeface="Verdana"/>
                <a:sym typeface="Verdana"/>
              </a:rPr>
              <a:t>Almost all clinical practice guidelines for the </a:t>
            </a:r>
            <a:r>
              <a:rPr lang="en" sz="1600" b="0" i="0" u="sng" strike="noStrike" cap="none">
                <a:solidFill>
                  <a:srgbClr val="434343"/>
                </a:solidFill>
                <a:latin typeface="Verdana"/>
                <a:ea typeface="Verdana"/>
                <a:cs typeface="Verdana"/>
                <a:sym typeface="Verdana"/>
              </a:rPr>
              <a:t>top chronic diseases</a:t>
            </a:r>
            <a:r>
              <a:rPr lang="en" sz="1600" b="0" i="0" u="none" strike="noStrike" cap="none">
                <a:solidFill>
                  <a:srgbClr val="434343"/>
                </a:solidFill>
                <a:latin typeface="Verdana"/>
                <a:ea typeface="Verdana"/>
                <a:cs typeface="Verdana"/>
                <a:sym typeface="Verdana"/>
              </a:rPr>
              <a:t> support </a:t>
            </a:r>
            <a:r>
              <a:rPr lang="en" sz="1600" b="0" i="0" strike="noStrike" cap="none">
                <a:solidFill>
                  <a:srgbClr val="434343"/>
                </a:solidFill>
                <a:latin typeface="Verdana"/>
                <a:ea typeface="Verdana"/>
                <a:cs typeface="Verdana"/>
                <a:sym typeface="Verdana"/>
              </a:rPr>
              <a:t>lifestyle as the </a:t>
            </a:r>
            <a:r>
              <a:rPr lang="en" sz="1600" b="0" i="0" u="sng" strike="noStrike" cap="none">
                <a:solidFill>
                  <a:srgbClr val="434343"/>
                </a:solidFill>
                <a:latin typeface="Verdana"/>
                <a:ea typeface="Verdana"/>
                <a:cs typeface="Verdana"/>
                <a:sym typeface="Verdana"/>
              </a:rPr>
              <a:t>first line</a:t>
            </a:r>
            <a:r>
              <a:rPr lang="en" sz="1600" b="0" i="0" u="none" strike="noStrike" cap="none">
                <a:solidFill>
                  <a:srgbClr val="434343"/>
                </a:solidFill>
                <a:latin typeface="Verdana"/>
                <a:ea typeface="Verdana"/>
                <a:cs typeface="Verdana"/>
                <a:sym typeface="Verdana"/>
              </a:rPr>
              <a:t> of treatment.</a:t>
            </a:r>
            <a:endParaRPr sz="1600">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1600">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 sz="1600">
                <a:solidFill>
                  <a:srgbClr val="434343"/>
                </a:solidFill>
                <a:latin typeface="Verdana"/>
                <a:ea typeface="Verdana"/>
                <a:cs typeface="Verdana"/>
                <a:sym typeface="Verdana"/>
              </a:rPr>
              <a:t>Lifestyle Medicine addresses the </a:t>
            </a:r>
            <a:r>
              <a:rPr lang="en" sz="1600" b="1">
                <a:solidFill>
                  <a:srgbClr val="434343"/>
                </a:solidFill>
                <a:latin typeface="Verdana"/>
                <a:ea typeface="Verdana"/>
                <a:cs typeface="Verdana"/>
                <a:sym typeface="Verdana"/>
              </a:rPr>
              <a:t>ROOT CAUSES</a:t>
            </a:r>
            <a:r>
              <a:rPr lang="en" sz="1600">
                <a:solidFill>
                  <a:srgbClr val="434343"/>
                </a:solidFill>
                <a:latin typeface="Verdana"/>
                <a:ea typeface="Verdana"/>
                <a:cs typeface="Verdana"/>
                <a:sym typeface="Verdana"/>
              </a:rPr>
              <a:t> of chronic disease through these 6 pillars.</a:t>
            </a:r>
            <a:endParaRPr sz="1600">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66666"/>
              </a:solidFill>
              <a:latin typeface="Arial"/>
              <a:ea typeface="Arial"/>
              <a:cs typeface="Arial"/>
              <a:sym typeface="Arial"/>
            </a:endParaRPr>
          </a:p>
        </p:txBody>
      </p:sp>
      <p:sp>
        <p:nvSpPr>
          <p:cNvPr id="715" name="Google Shape;715;p107"/>
          <p:cNvSpPr txBox="1"/>
          <p:nvPr/>
        </p:nvSpPr>
        <p:spPr>
          <a:xfrm>
            <a:off x="1102025" y="4579200"/>
            <a:ext cx="3425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FF0000"/>
                </a:solidFill>
                <a:latin typeface="Verdana"/>
                <a:ea typeface="Verdana"/>
                <a:cs typeface="Verdana"/>
                <a:sym typeface="Verdana"/>
              </a:rPr>
              <a:t>www.lifestylemedicine.org</a:t>
            </a:r>
            <a:endParaRPr sz="1600" b="0" i="0" u="none" strike="noStrike" cap="none">
              <a:solidFill>
                <a:srgbClr val="FF0000"/>
              </a:solidFill>
              <a:latin typeface="Verdana"/>
              <a:ea typeface="Verdana"/>
              <a:cs typeface="Verdana"/>
              <a:sym typeface="Verdana"/>
            </a:endParaRPr>
          </a:p>
        </p:txBody>
      </p:sp>
      <p:cxnSp>
        <p:nvCxnSpPr>
          <p:cNvPr id="716" name="Google Shape;716;p107"/>
          <p:cNvCxnSpPr/>
          <p:nvPr/>
        </p:nvCxnSpPr>
        <p:spPr>
          <a:xfrm rot="10800000" flipH="1">
            <a:off x="1048250" y="799400"/>
            <a:ext cx="9000" cy="9000"/>
          </a:xfrm>
          <a:prstGeom prst="straightConnector1">
            <a:avLst/>
          </a:prstGeom>
          <a:noFill/>
          <a:ln w="9525" cap="flat" cmpd="sng">
            <a:solidFill>
              <a:schemeClr val="dk2"/>
            </a:solidFill>
            <a:prstDash val="solid"/>
            <a:round/>
            <a:headEnd type="none" w="med" len="med"/>
            <a:tailEnd type="none" w="med" len="med"/>
          </a:ln>
        </p:spPr>
      </p:cxnSp>
      <p:pic>
        <p:nvPicPr>
          <p:cNvPr id="717" name="Google Shape;717;p10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4139" y="466662"/>
            <a:ext cx="4471461" cy="42101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108"/>
          <p:cNvSpPr txBox="1">
            <a:spLocks noGrp="1"/>
          </p:cNvSpPr>
          <p:nvPr>
            <p:ph type="title" idx="4294967295"/>
          </p:nvPr>
        </p:nvSpPr>
        <p:spPr>
          <a:xfrm>
            <a:off x="0" y="44450"/>
            <a:ext cx="8907463" cy="7921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 sz="2600">
                <a:solidFill>
                  <a:srgbClr val="38761D"/>
                </a:solidFill>
              </a:rPr>
              <a:t>CDC: US Causes of Death in 2000</a:t>
            </a:r>
            <a:endParaRPr sz="2600">
              <a:solidFill>
                <a:srgbClr val="38761D"/>
              </a:solidFill>
            </a:endParaRPr>
          </a:p>
        </p:txBody>
      </p:sp>
      <p:pic>
        <p:nvPicPr>
          <p:cNvPr id="724" name="Google Shape;724;p108"/>
          <p:cNvPicPr preferRelativeResize="0"/>
          <p:nvPr/>
        </p:nvPicPr>
        <p:blipFill rotWithShape="1">
          <a:blip r:embed="rId3">
            <a:alphaModFix/>
          </a:blip>
          <a:srcRect/>
          <a:stretch/>
        </p:blipFill>
        <p:spPr>
          <a:xfrm>
            <a:off x="525450" y="769675"/>
            <a:ext cx="7989899" cy="4166800"/>
          </a:xfrm>
          <a:prstGeom prst="rect">
            <a:avLst/>
          </a:prstGeom>
          <a:noFill/>
          <a:ln>
            <a:noFill/>
          </a:ln>
        </p:spPr>
      </p:pic>
      <p:sp>
        <p:nvSpPr>
          <p:cNvPr id="725" name="Google Shape;725;p108"/>
          <p:cNvSpPr/>
          <p:nvPr/>
        </p:nvSpPr>
        <p:spPr>
          <a:xfrm>
            <a:off x="1183850" y="1324225"/>
            <a:ext cx="1169400" cy="303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108"/>
          <p:cNvSpPr/>
          <p:nvPr/>
        </p:nvSpPr>
        <p:spPr>
          <a:xfrm>
            <a:off x="1576250" y="1659000"/>
            <a:ext cx="777000" cy="262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108"/>
          <p:cNvSpPr/>
          <p:nvPr/>
        </p:nvSpPr>
        <p:spPr>
          <a:xfrm>
            <a:off x="1642850" y="1953263"/>
            <a:ext cx="710400" cy="303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108"/>
          <p:cNvSpPr/>
          <p:nvPr/>
        </p:nvSpPr>
        <p:spPr>
          <a:xfrm>
            <a:off x="1406150" y="2849275"/>
            <a:ext cx="947100" cy="303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108"/>
          <p:cNvSpPr/>
          <p:nvPr/>
        </p:nvSpPr>
        <p:spPr>
          <a:xfrm>
            <a:off x="732400" y="2222975"/>
            <a:ext cx="1658400" cy="428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108"/>
          <p:cNvSpPr txBox="1"/>
          <p:nvPr/>
        </p:nvSpPr>
        <p:spPr>
          <a:xfrm>
            <a:off x="7632000" y="769675"/>
            <a:ext cx="147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400"/>
              <a:buFont typeface="Arial"/>
              <a:buNone/>
            </a:pPr>
            <a:r>
              <a:rPr lang="en">
                <a:solidFill>
                  <a:schemeClr val="dk1"/>
                </a:solidFill>
                <a:highlight>
                  <a:srgbClr val="FFFF00"/>
                </a:highlight>
                <a:latin typeface="Verdana"/>
                <a:ea typeface="Verdana"/>
                <a:cs typeface="Verdana"/>
                <a:sym typeface="Verdana"/>
              </a:rPr>
              <a:t>“Root causes”</a:t>
            </a:r>
            <a:endParaRPr>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09"/>
          <p:cNvSpPr txBox="1">
            <a:spLocks noGrp="1"/>
          </p:cNvSpPr>
          <p:nvPr>
            <p:ph type="title" idx="4294967295"/>
          </p:nvPr>
        </p:nvSpPr>
        <p:spPr>
          <a:xfrm>
            <a:off x="690563" y="268288"/>
            <a:ext cx="8453437" cy="4270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100"/>
              <a:buFont typeface="Arial"/>
              <a:buNone/>
            </a:pPr>
            <a:r>
              <a:rPr lang="en" sz="2700">
                <a:solidFill>
                  <a:srgbClr val="38761D"/>
                </a:solidFill>
              </a:rPr>
              <a:t>CDC: US Causes of Death in 2000</a:t>
            </a:r>
            <a:endParaRPr sz="2700">
              <a:solidFill>
                <a:srgbClr val="38761D"/>
              </a:solidFill>
            </a:endParaRPr>
          </a:p>
          <a:p>
            <a:pPr marL="3657600" lvl="0" indent="0" algn="l" rtl="0">
              <a:lnSpc>
                <a:spcPct val="90000"/>
              </a:lnSpc>
              <a:spcBef>
                <a:spcPts val="0"/>
              </a:spcBef>
              <a:spcAft>
                <a:spcPts val="0"/>
              </a:spcAft>
              <a:buSzPts val="1800"/>
              <a:buNone/>
            </a:pPr>
            <a:endParaRPr sz="2300" b="1">
              <a:solidFill>
                <a:srgbClr val="FF0000"/>
              </a:solidFill>
            </a:endParaRPr>
          </a:p>
        </p:txBody>
      </p:sp>
      <p:pic>
        <p:nvPicPr>
          <p:cNvPr id="737" name="Google Shape;737;p109"/>
          <p:cNvPicPr preferRelativeResize="0"/>
          <p:nvPr/>
        </p:nvPicPr>
        <p:blipFill rotWithShape="1">
          <a:blip r:embed="rId3">
            <a:alphaModFix/>
          </a:blip>
          <a:srcRect/>
          <a:stretch/>
        </p:blipFill>
        <p:spPr>
          <a:xfrm>
            <a:off x="525450" y="769675"/>
            <a:ext cx="7989899" cy="4166800"/>
          </a:xfrm>
          <a:prstGeom prst="rect">
            <a:avLst/>
          </a:prstGeom>
          <a:noFill/>
          <a:ln>
            <a:noFill/>
          </a:ln>
        </p:spPr>
      </p:pic>
      <p:sp>
        <p:nvSpPr>
          <p:cNvPr id="738" name="Google Shape;738;p109"/>
          <p:cNvSpPr/>
          <p:nvPr/>
        </p:nvSpPr>
        <p:spPr>
          <a:xfrm>
            <a:off x="1183850" y="1324225"/>
            <a:ext cx="1169400" cy="303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109"/>
          <p:cNvSpPr/>
          <p:nvPr/>
        </p:nvSpPr>
        <p:spPr>
          <a:xfrm>
            <a:off x="1576250" y="1659000"/>
            <a:ext cx="777000" cy="262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109"/>
          <p:cNvSpPr/>
          <p:nvPr/>
        </p:nvSpPr>
        <p:spPr>
          <a:xfrm>
            <a:off x="1642850" y="1953263"/>
            <a:ext cx="710400" cy="303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109"/>
          <p:cNvSpPr/>
          <p:nvPr/>
        </p:nvSpPr>
        <p:spPr>
          <a:xfrm>
            <a:off x="1406150" y="2849275"/>
            <a:ext cx="947100" cy="303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109"/>
          <p:cNvSpPr/>
          <p:nvPr/>
        </p:nvSpPr>
        <p:spPr>
          <a:xfrm>
            <a:off x="5431900" y="1318013"/>
            <a:ext cx="947100" cy="303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09"/>
          <p:cNvSpPr/>
          <p:nvPr/>
        </p:nvSpPr>
        <p:spPr>
          <a:xfrm>
            <a:off x="4299350" y="1659000"/>
            <a:ext cx="2242500" cy="303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109"/>
          <p:cNvSpPr/>
          <p:nvPr/>
        </p:nvSpPr>
        <p:spPr>
          <a:xfrm>
            <a:off x="4572000" y="1962300"/>
            <a:ext cx="1923300" cy="303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109"/>
          <p:cNvSpPr/>
          <p:nvPr/>
        </p:nvSpPr>
        <p:spPr>
          <a:xfrm>
            <a:off x="732400" y="2222975"/>
            <a:ext cx="1658400" cy="428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109"/>
          <p:cNvSpPr/>
          <p:nvPr/>
        </p:nvSpPr>
        <p:spPr>
          <a:xfrm>
            <a:off x="4893750" y="695625"/>
            <a:ext cx="464700" cy="7920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109"/>
          <p:cNvSpPr txBox="1"/>
          <p:nvPr/>
        </p:nvSpPr>
        <p:spPr>
          <a:xfrm>
            <a:off x="7059800" y="1962300"/>
            <a:ext cx="1658400" cy="1046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Verdana"/>
                <a:ea typeface="Verdana"/>
                <a:cs typeface="Verdana"/>
                <a:sym typeface="Verdana"/>
              </a:rPr>
              <a:t>50% of deaths were from </a:t>
            </a:r>
            <a:r>
              <a:rPr lang="en">
                <a:latin typeface="Verdana"/>
                <a:ea typeface="Verdana"/>
                <a:cs typeface="Verdana"/>
                <a:sym typeface="Verdana"/>
              </a:rPr>
              <a:t>just 3-4</a:t>
            </a:r>
            <a:r>
              <a:rPr lang="en" sz="1400" b="0" i="0" u="none" strike="noStrike" cap="none">
                <a:solidFill>
                  <a:srgbClr val="000000"/>
                </a:solidFill>
                <a:latin typeface="Verdana"/>
                <a:ea typeface="Verdana"/>
                <a:cs typeface="Verdana"/>
                <a:sym typeface="Verdana"/>
              </a:rPr>
              <a:t> preventable behaviors!!</a:t>
            </a:r>
            <a:endParaRPr sz="1400" b="0" i="0" u="none" strike="noStrike" cap="none">
              <a:solidFill>
                <a:srgbClr val="000000"/>
              </a:solidFill>
              <a:latin typeface="Verdana"/>
              <a:ea typeface="Verdana"/>
              <a:cs typeface="Verdana"/>
              <a:sym typeface="Verdana"/>
            </a:endParaRPr>
          </a:p>
        </p:txBody>
      </p:sp>
      <p:sp>
        <p:nvSpPr>
          <p:cNvPr id="748" name="Google Shape;748;p109"/>
          <p:cNvSpPr txBox="1"/>
          <p:nvPr/>
        </p:nvSpPr>
        <p:spPr>
          <a:xfrm>
            <a:off x="7548327" y="881951"/>
            <a:ext cx="1493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highlight>
                  <a:srgbClr val="FFFF00"/>
                </a:highlight>
                <a:latin typeface="Verdana"/>
                <a:ea typeface="Verdana"/>
                <a:cs typeface="Verdana"/>
                <a:sym typeface="Verdana"/>
              </a:rPr>
              <a:t>“Root causes”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10"/>
          <p:cNvSpPr txBox="1">
            <a:spLocks noGrp="1"/>
          </p:cNvSpPr>
          <p:nvPr>
            <p:ph type="title"/>
          </p:nvPr>
        </p:nvSpPr>
        <p:spPr>
          <a:xfrm>
            <a:off x="66600" y="81400"/>
            <a:ext cx="8448600" cy="7920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r>
              <a:rPr lang="en" sz="2500">
                <a:solidFill>
                  <a:srgbClr val="38761D"/>
                </a:solidFill>
              </a:rPr>
              <a:t>Lifestyle Factors Account For:</a:t>
            </a:r>
            <a:endParaRPr sz="2500">
              <a:solidFill>
                <a:srgbClr val="38761D"/>
              </a:solidFill>
            </a:endParaRPr>
          </a:p>
        </p:txBody>
      </p:sp>
      <p:sp>
        <p:nvSpPr>
          <p:cNvPr id="754" name="Google Shape;754;p110"/>
          <p:cNvSpPr txBox="1">
            <a:spLocks noGrp="1"/>
          </p:cNvSpPr>
          <p:nvPr>
            <p:ph type="body" idx="1"/>
          </p:nvPr>
        </p:nvSpPr>
        <p:spPr>
          <a:xfrm>
            <a:off x="66600" y="1124900"/>
            <a:ext cx="4640400" cy="24054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 sz="1800"/>
              <a:t>80% of Heart Disease </a:t>
            </a:r>
            <a:endParaRPr sz="1800"/>
          </a:p>
          <a:p>
            <a:pPr marL="0" lvl="0" indent="0" algn="ctr" rtl="0">
              <a:spcBef>
                <a:spcPts val="1000"/>
              </a:spcBef>
              <a:spcAft>
                <a:spcPts val="0"/>
              </a:spcAft>
              <a:buNone/>
            </a:pPr>
            <a:endParaRPr sz="1800"/>
          </a:p>
          <a:p>
            <a:pPr marL="0" lvl="0" indent="0" algn="ctr" rtl="0">
              <a:spcBef>
                <a:spcPts val="1000"/>
              </a:spcBef>
              <a:spcAft>
                <a:spcPts val="0"/>
              </a:spcAft>
              <a:buNone/>
            </a:pPr>
            <a:r>
              <a:rPr lang="en" sz="1800"/>
              <a:t>1/3 of Cancers</a:t>
            </a:r>
            <a:endParaRPr sz="1800"/>
          </a:p>
          <a:p>
            <a:pPr marL="0" lvl="0" indent="0" algn="ctr" rtl="0">
              <a:spcBef>
                <a:spcPts val="1000"/>
              </a:spcBef>
              <a:spcAft>
                <a:spcPts val="0"/>
              </a:spcAft>
              <a:buNone/>
            </a:pPr>
            <a:endParaRPr sz="1800"/>
          </a:p>
          <a:p>
            <a:pPr marL="0" lvl="0" indent="0" algn="ctr" rtl="0">
              <a:spcBef>
                <a:spcPts val="1000"/>
              </a:spcBef>
              <a:spcAft>
                <a:spcPts val="0"/>
              </a:spcAft>
              <a:buNone/>
            </a:pPr>
            <a:r>
              <a:rPr lang="en" sz="1800"/>
              <a:t>9 out of 10 cases of Type 2 Diabetes</a:t>
            </a:r>
            <a:endParaRPr sz="1800"/>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pic>
        <p:nvPicPr>
          <p:cNvPr id="755" name="Google Shape;755;p110"/>
          <p:cNvPicPr preferRelativeResize="0"/>
          <p:nvPr/>
        </p:nvPicPr>
        <p:blipFill>
          <a:blip r:embed="rId3">
            <a:alphaModFix/>
          </a:blip>
          <a:stretch>
            <a:fillRect/>
          </a:stretch>
        </p:blipFill>
        <p:spPr>
          <a:xfrm>
            <a:off x="5409925" y="1154575"/>
            <a:ext cx="2692500" cy="2501725"/>
          </a:xfrm>
          <a:prstGeom prst="rect">
            <a:avLst/>
          </a:prstGeom>
          <a:noFill/>
          <a:ln>
            <a:noFill/>
          </a:ln>
        </p:spPr>
      </p:pic>
      <p:pic>
        <p:nvPicPr>
          <p:cNvPr id="756" name="Google Shape;756;p110"/>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3064467" y="4058825"/>
            <a:ext cx="2524125" cy="800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75"/>
          <p:cNvSpPr txBox="1">
            <a:spLocks noGrp="1"/>
          </p:cNvSpPr>
          <p:nvPr>
            <p:ph type="ctrTitle"/>
          </p:nvPr>
        </p:nvSpPr>
        <p:spPr>
          <a:xfrm>
            <a:off x="648800" y="44401"/>
            <a:ext cx="7772400" cy="575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2700">
                <a:solidFill>
                  <a:srgbClr val="38761D"/>
                </a:solidFill>
              </a:rPr>
              <a:t>How we got started</a:t>
            </a:r>
            <a:endParaRPr sz="2700">
              <a:solidFill>
                <a:srgbClr val="38761D"/>
              </a:solidFill>
            </a:endParaRPr>
          </a:p>
        </p:txBody>
      </p:sp>
      <p:sp>
        <p:nvSpPr>
          <p:cNvPr id="447" name="Google Shape;447;p75"/>
          <p:cNvSpPr txBox="1">
            <a:spLocks noGrp="1"/>
          </p:cNvSpPr>
          <p:nvPr>
            <p:ph type="subTitle" idx="1"/>
          </p:nvPr>
        </p:nvSpPr>
        <p:spPr>
          <a:xfrm>
            <a:off x="60125" y="620100"/>
            <a:ext cx="9084000" cy="4262700"/>
          </a:xfrm>
          <a:prstGeom prst="rect">
            <a:avLst/>
          </a:prstGeom>
        </p:spPr>
        <p:txBody>
          <a:bodyPr spcFirstLastPara="1" wrap="square" lIns="91425" tIns="45700" rIns="91425" bIns="45700" anchor="t" anchorCtr="0">
            <a:noAutofit/>
          </a:bodyPr>
          <a:lstStyle/>
          <a:p>
            <a:pPr marL="457200" lvl="0" indent="-330200" algn="l" rtl="0">
              <a:spcBef>
                <a:spcPts val="1000"/>
              </a:spcBef>
              <a:spcAft>
                <a:spcPts val="0"/>
              </a:spcAft>
              <a:buSzPts val="1600"/>
              <a:buChar char="●"/>
            </a:pPr>
            <a:r>
              <a:rPr lang="en" sz="1600" u="sng"/>
              <a:t>Opportunity to Collaborate</a:t>
            </a:r>
            <a:r>
              <a:rPr lang="en" sz="1600"/>
              <a:t>: Center for Pediatric Medicine (CPM) was ready to improve their approach to pediatric obesity. I joined CPM after working 8 years at a multidisciplinary pediatric obesity program and I was finishing my fellowship in Lifestyle Medicine. We were excited to innovate and collaborate on ways to improve our care pediatric patients with obesity in the medical home. </a:t>
            </a:r>
            <a:endParaRPr sz="1600"/>
          </a:p>
          <a:p>
            <a:pPr marL="457200" lvl="0" indent="0" algn="l" rtl="0">
              <a:spcBef>
                <a:spcPts val="1000"/>
              </a:spcBef>
              <a:spcAft>
                <a:spcPts val="0"/>
              </a:spcAft>
              <a:buNone/>
            </a:pPr>
            <a:endParaRPr sz="1600"/>
          </a:p>
          <a:p>
            <a:pPr marL="457200" lvl="0" indent="-330200" algn="l" rtl="0">
              <a:spcBef>
                <a:spcPts val="1000"/>
              </a:spcBef>
              <a:spcAft>
                <a:spcPts val="0"/>
              </a:spcAft>
              <a:buSzPts val="1600"/>
              <a:buChar char="●"/>
            </a:pPr>
            <a:r>
              <a:rPr lang="en" sz="1600" u="sng"/>
              <a:t>Task Force Planning</a:t>
            </a:r>
            <a:r>
              <a:rPr lang="en" sz="1600"/>
              <a:t>: Our leadership at CPM pulled together a task force in late 2019. Our goal was to make the process better for both providers and patients. Rollout over 2020-2021.</a:t>
            </a:r>
            <a:endParaRPr sz="1600"/>
          </a:p>
        </p:txBody>
      </p:sp>
      <p:pic>
        <p:nvPicPr>
          <p:cNvPr id="448" name="Google Shape;448;p75"/>
          <p:cNvPicPr preferRelativeResize="0"/>
          <p:nvPr/>
        </p:nvPicPr>
        <p:blipFill>
          <a:blip r:embed="rId3">
            <a:alphaModFix/>
          </a:blip>
          <a:stretch>
            <a:fillRect/>
          </a:stretch>
        </p:blipFill>
        <p:spPr>
          <a:xfrm>
            <a:off x="3192775" y="4082703"/>
            <a:ext cx="2524125" cy="800100"/>
          </a:xfrm>
          <a:prstGeom prst="rect">
            <a:avLst/>
          </a:prstGeom>
          <a:noFill/>
          <a:ln>
            <a:noFill/>
          </a:ln>
        </p:spPr>
      </p:pic>
      <p:pic>
        <p:nvPicPr>
          <p:cNvPr id="449" name="Google Shape;449;p7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816275" y="3046750"/>
            <a:ext cx="3496550" cy="18360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111"/>
          <p:cNvSpPr txBox="1">
            <a:spLocks noGrp="1"/>
          </p:cNvSpPr>
          <p:nvPr>
            <p:ph type="title"/>
          </p:nvPr>
        </p:nvSpPr>
        <p:spPr>
          <a:xfrm>
            <a:off x="532100" y="145675"/>
            <a:ext cx="8272200" cy="612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2400">
                <a:solidFill>
                  <a:srgbClr val="38761D"/>
                </a:solidFill>
              </a:rPr>
              <a:t>ROOT CAUSES OF Pediatric Obesity</a:t>
            </a:r>
            <a:endParaRPr sz="2400">
              <a:solidFill>
                <a:srgbClr val="38761D"/>
              </a:solidFill>
            </a:endParaRPr>
          </a:p>
        </p:txBody>
      </p:sp>
      <p:sp>
        <p:nvSpPr>
          <p:cNvPr id="762" name="Google Shape;762;p111"/>
          <p:cNvSpPr txBox="1">
            <a:spLocks noGrp="1"/>
          </p:cNvSpPr>
          <p:nvPr>
            <p:ph type="body" idx="1"/>
          </p:nvPr>
        </p:nvSpPr>
        <p:spPr>
          <a:xfrm>
            <a:off x="0" y="684575"/>
            <a:ext cx="9105600" cy="4097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sz="1600">
                <a:solidFill>
                  <a:srgbClr val="674EA7"/>
                </a:solidFill>
              </a:rPr>
              <a:t>Sleep</a:t>
            </a:r>
            <a:r>
              <a:rPr lang="en" sz="1600"/>
              <a:t>: Poor quality and/or quantity </a:t>
            </a:r>
            <a:endParaRPr sz="1600"/>
          </a:p>
          <a:p>
            <a:pPr marL="0" lvl="0" indent="0" algn="l" rtl="0">
              <a:spcBef>
                <a:spcPts val="1000"/>
              </a:spcBef>
              <a:spcAft>
                <a:spcPts val="0"/>
              </a:spcAft>
              <a:buNone/>
            </a:pPr>
            <a:endParaRPr sz="1600"/>
          </a:p>
          <a:p>
            <a:pPr marL="0" lvl="0" indent="0" algn="l" rtl="0">
              <a:spcBef>
                <a:spcPts val="1000"/>
              </a:spcBef>
              <a:spcAft>
                <a:spcPts val="0"/>
              </a:spcAft>
              <a:buNone/>
            </a:pPr>
            <a:r>
              <a:rPr lang="en" sz="1600">
                <a:solidFill>
                  <a:srgbClr val="FF9900"/>
                </a:solidFill>
              </a:rPr>
              <a:t>Physical Activity</a:t>
            </a:r>
            <a:r>
              <a:rPr lang="en" sz="1600"/>
              <a:t>: Quantity, intensity, mobility issues, access. How much sedentary time and what that involves (if it’s screen time, targeted advertising)</a:t>
            </a:r>
            <a:endParaRPr sz="1600"/>
          </a:p>
          <a:p>
            <a:pPr marL="0" lvl="0" indent="0" algn="l" rtl="0">
              <a:spcBef>
                <a:spcPts val="1000"/>
              </a:spcBef>
              <a:spcAft>
                <a:spcPts val="0"/>
              </a:spcAft>
              <a:buNone/>
            </a:pPr>
            <a:endParaRPr sz="1600"/>
          </a:p>
          <a:p>
            <a:pPr marL="0" lvl="0" indent="0" algn="l" rtl="0">
              <a:spcBef>
                <a:spcPts val="1000"/>
              </a:spcBef>
              <a:spcAft>
                <a:spcPts val="0"/>
              </a:spcAft>
              <a:buNone/>
            </a:pPr>
            <a:r>
              <a:rPr lang="en" sz="1600">
                <a:solidFill>
                  <a:srgbClr val="6AA84F"/>
                </a:solidFill>
              </a:rPr>
              <a:t>Eating Behavior: </a:t>
            </a:r>
            <a:r>
              <a:rPr lang="en" sz="1600"/>
              <a:t>Cultural eating patterns. Emotional feeding/eating. Food insecurity. Influences of targeted advertising, particularly to minorities. </a:t>
            </a:r>
            <a:endParaRPr sz="1600"/>
          </a:p>
          <a:p>
            <a:pPr marL="0" lvl="0" indent="0" algn="l" rtl="0">
              <a:spcBef>
                <a:spcPts val="1000"/>
              </a:spcBef>
              <a:spcAft>
                <a:spcPts val="0"/>
              </a:spcAft>
              <a:buNone/>
            </a:pPr>
            <a:endParaRPr sz="1600"/>
          </a:p>
          <a:p>
            <a:pPr marL="0" lvl="0" indent="0" algn="l" rtl="0">
              <a:spcBef>
                <a:spcPts val="1000"/>
              </a:spcBef>
              <a:spcAft>
                <a:spcPts val="0"/>
              </a:spcAft>
              <a:buNone/>
            </a:pPr>
            <a:r>
              <a:rPr lang="en" sz="1600">
                <a:solidFill>
                  <a:srgbClr val="4A86E8"/>
                </a:solidFill>
              </a:rPr>
              <a:t>Stress/</a:t>
            </a:r>
            <a:r>
              <a:rPr lang="en" sz="1600">
                <a:solidFill>
                  <a:srgbClr val="CC0000"/>
                </a:solidFill>
              </a:rPr>
              <a:t>Relationships</a:t>
            </a:r>
            <a:r>
              <a:rPr lang="en" sz="1600"/>
              <a:t>: Stigma, bullying, stressors, body image, self esteem, anxiety, depression. </a:t>
            </a:r>
            <a:r>
              <a:rPr lang="en" sz="1600" b="1"/>
              <a:t>Social determinants of health. ACEs</a:t>
            </a:r>
            <a:r>
              <a:rPr lang="en" sz="1600"/>
              <a:t>.</a:t>
            </a:r>
            <a:endParaRPr sz="1600"/>
          </a:p>
          <a:p>
            <a:pPr marL="0" lvl="0" indent="0" algn="l" rtl="0">
              <a:spcBef>
                <a:spcPts val="1000"/>
              </a:spcBef>
              <a:spcAft>
                <a:spcPts val="0"/>
              </a:spcAft>
              <a:buNone/>
            </a:pPr>
            <a:endParaRPr sz="1600"/>
          </a:p>
          <a:p>
            <a:pPr marL="0" lvl="0" indent="0" algn="l" rtl="0">
              <a:spcBef>
                <a:spcPts val="1000"/>
              </a:spcBef>
              <a:spcAft>
                <a:spcPts val="0"/>
              </a:spcAft>
              <a:buNone/>
            </a:pPr>
            <a:endParaRPr sz="1600"/>
          </a:p>
          <a:p>
            <a:pPr marL="0" lvl="0" indent="0" algn="l" rtl="0">
              <a:spcBef>
                <a:spcPts val="1000"/>
              </a:spcBef>
              <a:spcAft>
                <a:spcPts val="0"/>
              </a:spcAft>
              <a:buNone/>
            </a:pPr>
            <a:endParaRPr sz="1200"/>
          </a:p>
        </p:txBody>
      </p:sp>
      <p:pic>
        <p:nvPicPr>
          <p:cNvPr id="763" name="Google Shape;763;p111"/>
          <p:cNvPicPr preferRelativeResize="0"/>
          <p:nvPr/>
        </p:nvPicPr>
        <p:blipFill rotWithShape="1">
          <a:blip r:embed="rId3" cstate="screen">
            <a:alphaModFix/>
            <a:extLst>
              <a:ext uri="{28A0092B-C50C-407E-A947-70E740481C1C}">
                <a14:useLocalDpi xmlns:a14="http://schemas.microsoft.com/office/drawing/2010/main"/>
              </a:ext>
            </a:extLst>
          </a:blip>
          <a:srcRect l="-2260" t="-5230"/>
          <a:stretch/>
        </p:blipFill>
        <p:spPr>
          <a:xfrm>
            <a:off x="3064467" y="4058825"/>
            <a:ext cx="2524125" cy="800100"/>
          </a:xfrm>
          <a:prstGeom prst="rect">
            <a:avLst/>
          </a:prstGeom>
          <a:noFill/>
          <a:ln>
            <a:noFill/>
          </a:ln>
        </p:spPr>
      </p:pic>
      <p:sp>
        <p:nvSpPr>
          <p:cNvPr id="764" name="Google Shape;764;p111"/>
          <p:cNvSpPr txBox="1"/>
          <p:nvPr/>
        </p:nvSpPr>
        <p:spPr>
          <a:xfrm>
            <a:off x="5952350" y="3812600"/>
            <a:ext cx="2784600" cy="923400"/>
          </a:xfrm>
          <a:prstGeom prst="rect">
            <a:avLst/>
          </a:prstGeom>
          <a:noFill/>
          <a:ln w="28575" cap="flat" cmpd="sng">
            <a:solidFill>
              <a:srgbClr val="CC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highlight>
                  <a:srgbClr val="FFFF00"/>
                </a:highlight>
                <a:latin typeface="Verdana"/>
                <a:ea typeface="Verdana"/>
                <a:cs typeface="Verdana"/>
                <a:sym typeface="Verdana"/>
              </a:rPr>
              <a:t>&lt; 1% caused by medications, endocrine, metabolic issues </a:t>
            </a:r>
            <a:endParaRPr sz="1600">
              <a:highlight>
                <a:srgbClr val="FFFF00"/>
              </a:highlight>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12"/>
          <p:cNvSpPr txBox="1">
            <a:spLocks noGrp="1"/>
          </p:cNvSpPr>
          <p:nvPr>
            <p:ph type="body" idx="1"/>
          </p:nvPr>
        </p:nvSpPr>
        <p:spPr>
          <a:xfrm>
            <a:off x="5107500" y="616275"/>
            <a:ext cx="3885600" cy="340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sz="1900">
              <a:solidFill>
                <a:srgbClr val="434343"/>
              </a:solidFill>
            </a:endParaRPr>
          </a:p>
          <a:p>
            <a:pPr marL="0" lvl="0" indent="0" algn="l" rtl="0">
              <a:lnSpc>
                <a:spcPct val="100000"/>
              </a:lnSpc>
              <a:spcBef>
                <a:spcPts val="0"/>
              </a:spcBef>
              <a:spcAft>
                <a:spcPts val="0"/>
              </a:spcAft>
              <a:buSzPts val="1800"/>
              <a:buNone/>
            </a:pPr>
            <a:r>
              <a:rPr lang="en" sz="1800">
                <a:solidFill>
                  <a:srgbClr val="434343"/>
                </a:solidFill>
              </a:rPr>
              <a:t>Lifestyle factors account for 80% of disease and 50% of premature death.</a:t>
            </a:r>
            <a:endParaRPr sz="1800">
              <a:solidFill>
                <a:srgbClr val="434343"/>
              </a:solidFill>
            </a:endParaRPr>
          </a:p>
          <a:p>
            <a:pPr marL="0" lvl="0" indent="0" algn="l" rtl="0">
              <a:lnSpc>
                <a:spcPct val="100000"/>
              </a:lnSpc>
              <a:spcBef>
                <a:spcPts val="0"/>
              </a:spcBef>
              <a:spcAft>
                <a:spcPts val="0"/>
              </a:spcAft>
              <a:buSzPts val="1800"/>
              <a:buNone/>
            </a:pPr>
            <a:endParaRPr sz="1800">
              <a:solidFill>
                <a:srgbClr val="434343"/>
              </a:solidFill>
            </a:endParaRPr>
          </a:p>
          <a:p>
            <a:pPr marL="0" lvl="0" indent="0" algn="l" rtl="0">
              <a:lnSpc>
                <a:spcPct val="100000"/>
              </a:lnSpc>
              <a:spcBef>
                <a:spcPts val="0"/>
              </a:spcBef>
              <a:spcAft>
                <a:spcPts val="0"/>
              </a:spcAft>
              <a:buSzPts val="1800"/>
              <a:buNone/>
            </a:pPr>
            <a:r>
              <a:rPr lang="en" sz="1800">
                <a:solidFill>
                  <a:srgbClr val="434343"/>
                </a:solidFill>
              </a:rPr>
              <a:t>The </a:t>
            </a:r>
            <a:r>
              <a:rPr lang="en" sz="1800" u="sng">
                <a:solidFill>
                  <a:srgbClr val="434343"/>
                </a:solidFill>
              </a:rPr>
              <a:t>most impactful</a:t>
            </a:r>
            <a:r>
              <a:rPr lang="en" sz="1800">
                <a:solidFill>
                  <a:srgbClr val="434343"/>
                </a:solidFill>
              </a:rPr>
              <a:t> piece is moving away from the S.A.D (standard american diet) toward </a:t>
            </a:r>
            <a:r>
              <a:rPr lang="en" sz="1800">
                <a:solidFill>
                  <a:srgbClr val="38761D"/>
                </a:solidFill>
              </a:rPr>
              <a:t>whole food, plant-based nutrition</a:t>
            </a:r>
            <a:endParaRPr sz="1800">
              <a:solidFill>
                <a:srgbClr val="38761D"/>
              </a:solidFill>
            </a:endParaRPr>
          </a:p>
          <a:p>
            <a:pPr marL="0" lvl="0" indent="0" algn="l" rtl="0">
              <a:lnSpc>
                <a:spcPct val="100000"/>
              </a:lnSpc>
              <a:spcBef>
                <a:spcPts val="0"/>
              </a:spcBef>
              <a:spcAft>
                <a:spcPts val="0"/>
              </a:spcAft>
              <a:buSzPts val="1800"/>
              <a:buNone/>
            </a:pPr>
            <a:endParaRPr sz="1800">
              <a:solidFill>
                <a:srgbClr val="434343"/>
              </a:solidFill>
            </a:endParaRPr>
          </a:p>
          <a:p>
            <a:pPr marL="0" lvl="0" indent="0" algn="l" rtl="0">
              <a:lnSpc>
                <a:spcPct val="100000"/>
              </a:lnSpc>
              <a:spcBef>
                <a:spcPts val="0"/>
              </a:spcBef>
              <a:spcAft>
                <a:spcPts val="0"/>
              </a:spcAft>
              <a:buSzPts val="1800"/>
              <a:buNone/>
            </a:pPr>
            <a:endParaRPr sz="1900">
              <a:solidFill>
                <a:srgbClr val="434343"/>
              </a:solidFill>
            </a:endParaRPr>
          </a:p>
          <a:p>
            <a:pPr marL="0" lvl="0" indent="0" algn="l" rtl="0">
              <a:lnSpc>
                <a:spcPct val="100000"/>
              </a:lnSpc>
              <a:spcBef>
                <a:spcPts val="0"/>
              </a:spcBef>
              <a:spcAft>
                <a:spcPts val="0"/>
              </a:spcAft>
              <a:buSzPts val="1800"/>
              <a:buNone/>
            </a:pPr>
            <a:endParaRPr sz="1900">
              <a:solidFill>
                <a:srgbClr val="434343"/>
              </a:solidFill>
            </a:endParaRPr>
          </a:p>
          <a:p>
            <a:pPr marL="0" lvl="0" indent="0" algn="l" rtl="0">
              <a:lnSpc>
                <a:spcPct val="100000"/>
              </a:lnSpc>
              <a:spcBef>
                <a:spcPts val="0"/>
              </a:spcBef>
              <a:spcAft>
                <a:spcPts val="0"/>
              </a:spcAft>
              <a:buSzPts val="1800"/>
              <a:buNone/>
            </a:pP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SzPts val="1800"/>
              <a:buNone/>
            </a:pPr>
            <a:endParaRPr sz="1400">
              <a:solidFill>
                <a:srgbClr val="000000"/>
              </a:solidFill>
              <a:latin typeface="Arial"/>
              <a:ea typeface="Arial"/>
              <a:cs typeface="Arial"/>
              <a:sym typeface="Arial"/>
            </a:endParaRPr>
          </a:p>
          <a:p>
            <a:pPr marL="0" lvl="0" indent="0" algn="l" rtl="0">
              <a:lnSpc>
                <a:spcPct val="90000"/>
              </a:lnSpc>
              <a:spcBef>
                <a:spcPts val="1000"/>
              </a:spcBef>
              <a:spcAft>
                <a:spcPts val="0"/>
              </a:spcAft>
              <a:buSzPts val="1800"/>
              <a:buNone/>
            </a:pPr>
            <a:endParaRPr/>
          </a:p>
        </p:txBody>
      </p:sp>
      <p:pic>
        <p:nvPicPr>
          <p:cNvPr id="770" name="Google Shape;770;p1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6025" y="237825"/>
            <a:ext cx="4865525" cy="4483050"/>
          </a:xfrm>
          <a:prstGeom prst="rect">
            <a:avLst/>
          </a:prstGeom>
          <a:noFill/>
          <a:ln>
            <a:noFill/>
          </a:ln>
        </p:spPr>
      </p:pic>
      <p:sp>
        <p:nvSpPr>
          <p:cNvPr id="771" name="Google Shape;771;p112"/>
          <p:cNvSpPr/>
          <p:nvPr/>
        </p:nvSpPr>
        <p:spPr>
          <a:xfrm>
            <a:off x="296025" y="660125"/>
            <a:ext cx="2922048" cy="2643894"/>
          </a:xfrm>
          <a:prstGeom prst="irregularSeal1">
            <a:avLst/>
          </a:prstGeom>
          <a:no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4343"/>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1"/>
                                        </p:tgtEl>
                                        <p:attrNameLst>
                                          <p:attrName>style.visibility</p:attrName>
                                        </p:attrNameLst>
                                      </p:cBhvr>
                                      <p:to>
                                        <p:strVal val="visible"/>
                                      </p:to>
                                    </p:set>
                                    <p:animEffect transition="in" filter="fade">
                                      <p:cBhvr>
                                        <p:cTn id="7" dur="1000"/>
                                        <p:tgtEl>
                                          <p:spTgt spid="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13"/>
          <p:cNvSpPr txBox="1">
            <a:spLocks noGrp="1"/>
          </p:cNvSpPr>
          <p:nvPr>
            <p:ph type="title"/>
          </p:nvPr>
        </p:nvSpPr>
        <p:spPr>
          <a:xfrm>
            <a:off x="55725" y="0"/>
            <a:ext cx="8654700" cy="83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endParaRPr sz="3100">
              <a:solidFill>
                <a:srgbClr val="38761D"/>
              </a:solidFill>
            </a:endParaRPr>
          </a:p>
          <a:p>
            <a:pPr marL="0" lvl="0" indent="0" algn="ctr" rtl="0">
              <a:lnSpc>
                <a:spcPct val="90000"/>
              </a:lnSpc>
              <a:spcBef>
                <a:spcPts val="0"/>
              </a:spcBef>
              <a:spcAft>
                <a:spcPts val="0"/>
              </a:spcAft>
              <a:buClr>
                <a:schemeClr val="dk1"/>
              </a:buClr>
              <a:buSzPts val="1100"/>
              <a:buFont typeface="Arial"/>
              <a:buNone/>
            </a:pPr>
            <a:r>
              <a:rPr lang="en" sz="2700">
                <a:solidFill>
                  <a:srgbClr val="38761D"/>
                </a:solidFill>
              </a:rPr>
              <a:t>Whole Food Plant Based (WFPB) Nutrition</a:t>
            </a:r>
            <a:endParaRPr sz="2700">
              <a:solidFill>
                <a:srgbClr val="38761D"/>
              </a:solidFill>
            </a:endParaRPr>
          </a:p>
          <a:p>
            <a:pPr marL="0" lvl="0" indent="0" algn="l" rtl="0">
              <a:lnSpc>
                <a:spcPct val="90000"/>
              </a:lnSpc>
              <a:spcBef>
                <a:spcPts val="0"/>
              </a:spcBef>
              <a:spcAft>
                <a:spcPts val="0"/>
              </a:spcAft>
              <a:buSzPts val="1800"/>
              <a:buNone/>
            </a:pPr>
            <a:endParaRPr sz="3400">
              <a:solidFill>
                <a:srgbClr val="38761D"/>
              </a:solidFill>
            </a:endParaRPr>
          </a:p>
        </p:txBody>
      </p:sp>
      <p:sp>
        <p:nvSpPr>
          <p:cNvPr id="777" name="Google Shape;777;p113"/>
          <p:cNvSpPr txBox="1">
            <a:spLocks noGrp="1"/>
          </p:cNvSpPr>
          <p:nvPr>
            <p:ph type="body" idx="1"/>
          </p:nvPr>
        </p:nvSpPr>
        <p:spPr>
          <a:xfrm>
            <a:off x="55725" y="550450"/>
            <a:ext cx="8459400" cy="4348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sz="2500">
              <a:solidFill>
                <a:srgbClr val="38761D"/>
              </a:solidFill>
            </a:endParaRPr>
          </a:p>
          <a:p>
            <a:pPr marL="0" lvl="0" indent="0" algn="l" rtl="0">
              <a:lnSpc>
                <a:spcPct val="90000"/>
              </a:lnSpc>
              <a:spcBef>
                <a:spcPts val="1000"/>
              </a:spcBef>
              <a:spcAft>
                <a:spcPts val="0"/>
              </a:spcAft>
              <a:buSzPts val="1800"/>
              <a:buNone/>
            </a:pPr>
            <a:r>
              <a:rPr lang="en" sz="2300">
                <a:solidFill>
                  <a:srgbClr val="38761D"/>
                </a:solidFill>
              </a:rPr>
              <a:t>Maximizes Whole Foods</a:t>
            </a:r>
            <a:r>
              <a:rPr lang="en" sz="2500">
                <a:solidFill>
                  <a:srgbClr val="38761D"/>
                </a:solidFill>
              </a:rPr>
              <a:t> </a:t>
            </a:r>
            <a:endParaRPr sz="2500">
              <a:solidFill>
                <a:srgbClr val="38761D"/>
              </a:solidFill>
            </a:endParaRPr>
          </a:p>
          <a:p>
            <a:pPr marL="0" lvl="0" indent="0" algn="l" rtl="0">
              <a:lnSpc>
                <a:spcPct val="90000"/>
              </a:lnSpc>
              <a:spcBef>
                <a:spcPts val="1000"/>
              </a:spcBef>
              <a:spcAft>
                <a:spcPts val="0"/>
              </a:spcAft>
              <a:buSzPts val="1800"/>
              <a:buNone/>
            </a:pPr>
            <a:r>
              <a:rPr lang="en" sz="1800">
                <a:solidFill>
                  <a:srgbClr val="434343"/>
                </a:solidFill>
              </a:rPr>
              <a:t>As found in nature or minimally processed</a:t>
            </a:r>
            <a:endParaRPr sz="2300">
              <a:solidFill>
                <a:srgbClr val="38761D"/>
              </a:solidFill>
            </a:endParaRPr>
          </a:p>
          <a:p>
            <a:pPr marL="0" lvl="0" indent="0" algn="l" rtl="0">
              <a:lnSpc>
                <a:spcPct val="90000"/>
              </a:lnSpc>
              <a:spcBef>
                <a:spcPts val="1000"/>
              </a:spcBef>
              <a:spcAft>
                <a:spcPts val="0"/>
              </a:spcAft>
              <a:buSzPts val="1800"/>
              <a:buNone/>
            </a:pPr>
            <a:endParaRPr sz="2500">
              <a:solidFill>
                <a:srgbClr val="38761D"/>
              </a:solidFill>
            </a:endParaRPr>
          </a:p>
          <a:p>
            <a:pPr marL="0" lvl="0" indent="0" algn="l" rtl="0">
              <a:lnSpc>
                <a:spcPct val="90000"/>
              </a:lnSpc>
              <a:spcBef>
                <a:spcPts val="1000"/>
              </a:spcBef>
              <a:spcAft>
                <a:spcPts val="0"/>
              </a:spcAft>
              <a:buSzPts val="1800"/>
              <a:buNone/>
            </a:pPr>
            <a:r>
              <a:rPr lang="en" sz="2300">
                <a:solidFill>
                  <a:srgbClr val="38761D"/>
                </a:solidFill>
              </a:rPr>
              <a:t>95% Plant-Based</a:t>
            </a:r>
            <a:endParaRPr sz="2300">
              <a:solidFill>
                <a:srgbClr val="38761D"/>
              </a:solidFill>
            </a:endParaRPr>
          </a:p>
          <a:p>
            <a:pPr marL="0" lvl="0" indent="0" algn="l" rtl="0">
              <a:lnSpc>
                <a:spcPct val="90000"/>
              </a:lnSpc>
              <a:spcBef>
                <a:spcPts val="1000"/>
              </a:spcBef>
              <a:spcAft>
                <a:spcPts val="0"/>
              </a:spcAft>
              <a:buSzPts val="1800"/>
              <a:buNone/>
            </a:pPr>
            <a:r>
              <a:rPr lang="en" sz="1700">
                <a:solidFill>
                  <a:srgbClr val="434343"/>
                </a:solidFill>
              </a:rPr>
              <a:t>Veggies, Fruits</a:t>
            </a:r>
            <a:endParaRPr sz="1700">
              <a:solidFill>
                <a:srgbClr val="434343"/>
              </a:solidFill>
            </a:endParaRPr>
          </a:p>
          <a:p>
            <a:pPr marL="0" lvl="0" indent="0" algn="l" rtl="0">
              <a:lnSpc>
                <a:spcPct val="90000"/>
              </a:lnSpc>
              <a:spcBef>
                <a:spcPts val="1000"/>
              </a:spcBef>
              <a:spcAft>
                <a:spcPts val="0"/>
              </a:spcAft>
              <a:buSzPts val="1800"/>
              <a:buNone/>
            </a:pPr>
            <a:r>
              <a:rPr lang="en" sz="1700">
                <a:solidFill>
                  <a:srgbClr val="434343"/>
                </a:solidFill>
              </a:rPr>
              <a:t>Whole Grains</a:t>
            </a:r>
            <a:endParaRPr sz="1700">
              <a:solidFill>
                <a:srgbClr val="434343"/>
              </a:solidFill>
            </a:endParaRPr>
          </a:p>
          <a:p>
            <a:pPr marL="0" lvl="0" indent="0" algn="l" rtl="0">
              <a:lnSpc>
                <a:spcPct val="90000"/>
              </a:lnSpc>
              <a:spcBef>
                <a:spcPts val="1000"/>
              </a:spcBef>
              <a:spcAft>
                <a:spcPts val="0"/>
              </a:spcAft>
              <a:buSzPts val="1800"/>
              <a:buNone/>
            </a:pPr>
            <a:r>
              <a:rPr lang="en" sz="1700">
                <a:solidFill>
                  <a:srgbClr val="434343"/>
                </a:solidFill>
              </a:rPr>
              <a:t>Legumes (beans, pulses)</a:t>
            </a:r>
            <a:endParaRPr sz="1700">
              <a:solidFill>
                <a:srgbClr val="434343"/>
              </a:solidFill>
            </a:endParaRPr>
          </a:p>
          <a:p>
            <a:pPr marL="0" lvl="0" indent="0" algn="l" rtl="0">
              <a:lnSpc>
                <a:spcPct val="90000"/>
              </a:lnSpc>
              <a:spcBef>
                <a:spcPts val="1000"/>
              </a:spcBef>
              <a:spcAft>
                <a:spcPts val="0"/>
              </a:spcAft>
              <a:buSzPts val="1800"/>
              <a:buNone/>
            </a:pPr>
            <a:r>
              <a:rPr lang="en" sz="1700">
                <a:solidFill>
                  <a:srgbClr val="434343"/>
                </a:solidFill>
              </a:rPr>
              <a:t>Nuts, Seeds</a:t>
            </a:r>
            <a:endParaRPr sz="1700">
              <a:solidFill>
                <a:srgbClr val="434343"/>
              </a:solidFill>
            </a:endParaRPr>
          </a:p>
          <a:p>
            <a:pPr marL="0" lvl="0" indent="0" algn="l" rtl="0">
              <a:lnSpc>
                <a:spcPct val="90000"/>
              </a:lnSpc>
              <a:spcBef>
                <a:spcPts val="1000"/>
              </a:spcBef>
              <a:spcAft>
                <a:spcPts val="0"/>
              </a:spcAft>
              <a:buSzPts val="1800"/>
              <a:buNone/>
            </a:pPr>
            <a:r>
              <a:rPr lang="en" sz="1700">
                <a:solidFill>
                  <a:srgbClr val="434343"/>
                </a:solidFill>
              </a:rPr>
              <a:t>Herbs, Spices</a:t>
            </a:r>
            <a:endParaRPr sz="1700">
              <a:solidFill>
                <a:srgbClr val="434343"/>
              </a:solidFill>
            </a:endParaRPr>
          </a:p>
        </p:txBody>
      </p:sp>
      <p:pic>
        <p:nvPicPr>
          <p:cNvPr id="778" name="Google Shape;778;p1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38825" y="2353425"/>
            <a:ext cx="5336650" cy="23310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14"/>
          <p:cNvSpPr txBox="1">
            <a:spLocks noGrp="1"/>
          </p:cNvSpPr>
          <p:nvPr>
            <p:ph type="title"/>
          </p:nvPr>
        </p:nvSpPr>
        <p:spPr>
          <a:xfrm>
            <a:off x="111475" y="0"/>
            <a:ext cx="8853900" cy="717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endParaRPr sz="3100">
              <a:solidFill>
                <a:srgbClr val="38761D"/>
              </a:solidFill>
            </a:endParaRPr>
          </a:p>
          <a:p>
            <a:pPr marL="0" lvl="0" indent="0" algn="l" rtl="0">
              <a:lnSpc>
                <a:spcPct val="90000"/>
              </a:lnSpc>
              <a:spcBef>
                <a:spcPts val="0"/>
              </a:spcBef>
              <a:spcAft>
                <a:spcPts val="0"/>
              </a:spcAft>
              <a:buSzPts val="1800"/>
              <a:buNone/>
            </a:pPr>
            <a:endParaRPr sz="3100">
              <a:solidFill>
                <a:srgbClr val="38761D"/>
              </a:solidFill>
            </a:endParaRPr>
          </a:p>
          <a:p>
            <a:pPr marL="0" lvl="0" indent="0" algn="l" rtl="0">
              <a:lnSpc>
                <a:spcPct val="90000"/>
              </a:lnSpc>
              <a:spcBef>
                <a:spcPts val="0"/>
              </a:spcBef>
              <a:spcAft>
                <a:spcPts val="0"/>
              </a:spcAft>
              <a:buClr>
                <a:schemeClr val="dk1"/>
              </a:buClr>
              <a:buSzPts val="1100"/>
              <a:buFont typeface="Arial"/>
              <a:buNone/>
            </a:pPr>
            <a:r>
              <a:rPr lang="en" sz="2700">
                <a:solidFill>
                  <a:srgbClr val="38761D"/>
                </a:solidFill>
              </a:rPr>
              <a:t>Whole Food Plant Based (WFPB) Nutrition</a:t>
            </a:r>
            <a:endParaRPr sz="2700">
              <a:solidFill>
                <a:srgbClr val="38761D"/>
              </a:solidFill>
            </a:endParaRPr>
          </a:p>
          <a:p>
            <a:pPr marL="0" lvl="0" indent="0" algn="l" rtl="0">
              <a:lnSpc>
                <a:spcPct val="90000"/>
              </a:lnSpc>
              <a:spcBef>
                <a:spcPts val="0"/>
              </a:spcBef>
              <a:spcAft>
                <a:spcPts val="0"/>
              </a:spcAft>
              <a:buSzPts val="1800"/>
              <a:buNone/>
            </a:pPr>
            <a:endParaRPr sz="3100">
              <a:solidFill>
                <a:srgbClr val="434343"/>
              </a:solidFill>
            </a:endParaRPr>
          </a:p>
          <a:p>
            <a:pPr marL="0" lvl="0" indent="0" algn="l" rtl="0">
              <a:lnSpc>
                <a:spcPct val="90000"/>
              </a:lnSpc>
              <a:spcBef>
                <a:spcPts val="0"/>
              </a:spcBef>
              <a:spcAft>
                <a:spcPts val="0"/>
              </a:spcAft>
              <a:buSzPts val="1800"/>
              <a:buNone/>
            </a:pPr>
            <a:endParaRPr/>
          </a:p>
        </p:txBody>
      </p:sp>
      <p:sp>
        <p:nvSpPr>
          <p:cNvPr id="784" name="Google Shape;784;p114"/>
          <p:cNvSpPr txBox="1">
            <a:spLocks noGrp="1"/>
          </p:cNvSpPr>
          <p:nvPr>
            <p:ph type="body" idx="1"/>
          </p:nvPr>
        </p:nvSpPr>
        <p:spPr>
          <a:xfrm>
            <a:off x="111475" y="551375"/>
            <a:ext cx="8363700" cy="370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sz="2500">
              <a:solidFill>
                <a:srgbClr val="38761D"/>
              </a:solidFill>
            </a:endParaRPr>
          </a:p>
          <a:p>
            <a:pPr marL="0" lvl="0" indent="0" algn="l" rtl="0">
              <a:lnSpc>
                <a:spcPct val="90000"/>
              </a:lnSpc>
              <a:spcBef>
                <a:spcPts val="1000"/>
              </a:spcBef>
              <a:spcAft>
                <a:spcPts val="0"/>
              </a:spcAft>
              <a:buSzPts val="1800"/>
              <a:buNone/>
            </a:pPr>
            <a:r>
              <a:rPr lang="en" sz="2300">
                <a:solidFill>
                  <a:srgbClr val="38761D"/>
                </a:solidFill>
              </a:rPr>
              <a:t>Minimizes</a:t>
            </a:r>
            <a:r>
              <a:rPr lang="en" sz="2500">
                <a:solidFill>
                  <a:srgbClr val="38761D"/>
                </a:solidFill>
              </a:rPr>
              <a:t> </a:t>
            </a:r>
            <a:endParaRPr sz="2500">
              <a:solidFill>
                <a:srgbClr val="38761D"/>
              </a:solidFill>
            </a:endParaRPr>
          </a:p>
          <a:p>
            <a:pPr marL="0" lvl="0" indent="0" algn="l" rtl="0">
              <a:lnSpc>
                <a:spcPct val="90000"/>
              </a:lnSpc>
              <a:spcBef>
                <a:spcPts val="1000"/>
              </a:spcBef>
              <a:spcAft>
                <a:spcPts val="0"/>
              </a:spcAft>
              <a:buSzPts val="1800"/>
              <a:buNone/>
            </a:pPr>
            <a:r>
              <a:rPr lang="en" sz="1800">
                <a:solidFill>
                  <a:srgbClr val="434343"/>
                </a:solidFill>
              </a:rPr>
              <a:t>Highly processed foods and refined carbohydrates </a:t>
            </a:r>
            <a:endParaRPr sz="1800">
              <a:solidFill>
                <a:srgbClr val="434343"/>
              </a:solidFill>
            </a:endParaRPr>
          </a:p>
          <a:p>
            <a:pPr marL="0" lvl="0" indent="0" algn="l" rtl="0">
              <a:lnSpc>
                <a:spcPct val="90000"/>
              </a:lnSpc>
              <a:spcBef>
                <a:spcPts val="1000"/>
              </a:spcBef>
              <a:spcAft>
                <a:spcPts val="0"/>
              </a:spcAft>
              <a:buSzPts val="1800"/>
              <a:buNone/>
            </a:pPr>
            <a:r>
              <a:rPr lang="en" sz="1800">
                <a:solidFill>
                  <a:srgbClr val="434343"/>
                </a:solidFill>
              </a:rPr>
              <a:t>Salt and sugar </a:t>
            </a:r>
            <a:r>
              <a:rPr lang="en" sz="1400">
                <a:solidFill>
                  <a:srgbClr val="434343"/>
                </a:solidFill>
              </a:rPr>
              <a:t>(small amts for flavor only)</a:t>
            </a:r>
            <a:endParaRPr sz="1400">
              <a:solidFill>
                <a:srgbClr val="434343"/>
              </a:solidFill>
            </a:endParaRPr>
          </a:p>
          <a:p>
            <a:pPr marL="0" lvl="0" indent="0" algn="l" rtl="0">
              <a:lnSpc>
                <a:spcPct val="90000"/>
              </a:lnSpc>
              <a:spcBef>
                <a:spcPts val="1000"/>
              </a:spcBef>
              <a:spcAft>
                <a:spcPts val="0"/>
              </a:spcAft>
              <a:buSzPts val="1800"/>
              <a:buNone/>
            </a:pPr>
            <a:r>
              <a:rPr lang="en" sz="1800">
                <a:solidFill>
                  <a:srgbClr val="434343"/>
                </a:solidFill>
              </a:rPr>
              <a:t>Fats and oils</a:t>
            </a:r>
            <a:r>
              <a:rPr lang="en" sz="1900">
                <a:solidFill>
                  <a:srgbClr val="434343"/>
                </a:solidFill>
              </a:rPr>
              <a:t> </a:t>
            </a:r>
            <a:endParaRPr sz="1900">
              <a:solidFill>
                <a:srgbClr val="434343"/>
              </a:solidFill>
            </a:endParaRPr>
          </a:p>
          <a:p>
            <a:pPr marL="0" lvl="0" indent="0" algn="l" rtl="0">
              <a:lnSpc>
                <a:spcPct val="90000"/>
              </a:lnSpc>
              <a:spcBef>
                <a:spcPts val="1000"/>
              </a:spcBef>
              <a:spcAft>
                <a:spcPts val="0"/>
              </a:spcAft>
              <a:buSzPts val="1800"/>
              <a:buNone/>
            </a:pPr>
            <a:r>
              <a:rPr lang="en" sz="1800">
                <a:solidFill>
                  <a:srgbClr val="434343"/>
                </a:solidFill>
              </a:rPr>
              <a:t>Meat - including poultry and fish</a:t>
            </a:r>
            <a:endParaRPr sz="1800">
              <a:solidFill>
                <a:srgbClr val="434343"/>
              </a:solidFill>
            </a:endParaRPr>
          </a:p>
          <a:p>
            <a:pPr marL="0" lvl="0" indent="0" algn="l" rtl="0">
              <a:lnSpc>
                <a:spcPct val="90000"/>
              </a:lnSpc>
              <a:spcBef>
                <a:spcPts val="1000"/>
              </a:spcBef>
              <a:spcAft>
                <a:spcPts val="0"/>
              </a:spcAft>
              <a:buSzPts val="1800"/>
              <a:buNone/>
            </a:pPr>
            <a:r>
              <a:rPr lang="en" sz="1800">
                <a:solidFill>
                  <a:srgbClr val="434343"/>
                </a:solidFill>
              </a:rPr>
              <a:t>Dairy - milk, cheese, butter, yogurt, eggs</a:t>
            </a:r>
            <a:endParaRPr sz="1800">
              <a:solidFill>
                <a:srgbClr val="434343"/>
              </a:solidFill>
            </a:endParaRPr>
          </a:p>
          <a:p>
            <a:pPr marL="0" lvl="0" indent="0" algn="l" rtl="0">
              <a:lnSpc>
                <a:spcPct val="90000"/>
              </a:lnSpc>
              <a:spcBef>
                <a:spcPts val="1000"/>
              </a:spcBef>
              <a:spcAft>
                <a:spcPts val="0"/>
              </a:spcAft>
              <a:buSzPts val="1800"/>
              <a:buNone/>
            </a:pPr>
            <a:endParaRPr sz="1800">
              <a:solidFill>
                <a:srgbClr val="434343"/>
              </a:solidFill>
            </a:endParaRPr>
          </a:p>
        </p:txBody>
      </p:sp>
      <p:pic>
        <p:nvPicPr>
          <p:cNvPr id="785" name="Google Shape;785;p114"/>
          <p:cNvPicPr preferRelativeResize="0"/>
          <p:nvPr/>
        </p:nvPicPr>
        <p:blipFill rotWithShape="1">
          <a:blip r:embed="rId3">
            <a:alphaModFix/>
          </a:blip>
          <a:srcRect/>
          <a:stretch/>
        </p:blipFill>
        <p:spPr>
          <a:xfrm>
            <a:off x="6592600" y="2355725"/>
            <a:ext cx="2357675" cy="2431150"/>
          </a:xfrm>
          <a:prstGeom prst="rect">
            <a:avLst/>
          </a:prstGeom>
          <a:noFill/>
          <a:ln>
            <a:noFill/>
          </a:ln>
        </p:spPr>
      </p:pic>
      <p:sp>
        <p:nvSpPr>
          <p:cNvPr id="786" name="Google Shape;786;p114"/>
          <p:cNvSpPr txBox="1"/>
          <p:nvPr/>
        </p:nvSpPr>
        <p:spPr>
          <a:xfrm>
            <a:off x="6592600" y="1616300"/>
            <a:ext cx="4586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787" name="Google Shape;787;p114"/>
          <p:cNvSpPr txBox="1"/>
          <p:nvPr/>
        </p:nvSpPr>
        <p:spPr>
          <a:xfrm>
            <a:off x="6741288" y="1432325"/>
            <a:ext cx="24027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chemeClr val="dk1"/>
                </a:solidFill>
                <a:highlight>
                  <a:srgbClr val="FFFF00"/>
                </a:highlight>
                <a:latin typeface="Verdana"/>
                <a:ea typeface="Verdana"/>
                <a:cs typeface="Verdana"/>
                <a:sym typeface="Verdana"/>
              </a:rPr>
              <a:t>Only 5% calories from animal products = 2 oz &lt; 5x/month </a:t>
            </a:r>
            <a:endParaRPr sz="1500" b="0" i="0" u="none" strike="noStrike" cap="none">
              <a:solidFill>
                <a:srgbClr val="000000"/>
              </a:solidFill>
              <a:latin typeface="Verdana"/>
              <a:ea typeface="Verdana"/>
              <a:cs typeface="Verdana"/>
              <a:sym typeface="Verdana"/>
            </a:endParaRPr>
          </a:p>
        </p:txBody>
      </p:sp>
      <p:pic>
        <p:nvPicPr>
          <p:cNvPr id="788" name="Google Shape;788;p114"/>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3213875" y="3735725"/>
            <a:ext cx="2524125" cy="92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7"/>
                                        </p:tgtEl>
                                        <p:attrNameLst>
                                          <p:attrName>style.visibility</p:attrName>
                                        </p:attrNameLst>
                                      </p:cBhvr>
                                      <p:to>
                                        <p:strVal val="visible"/>
                                      </p:to>
                                    </p:set>
                                    <p:animEffect transition="in" filter="fade">
                                      <p:cBhvr>
                                        <p:cTn id="7" dur="1000"/>
                                        <p:tgtEl>
                                          <p:spTgt spid="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15"/>
          <p:cNvSpPr txBox="1">
            <a:spLocks noGrp="1"/>
          </p:cNvSpPr>
          <p:nvPr>
            <p:ph type="title"/>
          </p:nvPr>
        </p:nvSpPr>
        <p:spPr>
          <a:xfrm>
            <a:off x="-59200" y="0"/>
            <a:ext cx="8574300" cy="777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2400">
                <a:solidFill>
                  <a:srgbClr val="38761D"/>
                </a:solidFill>
              </a:rPr>
              <a:t>Health Benefits of WFPB Nutrition</a:t>
            </a:r>
            <a:endParaRPr sz="2400">
              <a:solidFill>
                <a:srgbClr val="38761D"/>
              </a:solidFill>
            </a:endParaRPr>
          </a:p>
        </p:txBody>
      </p:sp>
      <p:sp>
        <p:nvSpPr>
          <p:cNvPr id="794" name="Google Shape;794;p115"/>
          <p:cNvSpPr txBox="1">
            <a:spLocks noGrp="1"/>
          </p:cNvSpPr>
          <p:nvPr>
            <p:ph type="body" idx="1"/>
          </p:nvPr>
        </p:nvSpPr>
        <p:spPr>
          <a:xfrm>
            <a:off x="51775" y="407050"/>
            <a:ext cx="8858400" cy="3737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sz="1600">
              <a:solidFill>
                <a:srgbClr val="434343"/>
              </a:solidFill>
            </a:endParaRPr>
          </a:p>
          <a:p>
            <a:pPr marL="0" lvl="0" indent="0" algn="ctr" rtl="0">
              <a:spcBef>
                <a:spcPts val="1000"/>
              </a:spcBef>
              <a:spcAft>
                <a:spcPts val="0"/>
              </a:spcAft>
              <a:buClr>
                <a:schemeClr val="dk1"/>
              </a:buClr>
              <a:buSzPts val="1800"/>
              <a:buFont typeface="Arial"/>
              <a:buNone/>
            </a:pPr>
            <a:r>
              <a:rPr lang="en" sz="1800">
                <a:solidFill>
                  <a:srgbClr val="434343"/>
                </a:solidFill>
              </a:rPr>
              <a:t>People who are plant-based across the world have lower rates of obesity and related conditions like heart disease and diabetes. Lower rates of cancer. Lower rates of constipation, asthma/allergies/eczema, autoimmune diseases; decreased frequency of URIs, migraines, acne, and improved emotional well being</a:t>
            </a:r>
            <a:endParaRPr sz="1800"/>
          </a:p>
          <a:p>
            <a:pPr marL="0" lvl="0" indent="0" algn="l" rtl="0">
              <a:spcBef>
                <a:spcPts val="1000"/>
              </a:spcBef>
              <a:spcAft>
                <a:spcPts val="0"/>
              </a:spcAft>
              <a:buClr>
                <a:schemeClr val="dk1"/>
              </a:buClr>
              <a:buSzPts val="1100"/>
              <a:buFont typeface="Arial"/>
              <a:buNone/>
            </a:pPr>
            <a:endParaRPr/>
          </a:p>
          <a:p>
            <a:pPr marL="0" lvl="0" indent="0" algn="ctr" rtl="0">
              <a:spcBef>
                <a:spcPts val="1000"/>
              </a:spcBef>
              <a:spcAft>
                <a:spcPts val="0"/>
              </a:spcAft>
              <a:buClr>
                <a:schemeClr val="dk1"/>
              </a:buClr>
              <a:buSzPts val="1100"/>
              <a:buFont typeface="Arial"/>
              <a:buNone/>
            </a:pPr>
            <a:endParaRPr sz="2500"/>
          </a:p>
          <a:p>
            <a:pPr marL="0" lvl="0" indent="0" algn="l" rtl="0">
              <a:spcBef>
                <a:spcPts val="1000"/>
              </a:spcBef>
              <a:spcAft>
                <a:spcPts val="0"/>
              </a:spcAft>
              <a:buNone/>
            </a:pPr>
            <a:endParaRPr/>
          </a:p>
        </p:txBody>
      </p:sp>
      <p:pic>
        <p:nvPicPr>
          <p:cNvPr id="795" name="Google Shape;795;p115"/>
          <p:cNvPicPr preferRelativeResize="0"/>
          <p:nvPr/>
        </p:nvPicPr>
        <p:blipFill>
          <a:blip r:embed="rId3">
            <a:alphaModFix/>
          </a:blip>
          <a:stretch>
            <a:fillRect/>
          </a:stretch>
        </p:blipFill>
        <p:spPr>
          <a:xfrm>
            <a:off x="2664987" y="2334800"/>
            <a:ext cx="3631975" cy="24479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16"/>
          <p:cNvSpPr txBox="1">
            <a:spLocks noGrp="1"/>
          </p:cNvSpPr>
          <p:nvPr>
            <p:ph type="title"/>
          </p:nvPr>
        </p:nvSpPr>
        <p:spPr>
          <a:xfrm>
            <a:off x="66600" y="32300"/>
            <a:ext cx="9036300" cy="774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sz="2500">
                <a:solidFill>
                  <a:srgbClr val="38761D"/>
                </a:solidFill>
              </a:rPr>
              <a:t>Where DO people live the longest, healthiest lives?</a:t>
            </a:r>
            <a:r>
              <a:rPr lang="en" sz="2700">
                <a:solidFill>
                  <a:srgbClr val="38761D"/>
                </a:solidFill>
              </a:rPr>
              <a:t> </a:t>
            </a:r>
            <a:endParaRPr sz="4000"/>
          </a:p>
        </p:txBody>
      </p:sp>
      <p:sp>
        <p:nvSpPr>
          <p:cNvPr id="801" name="Google Shape;801;p116"/>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a:p>
        </p:txBody>
      </p:sp>
      <p:pic>
        <p:nvPicPr>
          <p:cNvPr id="802" name="Google Shape;802;p116"/>
          <p:cNvPicPr preferRelativeResize="0"/>
          <p:nvPr/>
        </p:nvPicPr>
        <p:blipFill rotWithShape="1">
          <a:blip r:embed="rId3">
            <a:alphaModFix/>
          </a:blip>
          <a:srcRect/>
          <a:stretch/>
        </p:blipFill>
        <p:spPr>
          <a:xfrm>
            <a:off x="367425" y="949425"/>
            <a:ext cx="8239601" cy="3958701"/>
          </a:xfrm>
          <a:prstGeom prst="rect">
            <a:avLst/>
          </a:prstGeom>
          <a:noFill/>
          <a:ln>
            <a:noFill/>
          </a:ln>
        </p:spPr>
      </p:pic>
      <p:sp>
        <p:nvSpPr>
          <p:cNvPr id="803" name="Google Shape;803;p116"/>
          <p:cNvSpPr txBox="1"/>
          <p:nvPr/>
        </p:nvSpPr>
        <p:spPr>
          <a:xfrm>
            <a:off x="2235000" y="725275"/>
            <a:ext cx="46995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 sz="3800" b="1" i="0" u="none" strike="noStrike" cap="none">
                <a:solidFill>
                  <a:srgbClr val="1155CC"/>
                </a:solidFill>
                <a:latin typeface="Verdana"/>
                <a:ea typeface="Verdana"/>
                <a:cs typeface="Verdana"/>
                <a:sym typeface="Verdana"/>
              </a:rPr>
              <a:t>The Blue Zones</a:t>
            </a:r>
            <a:endParaRPr sz="3800" b="1" i="0" u="none" strike="noStrike" cap="none">
              <a:solidFill>
                <a:srgbClr val="1155CC"/>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1000"/>
                                        <p:tgtEl>
                                          <p:spTgt spid="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117"/>
          <p:cNvSpPr txBox="1">
            <a:spLocks noGrp="1"/>
          </p:cNvSpPr>
          <p:nvPr>
            <p:ph type="body" idx="1"/>
          </p:nvPr>
        </p:nvSpPr>
        <p:spPr>
          <a:xfrm>
            <a:off x="270700" y="277525"/>
            <a:ext cx="5757000" cy="28494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 sz="1850">
                <a:solidFill>
                  <a:srgbClr val="38761D"/>
                </a:solidFill>
                <a:highlight>
                  <a:srgbClr val="FFFFFF"/>
                </a:highlight>
              </a:rPr>
              <a:t>The “Blue Zones” are 5 areas, where people reach 100 yrs old at a rate that is 10x greater than in the US </a:t>
            </a:r>
            <a:r>
              <a:rPr lang="en" sz="1850" u="sng">
                <a:solidFill>
                  <a:srgbClr val="38761D"/>
                </a:solidFill>
                <a:highlight>
                  <a:srgbClr val="FFFFFF"/>
                </a:highlight>
              </a:rPr>
              <a:t>and</a:t>
            </a:r>
            <a:r>
              <a:rPr lang="en" sz="1850">
                <a:solidFill>
                  <a:srgbClr val="38761D"/>
                </a:solidFill>
                <a:highlight>
                  <a:srgbClr val="FFFFFF"/>
                </a:highlight>
              </a:rPr>
              <a:t> with lower rates of chronic disease.</a:t>
            </a:r>
            <a:endParaRPr sz="2300">
              <a:solidFill>
                <a:srgbClr val="38761D"/>
              </a:solidFill>
            </a:endParaRPr>
          </a:p>
          <a:p>
            <a:pPr marL="0" lvl="0" indent="0" algn="l" rtl="0">
              <a:spcBef>
                <a:spcPts val="1000"/>
              </a:spcBef>
              <a:spcAft>
                <a:spcPts val="0"/>
              </a:spcAft>
              <a:buNone/>
            </a:pPr>
            <a:endParaRPr/>
          </a:p>
        </p:txBody>
      </p:sp>
      <p:pic>
        <p:nvPicPr>
          <p:cNvPr id="809" name="Google Shape;809;p117"/>
          <p:cNvPicPr preferRelativeResize="0"/>
          <p:nvPr/>
        </p:nvPicPr>
        <p:blipFill>
          <a:blip r:embed="rId3">
            <a:alphaModFix/>
          </a:blip>
          <a:stretch>
            <a:fillRect/>
          </a:stretch>
        </p:blipFill>
        <p:spPr>
          <a:xfrm>
            <a:off x="2400263" y="1618900"/>
            <a:ext cx="3283850" cy="2116075"/>
          </a:xfrm>
          <a:prstGeom prst="rect">
            <a:avLst/>
          </a:prstGeom>
          <a:noFill/>
          <a:ln>
            <a:noFill/>
          </a:ln>
        </p:spPr>
      </p:pic>
      <p:pic>
        <p:nvPicPr>
          <p:cNvPr id="810" name="Google Shape;810;p117"/>
          <p:cNvPicPr preferRelativeResize="0"/>
          <p:nvPr/>
        </p:nvPicPr>
        <p:blipFill>
          <a:blip r:embed="rId4">
            <a:alphaModFix/>
          </a:blip>
          <a:stretch>
            <a:fillRect/>
          </a:stretch>
        </p:blipFill>
        <p:spPr>
          <a:xfrm>
            <a:off x="6027700" y="656800"/>
            <a:ext cx="3006151" cy="3674400"/>
          </a:xfrm>
          <a:prstGeom prst="rect">
            <a:avLst/>
          </a:prstGeom>
          <a:noFill/>
          <a:ln w="19050" cap="flat" cmpd="sng">
            <a:solidFill>
              <a:schemeClr val="dk2"/>
            </a:solidFill>
            <a:prstDash val="solid"/>
            <a:round/>
            <a:headEnd type="none" w="sm" len="sm"/>
            <a:tailEnd type="none" w="sm" len="sm"/>
          </a:ln>
        </p:spPr>
      </p:pic>
      <p:pic>
        <p:nvPicPr>
          <p:cNvPr id="811" name="Google Shape;811;p117"/>
          <p:cNvPicPr preferRelativeResize="0"/>
          <p:nvPr/>
        </p:nvPicPr>
        <p:blipFill rotWithShape="1">
          <a:blip r:embed="rId5" cstate="screen">
            <a:alphaModFix/>
            <a:extLst>
              <a:ext uri="{28A0092B-C50C-407E-A947-70E740481C1C}">
                <a14:useLocalDpi xmlns:a14="http://schemas.microsoft.com/office/drawing/2010/main"/>
              </a:ext>
            </a:extLst>
          </a:blip>
          <a:srcRect l="-2260" t="-5230"/>
          <a:stretch/>
        </p:blipFill>
        <p:spPr>
          <a:xfrm>
            <a:off x="3309943" y="3974571"/>
            <a:ext cx="2524125" cy="800100"/>
          </a:xfrm>
          <a:prstGeom prst="rect">
            <a:avLst/>
          </a:prstGeom>
          <a:noFill/>
          <a:ln>
            <a:noFill/>
          </a:ln>
        </p:spPr>
      </p:pic>
      <p:pic>
        <p:nvPicPr>
          <p:cNvPr id="812" name="Google Shape;812;p11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920426" y="3942596"/>
            <a:ext cx="3006149" cy="864055"/>
          </a:xfrm>
          <a:prstGeom prst="rect">
            <a:avLst/>
          </a:prstGeom>
          <a:noFill/>
          <a:ln>
            <a:noFill/>
          </a:ln>
        </p:spPr>
      </p:pic>
      <p:pic>
        <p:nvPicPr>
          <p:cNvPr id="813" name="Google Shape;813;p117"/>
          <p:cNvPicPr preferRelativeResize="0"/>
          <p:nvPr/>
        </p:nvPicPr>
        <p:blipFill>
          <a:blip r:embed="rId7">
            <a:alphaModFix/>
          </a:blip>
          <a:stretch>
            <a:fillRect/>
          </a:stretch>
        </p:blipFill>
        <p:spPr>
          <a:xfrm>
            <a:off x="231275" y="1506825"/>
            <a:ext cx="1874815" cy="24357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18"/>
          <p:cNvSpPr txBox="1">
            <a:spLocks noGrp="1"/>
          </p:cNvSpPr>
          <p:nvPr>
            <p:ph type="title" idx="4294967295"/>
          </p:nvPr>
        </p:nvSpPr>
        <p:spPr>
          <a:xfrm>
            <a:off x="0" y="-11113"/>
            <a:ext cx="8453438" cy="801688"/>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2700">
                <a:solidFill>
                  <a:srgbClr val="38761D"/>
                </a:solidFill>
              </a:rPr>
              <a:t>What do the Blue Zones have in common?</a:t>
            </a:r>
            <a:endParaRPr sz="2700">
              <a:solidFill>
                <a:srgbClr val="38761D"/>
              </a:solidFill>
            </a:endParaRPr>
          </a:p>
        </p:txBody>
      </p:sp>
      <p:pic>
        <p:nvPicPr>
          <p:cNvPr id="820" name="Google Shape;820;p118"/>
          <p:cNvPicPr preferRelativeResize="0"/>
          <p:nvPr/>
        </p:nvPicPr>
        <p:blipFill>
          <a:blip r:embed="rId3">
            <a:alphaModFix/>
          </a:blip>
          <a:stretch>
            <a:fillRect/>
          </a:stretch>
        </p:blipFill>
        <p:spPr>
          <a:xfrm rot="-5400000">
            <a:off x="2305312" y="357762"/>
            <a:ext cx="4210175" cy="4673050"/>
          </a:xfrm>
          <a:prstGeom prst="rect">
            <a:avLst/>
          </a:prstGeom>
          <a:noFill/>
          <a:ln>
            <a:noFill/>
          </a:ln>
        </p:spPr>
      </p:pic>
      <p:sp>
        <p:nvSpPr>
          <p:cNvPr id="821" name="Google Shape;821;p118"/>
          <p:cNvSpPr txBox="1"/>
          <p:nvPr/>
        </p:nvSpPr>
        <p:spPr>
          <a:xfrm>
            <a:off x="6396075" y="1369225"/>
            <a:ext cx="2505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chemeClr val="dk1"/>
                </a:solidFill>
                <a:highlight>
                  <a:srgbClr val="FFFF00"/>
                </a:highlight>
                <a:latin typeface="Verdana"/>
                <a:ea typeface="Verdana"/>
                <a:cs typeface="Verdana"/>
                <a:sym typeface="Verdana"/>
              </a:rPr>
              <a:t>Only 5% calories from animal products = 2 oz &lt; 5x/month </a:t>
            </a:r>
            <a:endParaRPr>
              <a:latin typeface="Verdana"/>
              <a:ea typeface="Verdana"/>
              <a:cs typeface="Verdana"/>
              <a:sym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19"/>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a:p>
        </p:txBody>
      </p:sp>
      <p:pic>
        <p:nvPicPr>
          <p:cNvPr id="827" name="Google Shape;827;p119"/>
          <p:cNvPicPr preferRelativeResize="0"/>
          <p:nvPr/>
        </p:nvPicPr>
        <p:blipFill rotWithShape="1">
          <a:blip r:embed="rId3" cstate="screen">
            <a:alphaModFix/>
            <a:extLst>
              <a:ext uri="{28A0092B-C50C-407E-A947-70E740481C1C}">
                <a14:useLocalDpi xmlns:a14="http://schemas.microsoft.com/office/drawing/2010/main"/>
              </a:ext>
            </a:extLst>
          </a:blip>
          <a:srcRect l="-503"/>
          <a:stretch/>
        </p:blipFill>
        <p:spPr>
          <a:xfrm>
            <a:off x="342275" y="105320"/>
            <a:ext cx="8325950" cy="4678905"/>
          </a:xfrm>
          <a:prstGeom prst="rect">
            <a:avLst/>
          </a:prstGeom>
          <a:noFill/>
          <a:ln>
            <a:noFill/>
          </a:ln>
        </p:spPr>
      </p:pic>
      <p:sp>
        <p:nvSpPr>
          <p:cNvPr id="828" name="Google Shape;828;p119"/>
          <p:cNvSpPr txBox="1"/>
          <p:nvPr/>
        </p:nvSpPr>
        <p:spPr>
          <a:xfrm>
            <a:off x="7089900" y="3885525"/>
            <a:ext cx="20541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1" u="none" strike="noStrike" cap="none">
                <a:solidFill>
                  <a:srgbClr val="434343"/>
                </a:solidFill>
                <a:highlight>
                  <a:srgbClr val="FFFF00"/>
                </a:highlight>
                <a:latin typeface="Verdana"/>
                <a:ea typeface="Verdana"/>
                <a:cs typeface="Verdana"/>
                <a:sym typeface="Verdana"/>
              </a:rPr>
              <a:t>We eat 800 more calories per day than the rest of the world</a:t>
            </a:r>
            <a:endParaRPr sz="1400" b="1" i="1" u="none" strike="noStrike" cap="none">
              <a:solidFill>
                <a:srgbClr val="434343"/>
              </a:solidFill>
              <a:highlight>
                <a:srgbClr val="FFFF00"/>
              </a:highlight>
              <a:latin typeface="Verdana"/>
              <a:ea typeface="Verdana"/>
              <a:cs typeface="Verdana"/>
              <a:sym typeface="Verdana"/>
            </a:endParaRPr>
          </a:p>
        </p:txBody>
      </p:sp>
      <p:sp>
        <p:nvSpPr>
          <p:cNvPr id="829" name="Google Shape;829;p119"/>
          <p:cNvSpPr txBox="1"/>
          <p:nvPr/>
        </p:nvSpPr>
        <p:spPr>
          <a:xfrm>
            <a:off x="45290" y="1525133"/>
            <a:ext cx="1702500" cy="800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434343"/>
                </a:solidFill>
                <a:latin typeface="Verdana"/>
                <a:ea typeface="Verdana"/>
                <a:cs typeface="Verdana"/>
                <a:sym typeface="Verdana"/>
              </a:rPr>
              <a:t>1/2 of this is highly processed! </a:t>
            </a:r>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434343"/>
                </a:solidFill>
                <a:latin typeface="Verdana"/>
                <a:ea typeface="Verdana"/>
                <a:cs typeface="Verdana"/>
                <a:sym typeface="Verdana"/>
              </a:rPr>
              <a:t>&lt; 3% of Americans get enough fiber</a:t>
            </a:r>
            <a:endParaRPr sz="1000" b="1" i="0" u="none" strike="noStrike" cap="none">
              <a:solidFill>
                <a:srgbClr val="434343"/>
              </a:solidFill>
              <a:latin typeface="Verdana"/>
              <a:ea typeface="Verdana"/>
              <a:cs typeface="Verdana"/>
              <a:sym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6" name="Google Shape;836;p120"/>
          <p:cNvPicPr preferRelativeResize="0"/>
          <p:nvPr/>
        </p:nvPicPr>
        <p:blipFill rotWithShape="1">
          <a:blip r:embed="rId3">
            <a:alphaModFix/>
          </a:blip>
          <a:srcRect/>
          <a:stretch/>
        </p:blipFill>
        <p:spPr>
          <a:xfrm>
            <a:off x="931575" y="4283600"/>
            <a:ext cx="7671350" cy="494975"/>
          </a:xfrm>
          <a:prstGeom prst="rect">
            <a:avLst/>
          </a:prstGeom>
          <a:noFill/>
          <a:ln>
            <a:noFill/>
          </a:ln>
        </p:spPr>
      </p:pic>
      <p:pic>
        <p:nvPicPr>
          <p:cNvPr id="837" name="Google Shape;837;p120"/>
          <p:cNvPicPr preferRelativeResize="0"/>
          <p:nvPr/>
        </p:nvPicPr>
        <p:blipFill rotWithShape="1">
          <a:blip r:embed="rId4">
            <a:alphaModFix/>
          </a:blip>
          <a:srcRect/>
          <a:stretch/>
        </p:blipFill>
        <p:spPr>
          <a:xfrm>
            <a:off x="1457050" y="234525"/>
            <a:ext cx="6051176" cy="4049075"/>
          </a:xfrm>
          <a:prstGeom prst="rect">
            <a:avLst/>
          </a:prstGeom>
          <a:noFill/>
          <a:ln>
            <a:noFill/>
          </a:ln>
        </p:spPr>
      </p:pic>
      <p:pic>
        <p:nvPicPr>
          <p:cNvPr id="838" name="Google Shape;838;p120"/>
          <p:cNvPicPr preferRelativeResize="0"/>
          <p:nvPr/>
        </p:nvPicPr>
        <p:blipFill rotWithShape="1">
          <a:blip r:embed="rId5">
            <a:alphaModFix/>
          </a:blip>
          <a:srcRect/>
          <a:stretch/>
        </p:blipFill>
        <p:spPr>
          <a:xfrm>
            <a:off x="1902925" y="4864825"/>
            <a:ext cx="5240226" cy="179300"/>
          </a:xfrm>
          <a:prstGeom prst="rect">
            <a:avLst/>
          </a:prstGeom>
          <a:noFill/>
          <a:ln>
            <a:noFill/>
          </a:ln>
        </p:spPr>
      </p:pic>
      <p:sp>
        <p:nvSpPr>
          <p:cNvPr id="839" name="Google Shape;839;p120"/>
          <p:cNvSpPr/>
          <p:nvPr/>
        </p:nvSpPr>
        <p:spPr>
          <a:xfrm>
            <a:off x="2220225" y="2960275"/>
            <a:ext cx="546000" cy="573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6"/>
          <p:cNvSpPr txBox="1">
            <a:spLocks noGrp="1"/>
          </p:cNvSpPr>
          <p:nvPr>
            <p:ph type="ctrTitle"/>
          </p:nvPr>
        </p:nvSpPr>
        <p:spPr>
          <a:xfrm>
            <a:off x="-138225" y="80425"/>
            <a:ext cx="9144000" cy="641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2300">
                <a:solidFill>
                  <a:srgbClr val="38761D"/>
                </a:solidFill>
              </a:rPr>
              <a:t>Big Challenges = Big Opportunity for</a:t>
            </a:r>
            <a:r>
              <a:rPr lang="en" sz="2300"/>
              <a:t> </a:t>
            </a:r>
            <a:r>
              <a:rPr lang="en" sz="2300">
                <a:solidFill>
                  <a:srgbClr val="38761D"/>
                </a:solidFill>
              </a:rPr>
              <a:t>Innovation</a:t>
            </a:r>
            <a:endParaRPr sz="2300">
              <a:solidFill>
                <a:srgbClr val="38761D"/>
              </a:solidFill>
            </a:endParaRPr>
          </a:p>
        </p:txBody>
      </p:sp>
      <p:sp>
        <p:nvSpPr>
          <p:cNvPr id="455" name="Google Shape;455;p76"/>
          <p:cNvSpPr txBox="1">
            <a:spLocks noGrp="1"/>
          </p:cNvSpPr>
          <p:nvPr>
            <p:ph type="subTitle" idx="1"/>
          </p:nvPr>
        </p:nvSpPr>
        <p:spPr>
          <a:xfrm>
            <a:off x="-43725" y="721575"/>
            <a:ext cx="9144000" cy="27828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sz="1600" b="1"/>
          </a:p>
          <a:p>
            <a:pPr marL="457200" lvl="0" indent="-336550" algn="l" rtl="0">
              <a:spcBef>
                <a:spcPts val="0"/>
              </a:spcBef>
              <a:spcAft>
                <a:spcPts val="0"/>
              </a:spcAft>
              <a:buSzPts val="1700"/>
              <a:buChar char="●"/>
            </a:pPr>
            <a:r>
              <a:rPr lang="en" sz="1700"/>
              <a:t>Obesity is THE most prevalent chronic disease in pediatrics </a:t>
            </a:r>
            <a:endParaRPr sz="1700"/>
          </a:p>
          <a:p>
            <a:pPr marL="0" lvl="0" indent="0" algn="l" rtl="0">
              <a:spcBef>
                <a:spcPts val="0"/>
              </a:spcBef>
              <a:spcAft>
                <a:spcPts val="0"/>
              </a:spcAft>
              <a:buNone/>
            </a:pPr>
            <a:endParaRPr sz="1700"/>
          </a:p>
          <a:p>
            <a:pPr marL="457200" lvl="0" indent="-336550" algn="l" rtl="0">
              <a:spcBef>
                <a:spcPts val="0"/>
              </a:spcBef>
              <a:spcAft>
                <a:spcPts val="0"/>
              </a:spcAft>
              <a:buSzPts val="1700"/>
              <a:buChar char="●"/>
            </a:pPr>
            <a:r>
              <a:rPr lang="en" sz="1700"/>
              <a:t>Many practices lack a consistent approach among providers </a:t>
            </a:r>
            <a:endParaRPr sz="1700"/>
          </a:p>
          <a:p>
            <a:pPr marL="457200" lvl="0" indent="0" algn="l" rtl="0">
              <a:spcBef>
                <a:spcPts val="0"/>
              </a:spcBef>
              <a:spcAft>
                <a:spcPts val="0"/>
              </a:spcAft>
              <a:buNone/>
            </a:pPr>
            <a:endParaRPr sz="1700"/>
          </a:p>
          <a:p>
            <a:pPr marL="457200" lvl="0" indent="-336550" algn="l" rtl="0">
              <a:spcBef>
                <a:spcPts val="0"/>
              </a:spcBef>
              <a:spcAft>
                <a:spcPts val="0"/>
              </a:spcAft>
              <a:buSzPts val="1700"/>
              <a:buChar char="●"/>
            </a:pPr>
            <a:r>
              <a:rPr lang="en" sz="1700"/>
              <a:t>Other Challenges in Practice: obesity is a complex disease, time-consuming visits, provider bias, barriers to resources for many patients (Health Disparities and SDH), and many providers lack training in evidence-based behavior change counseling and evidenced based nutrition...</a:t>
            </a:r>
            <a:endParaRPr sz="1700" i="1">
              <a:solidFill>
                <a:srgbClr val="CC0000"/>
              </a:solidFill>
            </a:endParaRPr>
          </a:p>
          <a:p>
            <a:pPr marL="0" lvl="0" indent="0" algn="ctr" rtl="0">
              <a:spcBef>
                <a:spcPts val="1000"/>
              </a:spcBef>
              <a:spcAft>
                <a:spcPts val="0"/>
              </a:spcAft>
              <a:buNone/>
            </a:pPr>
            <a:endParaRPr sz="1700"/>
          </a:p>
          <a:p>
            <a:pPr marL="0" lvl="0" indent="0" algn="ctr" rtl="0">
              <a:spcBef>
                <a:spcPts val="1000"/>
              </a:spcBef>
              <a:spcAft>
                <a:spcPts val="0"/>
              </a:spcAft>
              <a:buNone/>
            </a:pPr>
            <a:endParaRPr/>
          </a:p>
        </p:txBody>
      </p:sp>
      <p:pic>
        <p:nvPicPr>
          <p:cNvPr id="456" name="Google Shape;456;p76"/>
          <p:cNvPicPr preferRelativeResize="0"/>
          <p:nvPr/>
        </p:nvPicPr>
        <p:blipFill>
          <a:blip r:embed="rId3">
            <a:alphaModFix/>
          </a:blip>
          <a:stretch>
            <a:fillRect/>
          </a:stretch>
        </p:blipFill>
        <p:spPr>
          <a:xfrm>
            <a:off x="3319838" y="4090103"/>
            <a:ext cx="2524125" cy="800100"/>
          </a:xfrm>
          <a:prstGeom prst="rect">
            <a:avLst/>
          </a:prstGeom>
          <a:noFill/>
          <a:ln>
            <a:noFill/>
          </a:ln>
        </p:spPr>
      </p:pic>
      <p:pic>
        <p:nvPicPr>
          <p:cNvPr id="457" name="Google Shape;457;p76"/>
          <p:cNvPicPr preferRelativeResize="0"/>
          <p:nvPr/>
        </p:nvPicPr>
        <p:blipFill rotWithShape="1">
          <a:blip r:embed="rId4" cstate="screen">
            <a:alphaModFix/>
            <a:extLst>
              <a:ext uri="{28A0092B-C50C-407E-A947-70E740481C1C}">
                <a14:useLocalDpi xmlns:a14="http://schemas.microsoft.com/office/drawing/2010/main"/>
              </a:ext>
            </a:extLst>
          </a:blip>
          <a:srcRect b="-3040"/>
          <a:stretch/>
        </p:blipFill>
        <p:spPr>
          <a:xfrm>
            <a:off x="6046300" y="3479725"/>
            <a:ext cx="1456551" cy="1456575"/>
          </a:xfrm>
          <a:prstGeom prst="rect">
            <a:avLst/>
          </a:prstGeom>
          <a:noFill/>
          <a:ln>
            <a:noFill/>
          </a:ln>
        </p:spPr>
      </p:pic>
      <p:pic>
        <p:nvPicPr>
          <p:cNvPr id="458" name="Google Shape;458;p76"/>
          <p:cNvPicPr preferRelativeResize="0"/>
          <p:nvPr/>
        </p:nvPicPr>
        <p:blipFill rotWithShape="1">
          <a:blip r:embed="rId4" cstate="screen">
            <a:alphaModFix/>
            <a:extLst>
              <a:ext uri="{28A0092B-C50C-407E-A947-70E740481C1C}">
                <a14:useLocalDpi xmlns:a14="http://schemas.microsoft.com/office/drawing/2010/main"/>
              </a:ext>
            </a:extLst>
          </a:blip>
          <a:srcRect b="-3040"/>
          <a:stretch/>
        </p:blipFill>
        <p:spPr>
          <a:xfrm>
            <a:off x="1527425" y="3504450"/>
            <a:ext cx="1407100" cy="14071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pic>
        <p:nvPicPr>
          <p:cNvPr id="844" name="Google Shape;844;p121"/>
          <p:cNvPicPr preferRelativeResize="0"/>
          <p:nvPr/>
        </p:nvPicPr>
        <p:blipFill rotWithShape="1">
          <a:blip r:embed="rId3">
            <a:alphaModFix/>
          </a:blip>
          <a:srcRect/>
          <a:stretch/>
        </p:blipFill>
        <p:spPr>
          <a:xfrm>
            <a:off x="492350" y="453275"/>
            <a:ext cx="7842649" cy="41600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22"/>
          <p:cNvSpPr txBox="1">
            <a:spLocks noGrp="1"/>
          </p:cNvSpPr>
          <p:nvPr>
            <p:ph type="body" idx="1"/>
          </p:nvPr>
        </p:nvSpPr>
        <p:spPr>
          <a:xfrm>
            <a:off x="87575" y="463924"/>
            <a:ext cx="5271000" cy="3638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 sz="2000"/>
              <a:t>WFPB is the ONLY eating pattern shown to reverse heart disease </a:t>
            </a:r>
            <a:endParaRPr/>
          </a:p>
          <a:p>
            <a:pPr marL="0" lvl="0" indent="0" algn="l" rtl="0">
              <a:lnSpc>
                <a:spcPct val="90000"/>
              </a:lnSpc>
              <a:spcBef>
                <a:spcPts val="1000"/>
              </a:spcBef>
              <a:spcAft>
                <a:spcPts val="0"/>
              </a:spcAft>
              <a:buSzPts val="2800"/>
              <a:buNone/>
            </a:pPr>
            <a:r>
              <a:rPr lang="en" sz="1200"/>
              <a:t>Ornish, Esselstyn –pioneers in LM</a:t>
            </a:r>
            <a:endParaRPr/>
          </a:p>
          <a:p>
            <a:pPr marL="0" lvl="0" indent="0" algn="l" rtl="0">
              <a:lnSpc>
                <a:spcPct val="90000"/>
              </a:lnSpc>
              <a:spcBef>
                <a:spcPts val="1000"/>
              </a:spcBef>
              <a:spcAft>
                <a:spcPts val="0"/>
              </a:spcAft>
              <a:buSzPts val="2800"/>
              <a:buNone/>
            </a:pPr>
            <a:endParaRPr sz="1500"/>
          </a:p>
          <a:p>
            <a:pPr marL="0" lvl="0" indent="0" algn="l" rtl="0">
              <a:lnSpc>
                <a:spcPct val="90000"/>
              </a:lnSpc>
              <a:spcBef>
                <a:spcPts val="1000"/>
              </a:spcBef>
              <a:spcAft>
                <a:spcPts val="0"/>
              </a:spcAft>
              <a:buSzPts val="2800"/>
              <a:buNone/>
            </a:pPr>
            <a:r>
              <a:rPr lang="en" sz="2000"/>
              <a:t>Benefits seen in just 3 months</a:t>
            </a:r>
            <a:endParaRPr sz="2000"/>
          </a:p>
          <a:p>
            <a:pPr marL="0" lvl="0" indent="0" algn="l" rtl="0">
              <a:lnSpc>
                <a:spcPct val="90000"/>
              </a:lnSpc>
              <a:spcBef>
                <a:spcPts val="1000"/>
              </a:spcBef>
              <a:spcAft>
                <a:spcPts val="0"/>
              </a:spcAft>
              <a:buSzPts val="2800"/>
              <a:buNone/>
            </a:pPr>
            <a:endParaRPr sz="2200"/>
          </a:p>
          <a:p>
            <a:pPr marL="0" lvl="0" indent="0" algn="l" rtl="0">
              <a:lnSpc>
                <a:spcPct val="90000"/>
              </a:lnSpc>
              <a:spcBef>
                <a:spcPts val="1000"/>
              </a:spcBef>
              <a:spcAft>
                <a:spcPts val="0"/>
              </a:spcAft>
              <a:buSzPts val="2800"/>
              <a:buNone/>
            </a:pPr>
            <a:r>
              <a:rPr lang="en" sz="2000"/>
              <a:t>Arteriograms before and after 32 months on a plant-based diet showing reversal of stenosis without lipid lowering medications </a:t>
            </a:r>
            <a:endParaRPr sz="2000"/>
          </a:p>
          <a:p>
            <a:pPr marL="0" lvl="0" indent="0" algn="l" rtl="0">
              <a:lnSpc>
                <a:spcPct val="90000"/>
              </a:lnSpc>
              <a:spcBef>
                <a:spcPts val="1000"/>
              </a:spcBef>
              <a:spcAft>
                <a:spcPts val="0"/>
              </a:spcAft>
              <a:buSzPts val="2800"/>
              <a:buNone/>
            </a:pPr>
            <a:r>
              <a:rPr lang="en" sz="1200" i="1"/>
              <a:t>C. Esselstyn MD, Cleveland Clinic</a:t>
            </a:r>
            <a:endParaRPr sz="1200" i="1"/>
          </a:p>
        </p:txBody>
      </p:sp>
      <p:sp>
        <p:nvSpPr>
          <p:cNvPr id="850" name="Google Shape;850;p122"/>
          <p:cNvSpPr txBox="1"/>
          <p:nvPr/>
        </p:nvSpPr>
        <p:spPr>
          <a:xfrm>
            <a:off x="151275" y="4689675"/>
            <a:ext cx="4164600" cy="30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700" b="0" i="0" u="none" strike="noStrike" cap="none">
                <a:solidFill>
                  <a:schemeClr val="dk1"/>
                </a:solidFill>
                <a:latin typeface="Roboto"/>
                <a:ea typeface="Roboto"/>
                <a:cs typeface="Roboto"/>
                <a:sym typeface="Roboto"/>
              </a:rPr>
              <a:t>Esselstyn CB Jr, Gendy G, Doyle J, Golubic M, Roizen MF. A way to reverse CAD? J Fam Pract. 2014 Jul;63(7):356-364b. PubMed PMID: 25198208.</a:t>
            </a:r>
            <a:endParaRPr sz="7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Roboto"/>
              <a:ea typeface="Roboto"/>
              <a:cs typeface="Roboto"/>
              <a:sym typeface="Roboto"/>
            </a:endParaRPr>
          </a:p>
        </p:txBody>
      </p:sp>
      <p:pic>
        <p:nvPicPr>
          <p:cNvPr id="851" name="Google Shape;851;p122"/>
          <p:cNvPicPr preferRelativeResize="0"/>
          <p:nvPr/>
        </p:nvPicPr>
        <p:blipFill rotWithShape="1">
          <a:blip r:embed="rId3">
            <a:alphaModFix/>
          </a:blip>
          <a:srcRect/>
          <a:stretch/>
        </p:blipFill>
        <p:spPr>
          <a:xfrm>
            <a:off x="5775512" y="564777"/>
            <a:ext cx="3227013" cy="4284874"/>
          </a:xfrm>
          <a:prstGeom prst="rect">
            <a:avLst/>
          </a:prstGeom>
          <a:noFill/>
          <a:ln>
            <a:noFill/>
          </a:ln>
        </p:spPr>
      </p:pic>
      <p:sp>
        <p:nvSpPr>
          <p:cNvPr id="852" name="Google Shape;852;p122"/>
          <p:cNvSpPr/>
          <p:nvPr/>
        </p:nvSpPr>
        <p:spPr>
          <a:xfrm>
            <a:off x="4780847" y="2571744"/>
            <a:ext cx="899700" cy="3822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3" name="Google Shape;853;p122"/>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3042957" y="3828374"/>
            <a:ext cx="2524125" cy="8001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859" name="Google Shape;859;p123"/>
          <p:cNvPicPr preferRelativeResize="0"/>
          <p:nvPr/>
        </p:nvPicPr>
        <p:blipFill rotWithShape="1">
          <a:blip r:embed="rId3">
            <a:alphaModFix/>
          </a:blip>
          <a:srcRect/>
          <a:stretch/>
        </p:blipFill>
        <p:spPr>
          <a:xfrm>
            <a:off x="1426675" y="672475"/>
            <a:ext cx="6087100" cy="39601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24"/>
          <p:cNvSpPr txBox="1">
            <a:spLocks noGrp="1"/>
          </p:cNvSpPr>
          <p:nvPr>
            <p:ph type="title"/>
          </p:nvPr>
        </p:nvSpPr>
        <p:spPr>
          <a:xfrm>
            <a:off x="166525" y="178325"/>
            <a:ext cx="86553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2900">
                <a:solidFill>
                  <a:srgbClr val="38761D"/>
                </a:solidFill>
              </a:rPr>
              <a:t>Cancer</a:t>
            </a:r>
            <a:endParaRPr sz="2900">
              <a:solidFill>
                <a:srgbClr val="38761D"/>
              </a:solidFill>
            </a:endParaRPr>
          </a:p>
        </p:txBody>
      </p:sp>
      <p:pic>
        <p:nvPicPr>
          <p:cNvPr id="865" name="Google Shape;865;p124"/>
          <p:cNvPicPr preferRelativeResize="0"/>
          <p:nvPr/>
        </p:nvPicPr>
        <p:blipFill rotWithShape="1">
          <a:blip r:embed="rId3">
            <a:alphaModFix/>
          </a:blip>
          <a:srcRect/>
          <a:stretch/>
        </p:blipFill>
        <p:spPr>
          <a:xfrm>
            <a:off x="2518064" y="98663"/>
            <a:ext cx="2979273" cy="918925"/>
          </a:xfrm>
          <a:prstGeom prst="rect">
            <a:avLst/>
          </a:prstGeom>
          <a:noFill/>
          <a:ln>
            <a:noFill/>
          </a:ln>
        </p:spPr>
      </p:pic>
      <p:sp>
        <p:nvSpPr>
          <p:cNvPr id="866" name="Google Shape;866;p124"/>
          <p:cNvSpPr txBox="1"/>
          <p:nvPr/>
        </p:nvSpPr>
        <p:spPr>
          <a:xfrm>
            <a:off x="0" y="1017600"/>
            <a:ext cx="9084600" cy="33303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chemeClr val="dk1"/>
              </a:buClr>
              <a:buSzPts val="1100"/>
              <a:buFont typeface="Arial"/>
              <a:buNone/>
            </a:pPr>
            <a:r>
              <a:rPr lang="en" sz="1500">
                <a:solidFill>
                  <a:schemeClr val="dk1"/>
                </a:solidFill>
                <a:highlight>
                  <a:srgbClr val="FEFEFE"/>
                </a:highlight>
                <a:latin typeface="Verdana"/>
                <a:ea typeface="Verdana"/>
                <a:cs typeface="Verdana"/>
                <a:sym typeface="Verdana"/>
              </a:rPr>
              <a:t>Overweight/obesity increases your probability of developing 12 different types of cancer. </a:t>
            </a:r>
            <a:endParaRPr sz="1500">
              <a:solidFill>
                <a:schemeClr val="dk1"/>
              </a:solidFill>
              <a:highlight>
                <a:srgbClr val="FEFEFE"/>
              </a:highlight>
              <a:latin typeface="Verdana"/>
              <a:ea typeface="Verdana"/>
              <a:cs typeface="Verdana"/>
              <a:sym typeface="Verdana"/>
            </a:endParaRPr>
          </a:p>
          <a:p>
            <a:pPr marL="0" marR="0" lvl="0" indent="0" algn="l" rtl="0">
              <a:lnSpc>
                <a:spcPct val="90000"/>
              </a:lnSpc>
              <a:spcBef>
                <a:spcPts val="1000"/>
              </a:spcBef>
              <a:spcAft>
                <a:spcPts val="0"/>
              </a:spcAft>
              <a:buClr>
                <a:schemeClr val="dk1"/>
              </a:buClr>
              <a:buSzPts val="1100"/>
              <a:buFont typeface="Arial"/>
              <a:buNone/>
            </a:pPr>
            <a:endParaRPr sz="1500">
              <a:solidFill>
                <a:schemeClr val="dk1"/>
              </a:solidFill>
              <a:highlight>
                <a:srgbClr val="FEFEFE"/>
              </a:highlight>
              <a:latin typeface="Verdana"/>
              <a:ea typeface="Verdana"/>
              <a:cs typeface="Verdana"/>
              <a:sym typeface="Verdana"/>
            </a:endParaRPr>
          </a:p>
          <a:p>
            <a:pPr marL="0" marR="0" lvl="0" indent="0" algn="l" rtl="0">
              <a:lnSpc>
                <a:spcPct val="90000"/>
              </a:lnSpc>
              <a:spcBef>
                <a:spcPts val="1000"/>
              </a:spcBef>
              <a:spcAft>
                <a:spcPts val="0"/>
              </a:spcAft>
              <a:buClr>
                <a:schemeClr val="dk1"/>
              </a:buClr>
              <a:buSzPts val="1100"/>
              <a:buFont typeface="Arial"/>
              <a:buNone/>
            </a:pPr>
            <a:r>
              <a:rPr lang="en" sz="1500">
                <a:solidFill>
                  <a:schemeClr val="dk1"/>
                </a:solidFill>
                <a:highlight>
                  <a:srgbClr val="FEFEFE"/>
                </a:highlight>
                <a:latin typeface="Verdana"/>
                <a:ea typeface="Verdana"/>
                <a:cs typeface="Verdana"/>
                <a:sym typeface="Verdana"/>
              </a:rPr>
              <a:t>Dairy is linked to breast and prostate cancer b/c increase in IGF-1</a:t>
            </a:r>
            <a:endParaRPr sz="1500">
              <a:solidFill>
                <a:schemeClr val="dk1"/>
              </a:solidFill>
              <a:highlight>
                <a:srgbClr val="FEFEFE"/>
              </a:highlight>
              <a:latin typeface="Verdana"/>
              <a:ea typeface="Verdana"/>
              <a:cs typeface="Verdana"/>
              <a:sym typeface="Verdana"/>
            </a:endParaRPr>
          </a:p>
          <a:p>
            <a:pPr marL="0" lvl="0" indent="0" algn="l" rtl="0">
              <a:lnSpc>
                <a:spcPct val="90000"/>
              </a:lnSpc>
              <a:spcBef>
                <a:spcPts val="1000"/>
              </a:spcBef>
              <a:spcAft>
                <a:spcPts val="0"/>
              </a:spcAft>
              <a:buClr>
                <a:schemeClr val="dk1"/>
              </a:buClr>
              <a:buSzPts val="1800"/>
              <a:buFont typeface="Arial"/>
              <a:buNone/>
            </a:pPr>
            <a:endParaRPr sz="1500" b="1">
              <a:solidFill>
                <a:schemeClr val="dk1"/>
              </a:solidFill>
              <a:latin typeface="Verdana"/>
              <a:ea typeface="Verdana"/>
              <a:cs typeface="Verdana"/>
              <a:sym typeface="Verdana"/>
            </a:endParaRPr>
          </a:p>
          <a:p>
            <a:pPr marL="0" lvl="0" indent="0" algn="l" rtl="0">
              <a:lnSpc>
                <a:spcPct val="90000"/>
              </a:lnSpc>
              <a:spcBef>
                <a:spcPts val="1000"/>
              </a:spcBef>
              <a:spcAft>
                <a:spcPts val="0"/>
              </a:spcAft>
              <a:buClr>
                <a:schemeClr val="dk1"/>
              </a:buClr>
              <a:buSzPts val="1800"/>
              <a:buFont typeface="Arial"/>
              <a:buNone/>
            </a:pPr>
            <a:r>
              <a:rPr lang="en" sz="1500" b="1">
                <a:solidFill>
                  <a:srgbClr val="FF0000"/>
                </a:solidFill>
                <a:latin typeface="Verdana"/>
                <a:ea typeface="Verdana"/>
                <a:cs typeface="Verdana"/>
                <a:sym typeface="Verdana"/>
              </a:rPr>
              <a:t>Processed Meats</a:t>
            </a:r>
            <a:r>
              <a:rPr lang="en" sz="1500" b="1">
                <a:solidFill>
                  <a:schemeClr val="dk1"/>
                </a:solidFill>
                <a:latin typeface="Verdana"/>
                <a:ea typeface="Verdana"/>
                <a:cs typeface="Verdana"/>
                <a:sym typeface="Verdana"/>
              </a:rPr>
              <a:t>: </a:t>
            </a:r>
            <a:r>
              <a:rPr lang="en" sz="1500">
                <a:solidFill>
                  <a:schemeClr val="dk1"/>
                </a:solidFill>
                <a:latin typeface="Verdana"/>
                <a:ea typeface="Verdana"/>
                <a:cs typeface="Verdana"/>
                <a:sym typeface="Verdana"/>
              </a:rPr>
              <a:t>Group 1 Carcinogens </a:t>
            </a:r>
            <a:r>
              <a:rPr lang="en" sz="1500">
                <a:solidFill>
                  <a:srgbClr val="FF0000"/>
                </a:solidFill>
                <a:latin typeface="Verdana"/>
                <a:ea typeface="Verdana"/>
                <a:cs typeface="Verdana"/>
                <a:sym typeface="Verdana"/>
              </a:rPr>
              <a:t>(tobacco smoke, asbestos)</a:t>
            </a:r>
            <a:endParaRPr sz="1500">
              <a:solidFill>
                <a:srgbClr val="FF0000"/>
              </a:solidFill>
              <a:latin typeface="Verdana"/>
              <a:ea typeface="Verdana"/>
              <a:cs typeface="Verdana"/>
              <a:sym typeface="Verdana"/>
            </a:endParaRPr>
          </a:p>
          <a:p>
            <a:pPr marL="0" lvl="0" indent="0" algn="l" rtl="0">
              <a:lnSpc>
                <a:spcPct val="90000"/>
              </a:lnSpc>
              <a:spcBef>
                <a:spcPts val="1000"/>
              </a:spcBef>
              <a:spcAft>
                <a:spcPts val="0"/>
              </a:spcAft>
              <a:buClr>
                <a:schemeClr val="dk1"/>
              </a:buClr>
              <a:buSzPts val="1800"/>
              <a:buFont typeface="Arial"/>
              <a:buNone/>
            </a:pPr>
            <a:r>
              <a:rPr lang="en" sz="1500" b="1">
                <a:solidFill>
                  <a:srgbClr val="FF0000"/>
                </a:solidFill>
                <a:latin typeface="Verdana"/>
                <a:ea typeface="Verdana"/>
                <a:cs typeface="Verdana"/>
                <a:sym typeface="Verdana"/>
              </a:rPr>
              <a:t>Red Meats:</a:t>
            </a:r>
            <a:r>
              <a:rPr lang="en" sz="1500" b="1">
                <a:solidFill>
                  <a:schemeClr val="dk1"/>
                </a:solidFill>
                <a:latin typeface="Verdana"/>
                <a:ea typeface="Verdana"/>
                <a:cs typeface="Verdana"/>
                <a:sym typeface="Verdana"/>
              </a:rPr>
              <a:t> </a:t>
            </a:r>
            <a:r>
              <a:rPr lang="en" sz="1500">
                <a:solidFill>
                  <a:schemeClr val="dk1"/>
                </a:solidFill>
                <a:latin typeface="Verdana"/>
                <a:ea typeface="Verdana"/>
                <a:cs typeface="Verdana"/>
                <a:sym typeface="Verdana"/>
              </a:rPr>
              <a:t>Group 2A Carcinogens “Probably carcinogenic to humans”	</a:t>
            </a:r>
            <a:r>
              <a:rPr lang="en" sz="1300">
                <a:solidFill>
                  <a:schemeClr val="dk1"/>
                </a:solidFill>
                <a:latin typeface="Verdana"/>
                <a:ea typeface="Verdana"/>
                <a:cs typeface="Verdana"/>
                <a:sym typeface="Verdana"/>
              </a:rPr>
              <a:t> </a:t>
            </a:r>
            <a:endParaRPr sz="1300">
              <a:solidFill>
                <a:schemeClr val="dk1"/>
              </a:solidFill>
              <a:latin typeface="Verdana"/>
              <a:ea typeface="Verdana"/>
              <a:cs typeface="Verdana"/>
              <a:sym typeface="Verdana"/>
            </a:endParaRPr>
          </a:p>
          <a:p>
            <a:pPr marL="0" marR="0" lvl="0" indent="0" algn="l" rtl="0">
              <a:lnSpc>
                <a:spcPct val="90000"/>
              </a:lnSpc>
              <a:spcBef>
                <a:spcPts val="1000"/>
              </a:spcBef>
              <a:spcAft>
                <a:spcPts val="0"/>
              </a:spcAft>
              <a:buClr>
                <a:schemeClr val="dk1"/>
              </a:buClr>
              <a:buSzPts val="1100"/>
              <a:buFont typeface="Arial"/>
              <a:buNone/>
            </a:pPr>
            <a:endParaRPr sz="1500" b="1">
              <a:solidFill>
                <a:schemeClr val="dk1"/>
              </a:solidFill>
              <a:latin typeface="Verdana"/>
              <a:ea typeface="Verdana"/>
              <a:cs typeface="Verdana"/>
              <a:sym typeface="Verdana"/>
            </a:endParaRPr>
          </a:p>
          <a:p>
            <a:pPr marL="0" marR="0" lvl="0" indent="0" algn="ctr" rtl="0">
              <a:lnSpc>
                <a:spcPct val="90000"/>
              </a:lnSpc>
              <a:spcBef>
                <a:spcPts val="1000"/>
              </a:spcBef>
              <a:spcAft>
                <a:spcPts val="0"/>
              </a:spcAft>
              <a:buClr>
                <a:schemeClr val="dk1"/>
              </a:buClr>
              <a:buSzPts val="1100"/>
              <a:buFont typeface="Arial"/>
              <a:buNone/>
            </a:pPr>
            <a:r>
              <a:rPr lang="en" sz="1500" i="1" u="none" strike="noStrike" cap="none">
                <a:solidFill>
                  <a:schemeClr val="dk1"/>
                </a:solidFill>
                <a:latin typeface="Verdana"/>
                <a:ea typeface="Verdana"/>
                <a:cs typeface="Verdana"/>
                <a:sym typeface="Verdana"/>
              </a:rPr>
              <a:t>What girls </a:t>
            </a:r>
            <a:r>
              <a:rPr lang="en" sz="1500" i="1" u="sng" strike="noStrike" cap="none">
                <a:solidFill>
                  <a:schemeClr val="dk1"/>
                </a:solidFill>
                <a:latin typeface="Verdana"/>
                <a:ea typeface="Verdana"/>
                <a:cs typeface="Verdana"/>
                <a:sym typeface="Verdana"/>
              </a:rPr>
              <a:t>consume during childhood</a:t>
            </a:r>
            <a:r>
              <a:rPr lang="en" sz="1500" i="1" u="none" strike="noStrike" cap="none">
                <a:solidFill>
                  <a:schemeClr val="dk1"/>
                </a:solidFill>
                <a:latin typeface="Verdana"/>
                <a:ea typeface="Verdana"/>
                <a:cs typeface="Verdana"/>
                <a:sym typeface="Verdana"/>
              </a:rPr>
              <a:t> turns out to be more important for their risk of breast cancer at age 60 than what they are eating the decade before their cancer diagnosis.</a:t>
            </a:r>
            <a:endParaRPr sz="1500" i="1">
              <a:solidFill>
                <a:schemeClr val="dk1"/>
              </a:solidFill>
              <a:latin typeface="Verdana"/>
              <a:ea typeface="Verdana"/>
              <a:cs typeface="Verdana"/>
              <a:sym typeface="Verdana"/>
            </a:endParaRPr>
          </a:p>
          <a:p>
            <a:pPr marL="0" marR="0" lvl="0" indent="0" algn="l" rtl="0">
              <a:lnSpc>
                <a:spcPct val="90000"/>
              </a:lnSpc>
              <a:spcBef>
                <a:spcPts val="1000"/>
              </a:spcBef>
              <a:spcAft>
                <a:spcPts val="0"/>
              </a:spcAft>
              <a:buClr>
                <a:schemeClr val="dk1"/>
              </a:buClr>
              <a:buSzPts val="1100"/>
              <a:buFont typeface="Arial"/>
              <a:buNone/>
            </a:pPr>
            <a:endParaRPr sz="1800" b="0" i="0" u="none" strike="noStrike" cap="none">
              <a:solidFill>
                <a:srgbClr val="434343"/>
              </a:solidFill>
              <a:latin typeface="Verdana"/>
              <a:ea typeface="Verdana"/>
              <a:cs typeface="Verdana"/>
              <a:sym typeface="Verdana"/>
            </a:endParaRPr>
          </a:p>
        </p:txBody>
      </p:sp>
      <p:pic>
        <p:nvPicPr>
          <p:cNvPr id="867" name="Google Shape;867;p124"/>
          <p:cNvPicPr preferRelativeResize="0"/>
          <p:nvPr/>
        </p:nvPicPr>
        <p:blipFill rotWithShape="1">
          <a:blip r:embed="rId4">
            <a:alphaModFix/>
          </a:blip>
          <a:srcRect/>
          <a:stretch/>
        </p:blipFill>
        <p:spPr>
          <a:xfrm>
            <a:off x="7104075" y="2279025"/>
            <a:ext cx="2039925" cy="755275"/>
          </a:xfrm>
          <a:prstGeom prst="rect">
            <a:avLst/>
          </a:prstGeom>
          <a:noFill/>
          <a:ln>
            <a:noFill/>
          </a:ln>
        </p:spPr>
      </p:pic>
      <p:pic>
        <p:nvPicPr>
          <p:cNvPr id="868" name="Google Shape;868;p1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697975" y="53025"/>
            <a:ext cx="1406100" cy="843674"/>
          </a:xfrm>
          <a:prstGeom prst="rect">
            <a:avLst/>
          </a:prstGeom>
          <a:noFill/>
          <a:ln>
            <a:noFill/>
          </a:ln>
        </p:spPr>
      </p:pic>
      <p:pic>
        <p:nvPicPr>
          <p:cNvPr id="869" name="Google Shape;869;p124"/>
          <p:cNvPicPr preferRelativeResize="0"/>
          <p:nvPr/>
        </p:nvPicPr>
        <p:blipFill rotWithShape="1">
          <a:blip r:embed="rId6" cstate="screen">
            <a:alphaModFix/>
            <a:extLst>
              <a:ext uri="{28A0092B-C50C-407E-A947-70E740481C1C}">
                <a14:useLocalDpi xmlns:a14="http://schemas.microsoft.com/office/drawing/2010/main"/>
              </a:ext>
            </a:extLst>
          </a:blip>
          <a:srcRect l="-2260" t="-5230"/>
          <a:stretch/>
        </p:blipFill>
        <p:spPr>
          <a:xfrm>
            <a:off x="3103691" y="4065431"/>
            <a:ext cx="2524125" cy="8001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25"/>
          <p:cNvSpPr txBox="1">
            <a:spLocks noGrp="1"/>
          </p:cNvSpPr>
          <p:nvPr>
            <p:ph type="title"/>
          </p:nvPr>
        </p:nvSpPr>
        <p:spPr>
          <a:xfrm>
            <a:off x="106950" y="0"/>
            <a:ext cx="8105700" cy="855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3000">
                <a:solidFill>
                  <a:srgbClr val="38761D"/>
                </a:solidFill>
              </a:rPr>
              <a:t>Obesity/Type 2 Diabetes </a:t>
            </a:r>
            <a:endParaRPr sz="3000">
              <a:solidFill>
                <a:srgbClr val="38761D"/>
              </a:solidFill>
            </a:endParaRPr>
          </a:p>
        </p:txBody>
      </p:sp>
      <p:sp>
        <p:nvSpPr>
          <p:cNvPr id="875" name="Google Shape;875;p125"/>
          <p:cNvSpPr txBox="1">
            <a:spLocks noGrp="1"/>
          </p:cNvSpPr>
          <p:nvPr>
            <p:ph type="body" idx="1"/>
          </p:nvPr>
        </p:nvSpPr>
        <p:spPr>
          <a:xfrm>
            <a:off x="5125000" y="83125"/>
            <a:ext cx="3927600" cy="426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sz="1600"/>
          </a:p>
          <a:p>
            <a:pPr marL="0" lvl="0" indent="0" algn="l" rtl="0">
              <a:lnSpc>
                <a:spcPct val="90000"/>
              </a:lnSpc>
              <a:spcBef>
                <a:spcPts val="1000"/>
              </a:spcBef>
              <a:spcAft>
                <a:spcPts val="0"/>
              </a:spcAft>
              <a:buSzPts val="1800"/>
              <a:buNone/>
            </a:pPr>
            <a:r>
              <a:rPr lang="en" sz="1600"/>
              <a:t>Poor Nutrition, Higher Rates of Chronic Disease </a:t>
            </a:r>
            <a:endParaRPr sz="1600"/>
          </a:p>
          <a:p>
            <a:pPr marL="0" lvl="0" indent="0" algn="l" rtl="0">
              <a:lnSpc>
                <a:spcPct val="90000"/>
              </a:lnSpc>
              <a:spcBef>
                <a:spcPts val="1000"/>
              </a:spcBef>
              <a:spcAft>
                <a:spcPts val="0"/>
              </a:spcAft>
              <a:buSzPts val="1800"/>
              <a:buNone/>
            </a:pPr>
            <a:endParaRPr sz="1600"/>
          </a:p>
          <a:p>
            <a:pPr marL="0" lvl="0" indent="0" algn="l" rtl="0">
              <a:lnSpc>
                <a:spcPct val="90000"/>
              </a:lnSpc>
              <a:spcBef>
                <a:spcPts val="1000"/>
              </a:spcBef>
              <a:spcAft>
                <a:spcPts val="0"/>
              </a:spcAft>
              <a:buSzPts val="1800"/>
              <a:buNone/>
            </a:pPr>
            <a:r>
              <a:rPr lang="en" sz="1600">
                <a:solidFill>
                  <a:schemeClr val="accent6"/>
                </a:solidFill>
              </a:rPr>
              <a:t>Obese children</a:t>
            </a:r>
            <a:r>
              <a:rPr lang="en" sz="1600"/>
              <a:t> have a </a:t>
            </a:r>
            <a:r>
              <a:rPr lang="en" sz="1600" u="sng"/>
              <a:t>much</a:t>
            </a:r>
            <a:r>
              <a:rPr lang="en" sz="1600"/>
              <a:t> higher risk of becoming an obese adult (50-80% depending on age)</a:t>
            </a:r>
            <a:endParaRPr sz="1600"/>
          </a:p>
          <a:p>
            <a:pPr marL="0" lvl="0" indent="0" algn="l" rtl="0">
              <a:lnSpc>
                <a:spcPct val="90000"/>
              </a:lnSpc>
              <a:spcBef>
                <a:spcPts val="1000"/>
              </a:spcBef>
              <a:spcAft>
                <a:spcPts val="0"/>
              </a:spcAft>
              <a:buSzPts val="1800"/>
              <a:buNone/>
            </a:pPr>
            <a:endParaRPr sz="1900"/>
          </a:p>
          <a:p>
            <a:pPr marL="0" lvl="0" indent="0" algn="l" rtl="0">
              <a:lnSpc>
                <a:spcPct val="90000"/>
              </a:lnSpc>
              <a:spcBef>
                <a:spcPts val="1000"/>
              </a:spcBef>
              <a:spcAft>
                <a:spcPts val="0"/>
              </a:spcAft>
              <a:buSzPts val="1800"/>
              <a:buNone/>
            </a:pPr>
            <a:r>
              <a:rPr lang="en" sz="1600"/>
              <a:t>1 in 3 children born in the year 2000 or after will receive a T2D diagnosis in their lifetime (for hispanic children, 1 in 2)</a:t>
            </a:r>
            <a:endParaRPr sz="1600"/>
          </a:p>
          <a:p>
            <a:pPr marL="0" lvl="0" indent="0" algn="l" rtl="0">
              <a:lnSpc>
                <a:spcPct val="90000"/>
              </a:lnSpc>
              <a:spcBef>
                <a:spcPts val="1000"/>
              </a:spcBef>
              <a:spcAft>
                <a:spcPts val="0"/>
              </a:spcAft>
              <a:buSzPts val="1800"/>
              <a:buNone/>
            </a:pPr>
            <a:endParaRPr sz="1600"/>
          </a:p>
          <a:p>
            <a:pPr marL="0" lvl="0" indent="0" algn="l" rtl="0">
              <a:lnSpc>
                <a:spcPct val="90000"/>
              </a:lnSpc>
              <a:spcBef>
                <a:spcPts val="1000"/>
              </a:spcBef>
              <a:spcAft>
                <a:spcPts val="0"/>
              </a:spcAft>
              <a:buSzPts val="1800"/>
              <a:buNone/>
            </a:pPr>
            <a:r>
              <a:rPr lang="en" sz="1600"/>
              <a:t>T2D can cut up to 20 yrs off your life expectancy!</a:t>
            </a:r>
            <a:endParaRPr sz="1600"/>
          </a:p>
          <a:p>
            <a:pPr marL="0" lvl="0" indent="0" algn="l" rtl="0">
              <a:lnSpc>
                <a:spcPct val="90000"/>
              </a:lnSpc>
              <a:spcBef>
                <a:spcPts val="1000"/>
              </a:spcBef>
              <a:spcAft>
                <a:spcPts val="0"/>
              </a:spcAft>
              <a:buSzPts val="1800"/>
              <a:buNone/>
            </a:pPr>
            <a:endParaRPr sz="1800"/>
          </a:p>
        </p:txBody>
      </p:sp>
      <p:pic>
        <p:nvPicPr>
          <p:cNvPr id="876" name="Google Shape;876;p125"/>
          <p:cNvPicPr preferRelativeResize="0"/>
          <p:nvPr/>
        </p:nvPicPr>
        <p:blipFill rotWithShape="1">
          <a:blip r:embed="rId3">
            <a:alphaModFix/>
          </a:blip>
          <a:srcRect/>
          <a:stretch/>
        </p:blipFill>
        <p:spPr>
          <a:xfrm>
            <a:off x="5335275" y="4544375"/>
            <a:ext cx="3717196" cy="358550"/>
          </a:xfrm>
          <a:prstGeom prst="rect">
            <a:avLst/>
          </a:prstGeom>
          <a:noFill/>
          <a:ln>
            <a:noFill/>
          </a:ln>
        </p:spPr>
      </p:pic>
      <p:pic>
        <p:nvPicPr>
          <p:cNvPr id="877" name="Google Shape;877;p125"/>
          <p:cNvPicPr preferRelativeResize="0"/>
          <p:nvPr/>
        </p:nvPicPr>
        <p:blipFill>
          <a:blip r:embed="rId4">
            <a:alphaModFix/>
          </a:blip>
          <a:stretch>
            <a:fillRect/>
          </a:stretch>
        </p:blipFill>
        <p:spPr>
          <a:xfrm>
            <a:off x="106950" y="855300"/>
            <a:ext cx="5068676" cy="37409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4" name="Google Shape;884;p126"/>
          <p:cNvPicPr preferRelativeResize="0"/>
          <p:nvPr/>
        </p:nvPicPr>
        <p:blipFill rotWithShape="1">
          <a:blip r:embed="rId3">
            <a:alphaModFix/>
          </a:blip>
          <a:srcRect/>
          <a:stretch/>
        </p:blipFill>
        <p:spPr>
          <a:xfrm>
            <a:off x="1284194" y="312644"/>
            <a:ext cx="5983941" cy="451821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127"/>
          <p:cNvSpPr txBox="1">
            <a:spLocks noGrp="1"/>
          </p:cNvSpPr>
          <p:nvPr>
            <p:ph type="title"/>
          </p:nvPr>
        </p:nvSpPr>
        <p:spPr>
          <a:xfrm>
            <a:off x="628650" y="87295"/>
            <a:ext cx="7886700" cy="994200"/>
          </a:xfrm>
          <a:prstGeom prst="rect">
            <a:avLst/>
          </a:prstGeom>
        </p:spPr>
        <p:txBody>
          <a:bodyPr spcFirstLastPara="1" wrap="square" lIns="91425" tIns="45700" rIns="91425" bIns="45700" anchor="ctr" anchorCtr="0">
            <a:noAutofit/>
          </a:bodyPr>
          <a:lstStyle/>
          <a:p>
            <a:pPr marL="1371600" lvl="0" indent="0" algn="l" rtl="0">
              <a:spcBef>
                <a:spcPts val="0"/>
              </a:spcBef>
              <a:spcAft>
                <a:spcPts val="0"/>
              </a:spcAft>
              <a:buNone/>
            </a:pPr>
            <a:r>
              <a:rPr lang="en" sz="3500">
                <a:solidFill>
                  <a:srgbClr val="FF0000"/>
                </a:solidFill>
              </a:rPr>
              <a:t>Covid -19</a:t>
            </a:r>
            <a:endParaRPr sz="3500">
              <a:solidFill>
                <a:srgbClr val="FF0000"/>
              </a:solidFill>
            </a:endParaRPr>
          </a:p>
        </p:txBody>
      </p:sp>
      <p:sp>
        <p:nvSpPr>
          <p:cNvPr id="890" name="Google Shape;890;p127"/>
          <p:cNvSpPr txBox="1">
            <a:spLocks noGrp="1"/>
          </p:cNvSpPr>
          <p:nvPr>
            <p:ph type="body" idx="1"/>
          </p:nvPr>
        </p:nvSpPr>
        <p:spPr>
          <a:xfrm>
            <a:off x="151025" y="1314750"/>
            <a:ext cx="8919000" cy="33180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 sz="1700"/>
              <a:t>Recent study of 592,571 participants in UK and US linking </a:t>
            </a:r>
            <a:r>
              <a:rPr lang="en" sz="1700">
                <a:solidFill>
                  <a:srgbClr val="38761D"/>
                </a:solidFill>
              </a:rPr>
              <a:t>healthy plant-based nutrition</a:t>
            </a:r>
            <a:r>
              <a:rPr lang="en" sz="1700"/>
              <a:t> with </a:t>
            </a:r>
            <a:r>
              <a:rPr lang="en" sz="1700" u="sng"/>
              <a:t>l</a:t>
            </a:r>
            <a:r>
              <a:rPr lang="en" sz="1700"/>
              <a:t>ower risk of getting COVID-19 and lower risk of having severe disease after infection. </a:t>
            </a:r>
            <a:endParaRPr sz="1700"/>
          </a:p>
          <a:p>
            <a:pPr marL="0" lvl="0" indent="0" algn="ctr" rtl="0">
              <a:lnSpc>
                <a:spcPct val="100000"/>
              </a:lnSpc>
              <a:spcBef>
                <a:spcPts val="0"/>
              </a:spcBef>
              <a:spcAft>
                <a:spcPts val="0"/>
              </a:spcAft>
              <a:buNone/>
            </a:pPr>
            <a:endParaRPr sz="1700"/>
          </a:p>
          <a:p>
            <a:pPr marL="0" lvl="0" indent="0" algn="ctr" rtl="0">
              <a:lnSpc>
                <a:spcPct val="100000"/>
              </a:lnSpc>
              <a:spcBef>
                <a:spcPts val="0"/>
              </a:spcBef>
              <a:spcAft>
                <a:spcPts val="0"/>
              </a:spcAft>
              <a:buNone/>
            </a:pPr>
            <a:endParaRPr sz="1700"/>
          </a:p>
          <a:p>
            <a:pPr marL="0" lvl="0" indent="0" algn="l" rtl="0">
              <a:lnSpc>
                <a:spcPct val="100000"/>
              </a:lnSpc>
              <a:spcBef>
                <a:spcPts val="0"/>
              </a:spcBef>
              <a:spcAft>
                <a:spcPts val="0"/>
              </a:spcAft>
              <a:buNone/>
            </a:pPr>
            <a:r>
              <a:rPr lang="en" sz="1700"/>
              <a:t>Nearly ⅓ of cases would have been prevented if one of 2 exposures were not present - </a:t>
            </a:r>
            <a:r>
              <a:rPr lang="en" sz="1700" u="sng"/>
              <a:t>poor diet or socioeconomic deprivation</a:t>
            </a:r>
            <a:r>
              <a:rPr lang="en" sz="1700"/>
              <a:t> (SDH).</a:t>
            </a:r>
            <a:endParaRPr sz="1700"/>
          </a:p>
          <a:p>
            <a:pPr marL="0" lvl="0" indent="0" algn="l" rtl="0">
              <a:lnSpc>
                <a:spcPct val="100000"/>
              </a:lnSpc>
              <a:spcBef>
                <a:spcPts val="0"/>
              </a:spcBef>
              <a:spcAft>
                <a:spcPts val="0"/>
              </a:spcAft>
              <a:buNone/>
            </a:pPr>
            <a:endParaRPr sz="1700"/>
          </a:p>
          <a:p>
            <a:pPr marL="0" lvl="0" indent="0" algn="l" rtl="0">
              <a:lnSpc>
                <a:spcPct val="100000"/>
              </a:lnSpc>
              <a:spcBef>
                <a:spcPts val="0"/>
              </a:spcBef>
              <a:spcAft>
                <a:spcPts val="0"/>
              </a:spcAft>
              <a:buClr>
                <a:schemeClr val="dk1"/>
              </a:buClr>
              <a:buSzPts val="1100"/>
              <a:buFont typeface="Arial"/>
              <a:buNone/>
            </a:pPr>
            <a:endParaRPr sz="1700"/>
          </a:p>
          <a:p>
            <a:pPr marL="0" lvl="0" indent="0" algn="l" rtl="0">
              <a:spcBef>
                <a:spcPts val="1000"/>
              </a:spcBef>
              <a:spcAft>
                <a:spcPts val="0"/>
              </a:spcAft>
              <a:buNone/>
            </a:pPr>
            <a:endParaRPr/>
          </a:p>
        </p:txBody>
      </p:sp>
      <p:pic>
        <p:nvPicPr>
          <p:cNvPr id="891" name="Google Shape;891;p127"/>
          <p:cNvPicPr preferRelativeResize="0"/>
          <p:nvPr/>
        </p:nvPicPr>
        <p:blipFill>
          <a:blip r:embed="rId3">
            <a:alphaModFix/>
          </a:blip>
          <a:stretch>
            <a:fillRect/>
          </a:stretch>
        </p:blipFill>
        <p:spPr>
          <a:xfrm>
            <a:off x="187800" y="166526"/>
            <a:ext cx="1655775" cy="935500"/>
          </a:xfrm>
          <a:prstGeom prst="rect">
            <a:avLst/>
          </a:prstGeom>
          <a:noFill/>
          <a:ln>
            <a:noFill/>
          </a:ln>
        </p:spPr>
      </p:pic>
      <p:sp>
        <p:nvSpPr>
          <p:cNvPr id="892" name="Google Shape;892;p127"/>
          <p:cNvSpPr txBox="1"/>
          <p:nvPr/>
        </p:nvSpPr>
        <p:spPr>
          <a:xfrm>
            <a:off x="5754050" y="3940050"/>
            <a:ext cx="33900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dk1"/>
                </a:solidFill>
                <a:highlight>
                  <a:srgbClr val="FFFF00"/>
                </a:highlight>
              </a:rPr>
              <a:t>Recent study published in Gut, lead by researchers at Massachusetts General Hospital </a:t>
            </a:r>
            <a:endParaRPr sz="1600">
              <a:highlight>
                <a:srgbClr val="FFFF00"/>
              </a:highlight>
            </a:endParaRPr>
          </a:p>
        </p:txBody>
      </p:sp>
      <p:pic>
        <p:nvPicPr>
          <p:cNvPr id="893" name="Google Shape;893;p127"/>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3103691" y="4065431"/>
            <a:ext cx="2524125" cy="8001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pic>
        <p:nvPicPr>
          <p:cNvPr id="900" name="Google Shape;900;p1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69324" y="238850"/>
            <a:ext cx="6275126" cy="4589299"/>
          </a:xfrm>
          <a:prstGeom prst="rect">
            <a:avLst/>
          </a:prstGeom>
          <a:noFill/>
          <a:ln>
            <a:noFill/>
          </a:ln>
        </p:spPr>
      </p:pic>
      <p:sp>
        <p:nvSpPr>
          <p:cNvPr id="901" name="Google Shape;901;p128"/>
          <p:cNvSpPr txBox="1"/>
          <p:nvPr/>
        </p:nvSpPr>
        <p:spPr>
          <a:xfrm>
            <a:off x="170675" y="2056050"/>
            <a:ext cx="1337700" cy="1031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 sz="1900" b="1" i="0" u="none" strike="noStrike" cap="none">
                <a:solidFill>
                  <a:srgbClr val="434343"/>
                </a:solidFill>
                <a:highlight>
                  <a:srgbClr val="FFFF00"/>
                </a:highlight>
                <a:latin typeface="Verdana"/>
                <a:ea typeface="Verdana"/>
                <a:cs typeface="Verdana"/>
                <a:sym typeface="Verdana"/>
              </a:rPr>
              <a:t>“S.A.D.”</a:t>
            </a:r>
            <a:endParaRPr sz="1900" b="1" i="0" u="none" strike="noStrike" cap="none">
              <a:solidFill>
                <a:srgbClr val="434343"/>
              </a:solidFill>
              <a:highlight>
                <a:srgbClr val="FFFF00"/>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000000"/>
              </a:solidFill>
              <a:latin typeface="Verdana"/>
              <a:ea typeface="Verdana"/>
              <a:cs typeface="Verdana"/>
              <a:sym typeface="Verdana"/>
            </a:endParaRPr>
          </a:p>
        </p:txBody>
      </p:sp>
      <p:sp>
        <p:nvSpPr>
          <p:cNvPr id="902" name="Google Shape;902;p128"/>
          <p:cNvSpPr/>
          <p:nvPr/>
        </p:nvSpPr>
        <p:spPr>
          <a:xfrm>
            <a:off x="4643650" y="3781975"/>
            <a:ext cx="2800800" cy="915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128"/>
          <p:cNvSpPr txBox="1"/>
          <p:nvPr/>
        </p:nvSpPr>
        <p:spPr>
          <a:xfrm>
            <a:off x="7067675" y="1339525"/>
            <a:ext cx="17319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highlight>
                  <a:srgbClr val="FFFF00"/>
                </a:highlight>
                <a:latin typeface="Verdana"/>
                <a:ea typeface="Verdana"/>
                <a:cs typeface="Verdana"/>
                <a:sym typeface="Verdana"/>
              </a:rPr>
              <a:t>“WFPB”</a:t>
            </a:r>
            <a:endParaRPr sz="1900" b="1">
              <a:highlight>
                <a:srgbClr val="FFFF00"/>
              </a:highlight>
              <a:latin typeface="Verdana"/>
              <a:ea typeface="Verdana"/>
              <a:cs typeface="Verdana"/>
              <a:sym typeface="Verdan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29"/>
          <p:cNvSpPr txBox="1">
            <a:spLocks noGrp="1"/>
          </p:cNvSpPr>
          <p:nvPr>
            <p:ph type="title"/>
          </p:nvPr>
        </p:nvSpPr>
        <p:spPr>
          <a:xfrm>
            <a:off x="531150" y="148025"/>
            <a:ext cx="7999200" cy="102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3000">
                <a:solidFill>
                  <a:srgbClr val="38761D"/>
                </a:solidFill>
              </a:rPr>
              <a:t>A plant based nutrition is a spectrum</a:t>
            </a:r>
            <a:endParaRPr sz="3000">
              <a:solidFill>
                <a:srgbClr val="38761D"/>
              </a:solidFill>
            </a:endParaRPr>
          </a:p>
          <a:p>
            <a:pPr marL="0" lvl="0" indent="0" algn="l" rtl="0">
              <a:lnSpc>
                <a:spcPct val="90000"/>
              </a:lnSpc>
              <a:spcBef>
                <a:spcPts val="0"/>
              </a:spcBef>
              <a:spcAft>
                <a:spcPts val="0"/>
              </a:spcAft>
              <a:buSzPts val="1800"/>
              <a:buNone/>
            </a:pPr>
            <a:r>
              <a:rPr lang="en" sz="2000">
                <a:solidFill>
                  <a:srgbClr val="38761D"/>
                </a:solidFill>
              </a:rPr>
              <a:t>(plant-forward or plant-predominant)</a:t>
            </a:r>
            <a:endParaRPr sz="2000">
              <a:solidFill>
                <a:srgbClr val="38761D"/>
              </a:solidFill>
            </a:endParaRPr>
          </a:p>
        </p:txBody>
      </p:sp>
      <p:sp>
        <p:nvSpPr>
          <p:cNvPr id="909" name="Google Shape;909;p129"/>
          <p:cNvSpPr txBox="1">
            <a:spLocks noGrp="1"/>
          </p:cNvSpPr>
          <p:nvPr>
            <p:ph type="body" idx="1"/>
          </p:nvPr>
        </p:nvSpPr>
        <p:spPr>
          <a:xfrm>
            <a:off x="531159" y="1290918"/>
            <a:ext cx="8539200" cy="289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sz="1900"/>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 sz="1600"/>
              <a:t>	Including more nutrient-dense whole plant foods</a:t>
            </a:r>
            <a:r>
              <a:rPr lang="en" sz="2000"/>
              <a:t> → </a:t>
            </a:r>
            <a:endParaRPr sz="1600"/>
          </a:p>
          <a:p>
            <a:pPr marL="0" lvl="0" indent="0" algn="l" rtl="0">
              <a:lnSpc>
                <a:spcPct val="90000"/>
              </a:lnSpc>
              <a:spcBef>
                <a:spcPts val="1000"/>
              </a:spcBef>
              <a:spcAft>
                <a:spcPts val="0"/>
              </a:spcAft>
              <a:buSzPts val="1800"/>
              <a:buNone/>
            </a:pPr>
            <a:r>
              <a:rPr lang="en" sz="1600"/>
              <a:t>	Minimizing animal products and highly processed foods </a:t>
            </a:r>
            <a:r>
              <a:rPr lang="en" sz="2000"/>
              <a:t>→	</a:t>
            </a:r>
            <a:endParaRPr/>
          </a:p>
          <a:p>
            <a:pPr marL="0" lvl="0" indent="0" algn="l" rtl="0">
              <a:lnSpc>
                <a:spcPct val="90000"/>
              </a:lnSpc>
              <a:spcBef>
                <a:spcPts val="1000"/>
              </a:spcBef>
              <a:spcAft>
                <a:spcPts val="0"/>
              </a:spcAft>
              <a:buSzPts val="1800"/>
              <a:buNone/>
            </a:pPr>
            <a:r>
              <a:rPr lang="en" sz="2000"/>
              <a:t>	</a:t>
            </a:r>
            <a:r>
              <a:rPr lang="en" sz="1600"/>
              <a:t>Improving health and longevity in a </a:t>
            </a:r>
            <a:r>
              <a:rPr lang="en" sz="1600">
                <a:highlight>
                  <a:srgbClr val="FFFF00"/>
                </a:highlight>
              </a:rPr>
              <a:t>dose-response</a:t>
            </a:r>
            <a:r>
              <a:rPr lang="en" sz="1600"/>
              <a:t> manner </a:t>
            </a:r>
            <a:endParaRPr/>
          </a:p>
          <a:p>
            <a:pPr marL="0" lvl="0" indent="0" algn="l" rtl="0">
              <a:lnSpc>
                <a:spcPct val="90000"/>
              </a:lnSpc>
              <a:spcBef>
                <a:spcPts val="1000"/>
              </a:spcBef>
              <a:spcAft>
                <a:spcPts val="0"/>
              </a:spcAft>
              <a:buSzPts val="1800"/>
              <a:buNone/>
            </a:pPr>
            <a:r>
              <a:rPr lang="en" sz="1600"/>
              <a:t>	</a:t>
            </a:r>
            <a:endParaRPr sz="1600" i="1">
              <a:solidFill>
                <a:srgbClr val="38761D"/>
              </a:solidFill>
            </a:endParaRPr>
          </a:p>
        </p:txBody>
      </p:sp>
      <p:sp>
        <p:nvSpPr>
          <p:cNvPr id="910" name="Google Shape;910;p129"/>
          <p:cNvSpPr/>
          <p:nvPr/>
        </p:nvSpPr>
        <p:spPr>
          <a:xfrm>
            <a:off x="46250" y="759750"/>
            <a:ext cx="8882400" cy="1545600"/>
          </a:xfrm>
          <a:prstGeom prst="rightArrow">
            <a:avLst>
              <a:gd name="adj1" fmla="val 50000"/>
              <a:gd name="adj2" fmla="val 50000"/>
            </a:avLst>
          </a:prstGeom>
          <a:solidFill>
            <a:srgbClr val="76A5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100"/>
              <a:buFont typeface="Arial"/>
              <a:buNone/>
            </a:pPr>
            <a:r>
              <a:rPr lang="en" sz="2200" b="0" i="0" u="none" strike="noStrike" cap="none">
                <a:solidFill>
                  <a:schemeClr val="dk1"/>
                </a:solidFill>
                <a:latin typeface="Verdana"/>
                <a:ea typeface="Verdana"/>
                <a:cs typeface="Verdana"/>
                <a:sym typeface="Verdana"/>
              </a:rPr>
              <a:t>S.A.D</a:t>
            </a:r>
            <a:r>
              <a:rPr lang="en" sz="1900" b="0" i="0" u="none" strike="noStrike" cap="none">
                <a:solidFill>
                  <a:schemeClr val="dk1"/>
                </a:solidFill>
                <a:latin typeface="Verdana"/>
                <a:ea typeface="Verdana"/>
                <a:cs typeface="Verdana"/>
                <a:sym typeface="Verdana"/>
              </a:rPr>
              <a:t>	 mediterrane</a:t>
            </a:r>
            <a:r>
              <a:rPr lang="en" sz="1900">
                <a:solidFill>
                  <a:schemeClr val="dk1"/>
                </a:solidFill>
                <a:latin typeface="Verdana"/>
                <a:ea typeface="Verdana"/>
                <a:cs typeface="Verdana"/>
                <a:sym typeface="Verdana"/>
              </a:rPr>
              <a:t>an</a:t>
            </a:r>
            <a:r>
              <a:rPr lang="en" sz="1900" b="0" i="0" u="none" strike="noStrike" cap="none">
                <a:solidFill>
                  <a:schemeClr val="dk1"/>
                </a:solidFill>
                <a:latin typeface="Verdana"/>
                <a:ea typeface="Verdana"/>
                <a:cs typeface="Verdana"/>
                <a:sym typeface="Verdana"/>
              </a:rPr>
              <a:t>	versions of vegetarian</a:t>
            </a:r>
            <a:r>
              <a:rPr lang="en" sz="1900">
                <a:solidFill>
                  <a:schemeClr val="dk1"/>
                </a:solidFill>
                <a:latin typeface="Verdana"/>
                <a:ea typeface="Verdana"/>
                <a:cs typeface="Verdana"/>
                <a:sym typeface="Verdana"/>
              </a:rPr>
              <a:t> 	 </a:t>
            </a:r>
            <a:r>
              <a:rPr lang="en" sz="1900" b="0" i="0" u="none" strike="noStrike" cap="none">
                <a:solidFill>
                  <a:schemeClr val="dk1"/>
                </a:solidFill>
                <a:latin typeface="Verdana"/>
                <a:ea typeface="Verdana"/>
                <a:cs typeface="Verdana"/>
                <a:sym typeface="Verdana"/>
              </a:rPr>
              <a:t>95% </a:t>
            </a:r>
            <a:r>
              <a:rPr lang="en" sz="2100" b="0" i="0" u="none" strike="noStrike" cap="none">
                <a:solidFill>
                  <a:schemeClr val="dk1"/>
                </a:solidFill>
                <a:latin typeface="Verdana"/>
                <a:ea typeface="Verdana"/>
                <a:cs typeface="Verdana"/>
                <a:sym typeface="Verdana"/>
              </a:rPr>
              <a:t>WFPB</a:t>
            </a:r>
            <a:endParaRPr sz="1300" b="0" i="0" u="none" strike="noStrike" cap="none">
              <a:solidFill>
                <a:srgbClr val="000000"/>
              </a:solidFill>
              <a:latin typeface="Arial"/>
              <a:ea typeface="Arial"/>
              <a:cs typeface="Arial"/>
              <a:sym typeface="Arial"/>
            </a:endParaRPr>
          </a:p>
        </p:txBody>
      </p:sp>
      <p:pic>
        <p:nvPicPr>
          <p:cNvPr id="911" name="Google Shape;911;p129"/>
          <p:cNvPicPr preferRelativeResize="0"/>
          <p:nvPr/>
        </p:nvPicPr>
        <p:blipFill rotWithShape="1">
          <a:blip r:embed="rId3" cstate="screen">
            <a:alphaModFix/>
            <a:extLst>
              <a:ext uri="{28A0092B-C50C-407E-A947-70E740481C1C}">
                <a14:useLocalDpi xmlns:a14="http://schemas.microsoft.com/office/drawing/2010/main"/>
              </a:ext>
            </a:extLst>
          </a:blip>
          <a:srcRect l="-2260" t="-5230"/>
          <a:stretch/>
        </p:blipFill>
        <p:spPr>
          <a:xfrm>
            <a:off x="2977666" y="4047565"/>
            <a:ext cx="2524125" cy="87069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130"/>
          <p:cNvSpPr txBox="1">
            <a:spLocks noGrp="1"/>
          </p:cNvSpPr>
          <p:nvPr>
            <p:ph type="title"/>
          </p:nvPr>
        </p:nvSpPr>
        <p:spPr>
          <a:xfrm>
            <a:off x="273825" y="118400"/>
            <a:ext cx="8241600" cy="612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800">
                <a:solidFill>
                  <a:srgbClr val="38761D"/>
                </a:solidFill>
              </a:rPr>
              <a:t>Plant-Based Children vs Omnivores</a:t>
            </a:r>
            <a:endParaRPr sz="3800">
              <a:solidFill>
                <a:srgbClr val="38761D"/>
              </a:solidFill>
            </a:endParaRPr>
          </a:p>
        </p:txBody>
      </p:sp>
      <p:sp>
        <p:nvSpPr>
          <p:cNvPr id="917" name="Google Shape;917;p130"/>
          <p:cNvSpPr txBox="1">
            <a:spLocks noGrp="1"/>
          </p:cNvSpPr>
          <p:nvPr>
            <p:ph type="body" idx="1"/>
          </p:nvPr>
        </p:nvSpPr>
        <p:spPr>
          <a:xfrm>
            <a:off x="516796" y="688275"/>
            <a:ext cx="7289700" cy="3966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 sz="1800">
                <a:solidFill>
                  <a:srgbClr val="434343"/>
                </a:solidFill>
                <a:highlight>
                  <a:srgbClr val="93C47D"/>
                </a:highlight>
              </a:rPr>
              <a:t>Higher</a:t>
            </a:r>
            <a:r>
              <a:rPr lang="en" sz="1800"/>
              <a:t> intake of</a:t>
            </a:r>
            <a:endParaRPr sz="1800"/>
          </a:p>
          <a:p>
            <a:pPr marL="0" lvl="0" indent="0" algn="l" rtl="0">
              <a:lnSpc>
                <a:spcPct val="90000"/>
              </a:lnSpc>
              <a:spcBef>
                <a:spcPts val="1000"/>
              </a:spcBef>
              <a:spcAft>
                <a:spcPts val="0"/>
              </a:spcAft>
              <a:buSzPts val="1800"/>
              <a:buNone/>
            </a:pPr>
            <a:r>
              <a:rPr lang="en" sz="1800"/>
              <a:t>	Fiber</a:t>
            </a:r>
            <a:endParaRPr sz="1800"/>
          </a:p>
          <a:p>
            <a:pPr marL="0" lvl="0" indent="0" algn="l" rtl="0">
              <a:lnSpc>
                <a:spcPct val="90000"/>
              </a:lnSpc>
              <a:spcBef>
                <a:spcPts val="1000"/>
              </a:spcBef>
              <a:spcAft>
                <a:spcPts val="0"/>
              </a:spcAft>
              <a:buSzPts val="1800"/>
              <a:buNone/>
            </a:pPr>
            <a:r>
              <a:rPr lang="en" sz="1800"/>
              <a:t>	All vitamins and minerals (except Ca)</a:t>
            </a:r>
            <a:endParaRPr sz="1800"/>
          </a:p>
          <a:p>
            <a:pPr marL="0" lvl="0" indent="0" algn="l" rtl="0">
              <a:lnSpc>
                <a:spcPct val="90000"/>
              </a:lnSpc>
              <a:spcBef>
                <a:spcPts val="1000"/>
              </a:spcBef>
              <a:spcAft>
                <a:spcPts val="0"/>
              </a:spcAft>
              <a:buSzPts val="1800"/>
              <a:buNone/>
            </a:pPr>
            <a:r>
              <a:rPr lang="en" sz="1800"/>
              <a:t>	Fruits and vegetables</a:t>
            </a:r>
            <a:endParaRPr sz="1800"/>
          </a:p>
          <a:p>
            <a:pPr marL="0" lvl="0" indent="0" algn="l" rtl="0">
              <a:lnSpc>
                <a:spcPct val="90000"/>
              </a:lnSpc>
              <a:spcBef>
                <a:spcPts val="1000"/>
              </a:spcBef>
              <a:spcAft>
                <a:spcPts val="0"/>
              </a:spcAft>
              <a:buSzPts val="1800"/>
              <a:buNone/>
            </a:pPr>
            <a:r>
              <a:rPr lang="en" sz="1800"/>
              <a:t>	Wider variety of whole foods</a:t>
            </a:r>
            <a:endParaRPr sz="1800"/>
          </a:p>
          <a:p>
            <a:pPr marL="0" lvl="0" indent="0" algn="l" rtl="0">
              <a:lnSpc>
                <a:spcPct val="90000"/>
              </a:lnSpc>
              <a:spcBef>
                <a:spcPts val="1000"/>
              </a:spcBef>
              <a:spcAft>
                <a:spcPts val="0"/>
              </a:spcAft>
              <a:buSzPts val="1800"/>
              <a:buNone/>
            </a:pPr>
            <a:r>
              <a:rPr lang="en" sz="1800">
                <a:highlight>
                  <a:srgbClr val="FFFF00"/>
                </a:highlight>
              </a:rPr>
              <a:t>Recommended </a:t>
            </a:r>
            <a:r>
              <a:rPr lang="en" sz="1800"/>
              <a:t>intake of</a:t>
            </a:r>
            <a:endParaRPr sz="1800"/>
          </a:p>
          <a:p>
            <a:pPr marL="0" lvl="0" indent="0" algn="l" rtl="0">
              <a:lnSpc>
                <a:spcPct val="90000"/>
              </a:lnSpc>
              <a:spcBef>
                <a:spcPts val="1000"/>
              </a:spcBef>
              <a:spcAft>
                <a:spcPts val="0"/>
              </a:spcAft>
              <a:buSzPts val="1800"/>
              <a:buNone/>
            </a:pPr>
            <a:r>
              <a:rPr lang="en" sz="1800"/>
              <a:t>	Calories and Protein (meet or exceed RDA for iron)</a:t>
            </a:r>
            <a:endParaRPr sz="1800"/>
          </a:p>
          <a:p>
            <a:pPr marL="0" lvl="0" indent="0" algn="l" rtl="0">
              <a:lnSpc>
                <a:spcPct val="90000"/>
              </a:lnSpc>
              <a:spcBef>
                <a:spcPts val="1000"/>
              </a:spcBef>
              <a:spcAft>
                <a:spcPts val="0"/>
              </a:spcAft>
              <a:buSzPts val="1800"/>
              <a:buNone/>
            </a:pPr>
            <a:r>
              <a:rPr lang="en" sz="1800">
                <a:highlight>
                  <a:srgbClr val="FF0000"/>
                </a:highlight>
              </a:rPr>
              <a:t>Lower</a:t>
            </a:r>
            <a:r>
              <a:rPr lang="en" sz="1800"/>
              <a:t> intake of: </a:t>
            </a:r>
            <a:endParaRPr sz="1800"/>
          </a:p>
          <a:p>
            <a:pPr marL="0" lvl="0" indent="0" algn="l" rtl="0">
              <a:lnSpc>
                <a:spcPct val="90000"/>
              </a:lnSpc>
              <a:spcBef>
                <a:spcPts val="1000"/>
              </a:spcBef>
              <a:spcAft>
                <a:spcPts val="0"/>
              </a:spcAft>
              <a:buSzPts val="1800"/>
              <a:buNone/>
            </a:pPr>
            <a:r>
              <a:rPr lang="en" sz="1800"/>
              <a:t>	Total fat, saturated fat, cholesterol</a:t>
            </a:r>
            <a:endParaRPr sz="1800"/>
          </a:p>
          <a:p>
            <a:pPr marL="0" lvl="0" indent="0" algn="l" rtl="0">
              <a:lnSpc>
                <a:spcPct val="90000"/>
              </a:lnSpc>
              <a:spcBef>
                <a:spcPts val="1000"/>
              </a:spcBef>
              <a:spcAft>
                <a:spcPts val="0"/>
              </a:spcAft>
              <a:buSzPts val="1800"/>
              <a:buNone/>
            </a:pPr>
            <a:endParaRPr sz="1700"/>
          </a:p>
        </p:txBody>
      </p:sp>
      <p:pic>
        <p:nvPicPr>
          <p:cNvPr id="918" name="Google Shape;918;p130"/>
          <p:cNvPicPr preferRelativeResize="0"/>
          <p:nvPr/>
        </p:nvPicPr>
        <p:blipFill rotWithShape="1">
          <a:blip r:embed="rId3">
            <a:alphaModFix/>
          </a:blip>
          <a:srcRect/>
          <a:stretch/>
        </p:blipFill>
        <p:spPr>
          <a:xfrm rot="-5400000">
            <a:off x="7379952" y="3177654"/>
            <a:ext cx="231042" cy="3124200"/>
          </a:xfrm>
          <a:prstGeom prst="rect">
            <a:avLst/>
          </a:prstGeom>
          <a:noFill/>
          <a:ln>
            <a:noFill/>
          </a:ln>
        </p:spPr>
      </p:pic>
      <p:pic>
        <p:nvPicPr>
          <p:cNvPr id="919" name="Google Shape;919;p130"/>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3072302" y="4055175"/>
            <a:ext cx="2524125" cy="800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7"/>
          <p:cNvSpPr txBox="1">
            <a:spLocks noGrp="1"/>
          </p:cNvSpPr>
          <p:nvPr>
            <p:ph type="ctrTitle"/>
          </p:nvPr>
        </p:nvSpPr>
        <p:spPr>
          <a:xfrm>
            <a:off x="685800" y="841772"/>
            <a:ext cx="7772400" cy="1790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a:t>​​</a:t>
            </a:r>
            <a:endParaRPr/>
          </a:p>
        </p:txBody>
      </p:sp>
      <p:pic>
        <p:nvPicPr>
          <p:cNvPr id="464" name="Google Shape;464;p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84775" y="622571"/>
            <a:ext cx="5847074" cy="2971778"/>
          </a:xfrm>
          <a:prstGeom prst="rect">
            <a:avLst/>
          </a:prstGeom>
          <a:noFill/>
          <a:ln w="9525" cap="flat" cmpd="sng">
            <a:solidFill>
              <a:schemeClr val="dk1"/>
            </a:solidFill>
            <a:prstDash val="solid"/>
            <a:round/>
            <a:headEnd type="none" w="sm" len="sm"/>
            <a:tailEnd type="none" w="sm" len="sm"/>
          </a:ln>
        </p:spPr>
      </p:pic>
      <p:sp>
        <p:nvSpPr>
          <p:cNvPr id="465" name="Google Shape;465;p77"/>
          <p:cNvSpPr txBox="1"/>
          <p:nvPr/>
        </p:nvSpPr>
        <p:spPr>
          <a:xfrm>
            <a:off x="758400" y="119175"/>
            <a:ext cx="7699800" cy="503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chemeClr val="dk1"/>
              </a:buClr>
              <a:buSzPts val="1100"/>
              <a:buFont typeface="Arial"/>
              <a:buNone/>
            </a:pPr>
            <a:r>
              <a:rPr lang="en" sz="2300">
                <a:solidFill>
                  <a:srgbClr val="38761D"/>
                </a:solidFill>
                <a:latin typeface="Verdana"/>
                <a:ea typeface="Verdana"/>
                <a:cs typeface="Verdana"/>
                <a:sym typeface="Verdana"/>
              </a:rPr>
              <a:t>Big Challenges = Big Opportunity for</a:t>
            </a:r>
            <a:r>
              <a:rPr lang="en" sz="2300">
                <a:solidFill>
                  <a:schemeClr val="dk1"/>
                </a:solidFill>
                <a:latin typeface="Verdana"/>
                <a:ea typeface="Verdana"/>
                <a:cs typeface="Verdana"/>
                <a:sym typeface="Verdana"/>
              </a:rPr>
              <a:t> </a:t>
            </a:r>
            <a:r>
              <a:rPr lang="en" sz="2300">
                <a:solidFill>
                  <a:srgbClr val="38761D"/>
                </a:solidFill>
                <a:latin typeface="Verdana"/>
                <a:ea typeface="Verdana"/>
                <a:cs typeface="Verdana"/>
                <a:sym typeface="Verdana"/>
              </a:rPr>
              <a:t>Innovation</a:t>
            </a:r>
            <a:endParaRPr sz="2300">
              <a:solidFill>
                <a:srgbClr val="38761D"/>
              </a:solidFill>
              <a:latin typeface="Verdana"/>
              <a:ea typeface="Verdana"/>
              <a:cs typeface="Verdana"/>
              <a:sym typeface="Verdana"/>
            </a:endParaRPr>
          </a:p>
        </p:txBody>
      </p:sp>
      <p:pic>
        <p:nvPicPr>
          <p:cNvPr id="466" name="Google Shape;466;p77"/>
          <p:cNvPicPr preferRelativeResize="0"/>
          <p:nvPr/>
        </p:nvPicPr>
        <p:blipFill>
          <a:blip r:embed="rId4">
            <a:alphaModFix/>
          </a:blip>
          <a:stretch>
            <a:fillRect/>
          </a:stretch>
        </p:blipFill>
        <p:spPr>
          <a:xfrm>
            <a:off x="1648450" y="3894650"/>
            <a:ext cx="5847100" cy="739700"/>
          </a:xfrm>
          <a:prstGeom prst="rect">
            <a:avLst/>
          </a:prstGeom>
          <a:noFill/>
          <a:ln>
            <a:noFill/>
          </a:ln>
        </p:spPr>
      </p:pic>
      <p:sp>
        <p:nvSpPr>
          <p:cNvPr id="467" name="Google Shape;467;p77"/>
          <p:cNvSpPr/>
          <p:nvPr/>
        </p:nvSpPr>
        <p:spPr>
          <a:xfrm>
            <a:off x="1008350" y="3959375"/>
            <a:ext cx="481200" cy="434400"/>
          </a:xfrm>
          <a:prstGeom prst="star5">
            <a:avLst>
              <a:gd name="adj" fmla="val 32660"/>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pic>
        <p:nvPicPr>
          <p:cNvPr id="924" name="Google Shape;924;p131"/>
          <p:cNvPicPr preferRelativeResize="0"/>
          <p:nvPr/>
        </p:nvPicPr>
        <p:blipFill rotWithShape="1">
          <a:blip r:embed="rId3">
            <a:alphaModFix/>
          </a:blip>
          <a:srcRect/>
          <a:stretch/>
        </p:blipFill>
        <p:spPr>
          <a:xfrm rot="-5400000">
            <a:off x="378912" y="109013"/>
            <a:ext cx="4426800" cy="4685025"/>
          </a:xfrm>
          <a:prstGeom prst="rect">
            <a:avLst/>
          </a:prstGeom>
          <a:noFill/>
          <a:ln>
            <a:noFill/>
          </a:ln>
        </p:spPr>
      </p:pic>
      <p:sp>
        <p:nvSpPr>
          <p:cNvPr id="925" name="Google Shape;925;p131"/>
          <p:cNvSpPr txBox="1"/>
          <p:nvPr/>
        </p:nvSpPr>
        <p:spPr>
          <a:xfrm>
            <a:off x="5254500" y="1248875"/>
            <a:ext cx="3765000" cy="1930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1800" b="1">
                <a:solidFill>
                  <a:schemeClr val="dk1"/>
                </a:solidFill>
                <a:latin typeface="Verdana"/>
                <a:ea typeface="Verdana"/>
                <a:cs typeface="Verdana"/>
                <a:sym typeface="Verdana"/>
              </a:rPr>
              <a:t>Academy of Nutrition and Dietetics</a:t>
            </a:r>
            <a:r>
              <a:rPr lang="en" sz="1800">
                <a:solidFill>
                  <a:schemeClr val="dk1"/>
                </a:solidFill>
                <a:latin typeface="Verdana"/>
                <a:ea typeface="Verdana"/>
                <a:cs typeface="Verdana"/>
                <a:sym typeface="Verdana"/>
              </a:rPr>
              <a:t>: </a:t>
            </a:r>
            <a:r>
              <a:rPr lang="en" sz="1500">
                <a:solidFill>
                  <a:srgbClr val="434343"/>
                </a:solidFill>
                <a:highlight>
                  <a:srgbClr val="FFFF00"/>
                </a:highlight>
                <a:latin typeface="Verdana"/>
                <a:ea typeface="Verdana"/>
                <a:cs typeface="Verdana"/>
                <a:sym typeface="Verdana"/>
              </a:rPr>
              <a:t>Well-planned</a:t>
            </a:r>
            <a:r>
              <a:rPr lang="en" sz="1500">
                <a:solidFill>
                  <a:srgbClr val="434343"/>
                </a:solidFill>
                <a:latin typeface="Verdana"/>
                <a:ea typeface="Verdana"/>
                <a:cs typeface="Verdana"/>
                <a:sym typeface="Verdana"/>
              </a:rPr>
              <a:t> vegetarian/vegan diets are appropriate for individuals during all stages of the life cycle, including </a:t>
            </a:r>
            <a:r>
              <a:rPr lang="en" sz="1500" b="1">
                <a:solidFill>
                  <a:srgbClr val="38761D"/>
                </a:solidFill>
                <a:latin typeface="Verdana"/>
                <a:ea typeface="Verdana"/>
                <a:cs typeface="Verdana"/>
                <a:sym typeface="Verdana"/>
              </a:rPr>
              <a:t>pregnancy, lactation,</a:t>
            </a:r>
            <a:r>
              <a:rPr lang="en" sz="1500">
                <a:solidFill>
                  <a:schemeClr val="dk1"/>
                </a:solidFill>
                <a:latin typeface="Verdana"/>
                <a:ea typeface="Verdana"/>
                <a:cs typeface="Verdana"/>
                <a:sym typeface="Verdana"/>
              </a:rPr>
              <a:t> </a:t>
            </a:r>
            <a:r>
              <a:rPr lang="en" sz="1500" b="1">
                <a:solidFill>
                  <a:srgbClr val="38761D"/>
                </a:solidFill>
                <a:latin typeface="Verdana"/>
                <a:ea typeface="Verdana"/>
                <a:cs typeface="Verdana"/>
                <a:sym typeface="Verdana"/>
              </a:rPr>
              <a:t>infancy, childhood, adolescence, and for athletes</a:t>
            </a:r>
            <a:r>
              <a:rPr lang="en" sz="1500">
                <a:solidFill>
                  <a:srgbClr val="38761D"/>
                </a:solidFill>
                <a:latin typeface="Verdana"/>
                <a:ea typeface="Verdana"/>
                <a:cs typeface="Verdana"/>
                <a:sym typeface="Verdana"/>
              </a:rPr>
              <a:t>.</a:t>
            </a:r>
            <a:r>
              <a:rPr lang="en" sz="1500">
                <a:solidFill>
                  <a:schemeClr val="dk1"/>
                </a:solidFill>
                <a:latin typeface="Verdana"/>
                <a:ea typeface="Verdana"/>
                <a:cs typeface="Verdana"/>
                <a:sym typeface="Verdana"/>
              </a:rPr>
              <a:t> </a:t>
            </a:r>
            <a:r>
              <a:rPr lang="en" sz="1100">
                <a:solidFill>
                  <a:schemeClr val="dk1"/>
                </a:solidFill>
                <a:latin typeface="Verdana"/>
                <a:ea typeface="Verdana"/>
                <a:cs typeface="Verdana"/>
                <a:sym typeface="Verdana"/>
              </a:rPr>
              <a:t>2016</a:t>
            </a:r>
            <a:endParaRPr sz="1100">
              <a:solidFill>
                <a:schemeClr val="dk1"/>
              </a:solidFill>
              <a:latin typeface="Verdana"/>
              <a:ea typeface="Verdana"/>
              <a:cs typeface="Verdana"/>
              <a:sym typeface="Verdana"/>
            </a:endParaRPr>
          </a:p>
        </p:txBody>
      </p:sp>
      <p:sp>
        <p:nvSpPr>
          <p:cNvPr id="926" name="Google Shape;926;p131"/>
          <p:cNvSpPr txBox="1"/>
          <p:nvPr/>
        </p:nvSpPr>
        <p:spPr>
          <a:xfrm>
            <a:off x="5402500" y="508800"/>
            <a:ext cx="3367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rgbClr val="6AA84F"/>
                </a:solidFill>
                <a:latin typeface="Verdana"/>
                <a:ea typeface="Verdana"/>
                <a:cs typeface="Verdana"/>
                <a:sym typeface="Verdana"/>
              </a:rPr>
              <a:t>Wide Endorsement</a:t>
            </a:r>
            <a:endParaRPr sz="2500">
              <a:solidFill>
                <a:srgbClr val="6AA84F"/>
              </a:solidFill>
              <a:latin typeface="Verdana"/>
              <a:ea typeface="Verdana"/>
              <a:cs typeface="Verdana"/>
              <a:sym typeface="Verdan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132"/>
          <p:cNvSpPr txBox="1">
            <a:spLocks noGrp="1"/>
          </p:cNvSpPr>
          <p:nvPr>
            <p:ph type="title"/>
          </p:nvPr>
        </p:nvSpPr>
        <p:spPr>
          <a:xfrm>
            <a:off x="345000" y="98700"/>
            <a:ext cx="8331000" cy="811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 sz="2600">
                <a:solidFill>
                  <a:srgbClr val="38761D"/>
                </a:solidFill>
              </a:rPr>
              <a:t>Core Concepts of WFPB Nutrition</a:t>
            </a:r>
            <a:endParaRPr sz="2600">
              <a:solidFill>
                <a:srgbClr val="38761D"/>
              </a:solidFill>
            </a:endParaRPr>
          </a:p>
        </p:txBody>
      </p:sp>
      <p:sp>
        <p:nvSpPr>
          <p:cNvPr id="932" name="Google Shape;932;p132"/>
          <p:cNvSpPr txBox="1"/>
          <p:nvPr/>
        </p:nvSpPr>
        <p:spPr>
          <a:xfrm>
            <a:off x="0" y="910200"/>
            <a:ext cx="9021000" cy="27336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 sz="1700" b="0" i="0" u="none" strike="noStrike" cap="none">
                <a:solidFill>
                  <a:srgbClr val="212121"/>
                </a:solidFill>
                <a:latin typeface="Verdana"/>
                <a:ea typeface="Verdana"/>
                <a:cs typeface="Verdana"/>
                <a:sym typeface="Verdana"/>
              </a:rPr>
              <a:t>Higher plant intake is anti-inflammatory (nutrient rich)</a:t>
            </a:r>
            <a:endParaRPr sz="1700" b="0" i="0" u="none" strike="noStrike" cap="none">
              <a:solidFill>
                <a:srgbClr val="21212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endParaRPr sz="1700">
              <a:solidFill>
                <a:srgbClr val="21212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r>
              <a:rPr lang="en" sz="1700" b="0" i="0" u="none" strike="noStrike" cap="none">
                <a:solidFill>
                  <a:srgbClr val="212121"/>
                </a:solidFill>
                <a:latin typeface="Verdana"/>
                <a:ea typeface="Verdana"/>
                <a:cs typeface="Verdana"/>
                <a:sym typeface="Verdana"/>
              </a:rPr>
              <a:t>ONLY plants have fiber</a:t>
            </a:r>
            <a:endParaRPr sz="1700" b="0" i="0" u="none" strike="noStrike" cap="none">
              <a:solidFill>
                <a:srgbClr val="21212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endParaRPr sz="1700">
              <a:solidFill>
                <a:srgbClr val="212121"/>
              </a:solidFill>
              <a:latin typeface="Verdana"/>
              <a:ea typeface="Verdana"/>
              <a:cs typeface="Verdana"/>
              <a:sym typeface="Verdana"/>
            </a:endParaRPr>
          </a:p>
          <a:p>
            <a:pPr marL="0" lvl="0" indent="0" algn="l" rtl="0">
              <a:lnSpc>
                <a:spcPct val="90000"/>
              </a:lnSpc>
              <a:spcBef>
                <a:spcPts val="0"/>
              </a:spcBef>
              <a:spcAft>
                <a:spcPts val="0"/>
              </a:spcAft>
              <a:buClr>
                <a:schemeClr val="dk1"/>
              </a:buClr>
              <a:buSzPts val="2400"/>
              <a:buFont typeface="Arial"/>
              <a:buNone/>
            </a:pPr>
            <a:r>
              <a:rPr lang="en" sz="1700">
                <a:solidFill>
                  <a:srgbClr val="212121"/>
                </a:solidFill>
                <a:latin typeface="Verdana"/>
                <a:ea typeface="Verdana"/>
                <a:cs typeface="Verdana"/>
                <a:sym typeface="Verdana"/>
              </a:rPr>
              <a:t>ONLY animal products have cholesterol</a:t>
            </a:r>
            <a:endParaRPr sz="1700">
              <a:solidFill>
                <a:srgbClr val="21212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endParaRPr sz="1700">
              <a:solidFill>
                <a:srgbClr val="21212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r>
              <a:rPr lang="en" sz="1700" b="0" i="0" u="none" strike="noStrike" cap="none">
                <a:solidFill>
                  <a:srgbClr val="212121"/>
                </a:solidFill>
                <a:latin typeface="Verdana"/>
                <a:ea typeface="Verdana"/>
                <a:cs typeface="Verdana"/>
                <a:sym typeface="Verdana"/>
              </a:rPr>
              <a:t>Plants have healthier fats (excluding coconut and palm oil)</a:t>
            </a:r>
            <a:endParaRPr sz="1700" b="0" i="0" u="none" strike="noStrike" cap="none">
              <a:solidFill>
                <a:srgbClr val="21212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endParaRPr sz="1700">
              <a:solidFill>
                <a:srgbClr val="21212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endParaRPr sz="2400" b="0" i="0" u="none" strike="noStrike" cap="none">
              <a:solidFill>
                <a:srgbClr val="434343"/>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endParaRPr sz="2400" b="0" i="0" u="none" strike="noStrike" cap="none">
              <a:solidFill>
                <a:srgbClr val="434343"/>
              </a:solidFill>
              <a:latin typeface="Verdana"/>
              <a:ea typeface="Verdana"/>
              <a:cs typeface="Verdana"/>
              <a:sym typeface="Verdana"/>
            </a:endParaRPr>
          </a:p>
        </p:txBody>
      </p:sp>
      <p:sp>
        <p:nvSpPr>
          <p:cNvPr id="933" name="Google Shape;933;p132"/>
          <p:cNvSpPr txBox="1"/>
          <p:nvPr/>
        </p:nvSpPr>
        <p:spPr>
          <a:xfrm>
            <a:off x="2544000" y="2830775"/>
            <a:ext cx="4209600" cy="1015800"/>
          </a:xfrm>
          <a:prstGeom prst="rect">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500" i="0" u="none" strike="noStrike" cap="none">
                <a:solidFill>
                  <a:srgbClr val="548135"/>
                </a:solidFill>
                <a:latin typeface="Verdana"/>
                <a:ea typeface="Verdana"/>
                <a:cs typeface="Verdana"/>
                <a:sym typeface="Verdana"/>
              </a:rPr>
              <a:t>A plant-based diet ALONE decreases</a:t>
            </a:r>
            <a:r>
              <a:rPr lang="en" sz="1500" i="0" u="none" strike="noStrike" cap="none">
                <a:solidFill>
                  <a:srgbClr val="000000"/>
                </a:solidFill>
                <a:latin typeface="Verdana"/>
                <a:ea typeface="Verdana"/>
                <a:cs typeface="Verdana"/>
                <a:sym typeface="Verdana"/>
              </a:rPr>
              <a:t>:</a:t>
            </a:r>
            <a:br>
              <a:rPr lang="en" sz="1500" i="0" u="none" strike="noStrike" cap="none">
                <a:solidFill>
                  <a:srgbClr val="000000"/>
                </a:solidFill>
                <a:latin typeface="Verdana"/>
                <a:ea typeface="Verdana"/>
                <a:cs typeface="Verdana"/>
                <a:sym typeface="Verdana"/>
              </a:rPr>
            </a:br>
            <a:r>
              <a:rPr lang="en" sz="1500" i="0" u="none" strike="noStrike" cap="none">
                <a:solidFill>
                  <a:srgbClr val="000000"/>
                </a:solidFill>
                <a:latin typeface="Verdana"/>
                <a:ea typeface="Verdana"/>
                <a:cs typeface="Verdana"/>
                <a:sym typeface="Verdana"/>
              </a:rPr>
              <a:t>CAD by 40%</a:t>
            </a:r>
            <a:endParaRPr sz="1100">
              <a:latin typeface="Verdana"/>
              <a:ea typeface="Verdana"/>
              <a:cs typeface="Verdana"/>
              <a:sym typeface="Verdana"/>
            </a:endParaRPr>
          </a:p>
          <a:p>
            <a:pPr marL="0" marR="0" lvl="0" indent="0" algn="ctr" rtl="0">
              <a:lnSpc>
                <a:spcPct val="100000"/>
              </a:lnSpc>
              <a:spcBef>
                <a:spcPts val="0"/>
              </a:spcBef>
              <a:spcAft>
                <a:spcPts val="0"/>
              </a:spcAft>
              <a:buNone/>
            </a:pPr>
            <a:r>
              <a:rPr lang="en" sz="1500" i="0" u="none" strike="noStrike" cap="none">
                <a:solidFill>
                  <a:srgbClr val="000000"/>
                </a:solidFill>
                <a:latin typeface="Verdana"/>
                <a:ea typeface="Verdana"/>
                <a:cs typeface="Verdana"/>
                <a:sym typeface="Verdana"/>
              </a:rPr>
              <a:t>cerebral vascular disease by 29%  </a:t>
            </a:r>
            <a:endParaRPr sz="1100">
              <a:latin typeface="Verdana"/>
              <a:ea typeface="Verdana"/>
              <a:cs typeface="Verdana"/>
              <a:sym typeface="Verdana"/>
            </a:endParaRPr>
          </a:p>
          <a:p>
            <a:pPr marL="0" marR="0" lvl="0" indent="0" algn="ctr" rtl="0">
              <a:lnSpc>
                <a:spcPct val="100000"/>
              </a:lnSpc>
              <a:spcBef>
                <a:spcPts val="0"/>
              </a:spcBef>
              <a:spcAft>
                <a:spcPts val="0"/>
              </a:spcAft>
              <a:buNone/>
            </a:pPr>
            <a:r>
              <a:rPr lang="en" sz="1500" i="0" u="none" strike="noStrike" cap="none">
                <a:solidFill>
                  <a:srgbClr val="000000"/>
                </a:solidFill>
                <a:latin typeface="Verdana"/>
                <a:ea typeface="Verdana"/>
                <a:cs typeface="Verdana"/>
                <a:sym typeface="Verdana"/>
              </a:rPr>
              <a:t>metabolic syndrome/T2D by 50%</a:t>
            </a:r>
            <a:endParaRPr sz="1100">
              <a:latin typeface="Verdana"/>
              <a:ea typeface="Verdana"/>
              <a:cs typeface="Verdana"/>
              <a:sym typeface="Verdana"/>
            </a:endParaRPr>
          </a:p>
        </p:txBody>
      </p:sp>
      <p:pic>
        <p:nvPicPr>
          <p:cNvPr id="934" name="Google Shape;934;p132"/>
          <p:cNvPicPr preferRelativeResize="0"/>
          <p:nvPr/>
        </p:nvPicPr>
        <p:blipFill rotWithShape="1">
          <a:blip r:embed="rId3" cstate="screen">
            <a:alphaModFix/>
            <a:extLst>
              <a:ext uri="{28A0092B-C50C-407E-A947-70E740481C1C}">
                <a14:useLocalDpi xmlns:a14="http://schemas.microsoft.com/office/drawing/2010/main"/>
              </a:ext>
            </a:extLst>
          </a:blip>
          <a:srcRect l="-2260" t="-5230"/>
          <a:stretch/>
        </p:blipFill>
        <p:spPr>
          <a:xfrm>
            <a:off x="2944048" y="4028895"/>
            <a:ext cx="2524125" cy="800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33"/>
          <p:cNvSpPr txBox="1"/>
          <p:nvPr/>
        </p:nvSpPr>
        <p:spPr>
          <a:xfrm>
            <a:off x="37625" y="4862375"/>
            <a:ext cx="3000000" cy="20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1"/>
                </a:solidFill>
                <a:latin typeface="Roboto"/>
                <a:ea typeface="Roboto"/>
                <a:cs typeface="Roboto"/>
                <a:sym typeface="Roboto"/>
              </a:rPr>
              <a:t>Adapted from </a:t>
            </a:r>
            <a:r>
              <a:rPr lang="en" sz="700" b="0" i="1" u="none" strike="noStrike" cap="none">
                <a:solidFill>
                  <a:schemeClr val="dk1"/>
                </a:solidFill>
                <a:latin typeface="Roboto"/>
                <a:ea typeface="Roboto"/>
                <a:cs typeface="Roboto"/>
                <a:sym typeface="Roboto"/>
              </a:rPr>
              <a:t>Eat to Live, </a:t>
            </a:r>
            <a:r>
              <a:rPr lang="en" sz="700" b="0" i="0" u="none" strike="noStrike" cap="none">
                <a:solidFill>
                  <a:schemeClr val="dk1"/>
                </a:solidFill>
                <a:latin typeface="Roboto"/>
                <a:ea typeface="Roboto"/>
                <a:cs typeface="Roboto"/>
                <a:sym typeface="Roboto"/>
              </a:rPr>
              <a:t>Joel Fuhrman.</a:t>
            </a:r>
            <a:endParaRPr sz="1000" b="0" i="0" u="none" strike="noStrike" cap="none">
              <a:solidFill>
                <a:schemeClr val="dk1"/>
              </a:solidFill>
              <a:latin typeface="Calibri"/>
              <a:ea typeface="Calibri"/>
              <a:cs typeface="Calibri"/>
              <a:sym typeface="Calibri"/>
            </a:endParaRPr>
          </a:p>
        </p:txBody>
      </p:sp>
      <p:sp>
        <p:nvSpPr>
          <p:cNvPr id="940" name="Google Shape;940;p133"/>
          <p:cNvSpPr txBox="1">
            <a:spLocks noGrp="1"/>
          </p:cNvSpPr>
          <p:nvPr>
            <p:ph type="title"/>
          </p:nvPr>
        </p:nvSpPr>
        <p:spPr>
          <a:xfrm>
            <a:off x="444050" y="133250"/>
            <a:ext cx="84489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 sz="2700">
                <a:solidFill>
                  <a:srgbClr val="38761D"/>
                </a:solidFill>
              </a:rPr>
              <a:t>Core Concept: </a:t>
            </a:r>
            <a:r>
              <a:rPr lang="en" sz="2700" u="sng">
                <a:solidFill>
                  <a:srgbClr val="38761D"/>
                </a:solidFill>
              </a:rPr>
              <a:t>Nutrient Density</a:t>
            </a:r>
            <a:r>
              <a:rPr lang="en" sz="2700">
                <a:solidFill>
                  <a:srgbClr val="38761D"/>
                </a:solidFill>
              </a:rPr>
              <a:t> per Calorie</a:t>
            </a:r>
            <a:endParaRPr sz="2700">
              <a:solidFill>
                <a:srgbClr val="38761D"/>
              </a:solidFill>
            </a:endParaRPr>
          </a:p>
        </p:txBody>
      </p:sp>
      <p:pic>
        <p:nvPicPr>
          <p:cNvPr id="941" name="Google Shape;941;p133"/>
          <p:cNvPicPr preferRelativeResize="0"/>
          <p:nvPr/>
        </p:nvPicPr>
        <p:blipFill rotWithShape="1">
          <a:blip r:embed="rId3">
            <a:alphaModFix/>
          </a:blip>
          <a:srcRect/>
          <a:stretch/>
        </p:blipFill>
        <p:spPr>
          <a:xfrm>
            <a:off x="629450" y="1063375"/>
            <a:ext cx="7885101" cy="3792225"/>
          </a:xfrm>
          <a:prstGeom prst="rect">
            <a:avLst/>
          </a:prstGeom>
          <a:noFill/>
          <a:ln>
            <a:noFill/>
          </a:ln>
        </p:spPr>
      </p:pic>
      <p:cxnSp>
        <p:nvCxnSpPr>
          <p:cNvPr id="942" name="Google Shape;942;p133"/>
          <p:cNvCxnSpPr/>
          <p:nvPr/>
        </p:nvCxnSpPr>
        <p:spPr>
          <a:xfrm>
            <a:off x="147000" y="2893250"/>
            <a:ext cx="8850000" cy="7800"/>
          </a:xfrm>
          <a:prstGeom prst="straightConnector1">
            <a:avLst/>
          </a:prstGeom>
          <a:noFill/>
          <a:ln w="38100" cap="flat" cmpd="sng">
            <a:solidFill>
              <a:srgbClr val="000000"/>
            </a:solidFill>
            <a:prstDash val="solid"/>
            <a:round/>
            <a:headEnd type="none" w="sm" len="sm"/>
            <a:tailEnd type="none" w="sm" len="sm"/>
          </a:ln>
        </p:spPr>
      </p:cxnSp>
      <p:sp>
        <p:nvSpPr>
          <p:cNvPr id="943" name="Google Shape;943;p133"/>
          <p:cNvSpPr/>
          <p:nvPr/>
        </p:nvSpPr>
        <p:spPr>
          <a:xfrm rot="-51">
            <a:off x="4103275" y="2311372"/>
            <a:ext cx="4789512" cy="391515"/>
          </a:xfrm>
          <a:prstGeom prst="rect">
            <a:avLst/>
          </a:prstGeom>
        </p:spPr>
        <p:txBody>
          <a:bodyPr>
            <a:prstTxWarp prst="textPlain">
              <a:avLst/>
            </a:prstTxWarp>
          </a:bodyPr>
          <a:lstStyle/>
          <a:p>
            <a:pPr lvl="0" algn="ctr"/>
            <a:r>
              <a:rPr b="1" i="0">
                <a:ln w="9525" cap="flat" cmpd="sng">
                  <a:solidFill>
                    <a:srgbClr val="212121"/>
                  </a:solidFill>
                  <a:prstDash val="solid"/>
                  <a:round/>
                  <a:headEnd type="none" w="sm" len="sm"/>
                  <a:tailEnd type="none" w="sm" len="sm"/>
                </a:ln>
                <a:solidFill>
                  <a:srgbClr val="CC0000"/>
                </a:solidFill>
                <a:latin typeface="Arial"/>
              </a:rPr>
              <a:t>Animal-based foods</a:t>
            </a:r>
          </a:p>
        </p:txBody>
      </p:sp>
      <p:sp>
        <p:nvSpPr>
          <p:cNvPr id="944" name="Google Shape;944;p133"/>
          <p:cNvSpPr/>
          <p:nvPr/>
        </p:nvSpPr>
        <p:spPr>
          <a:xfrm rot="-51">
            <a:off x="4408075" y="3073375"/>
            <a:ext cx="4304919" cy="391517"/>
          </a:xfrm>
          <a:prstGeom prst="rect">
            <a:avLst/>
          </a:prstGeom>
        </p:spPr>
        <p:txBody>
          <a:bodyPr>
            <a:prstTxWarp prst="textPlain">
              <a:avLst/>
            </a:prstTxWarp>
          </a:bodyPr>
          <a:lstStyle/>
          <a:p>
            <a:pPr lvl="0" algn="ctr"/>
            <a:r>
              <a:rPr b="1" i="0">
                <a:ln w="9525" cap="flat" cmpd="sng">
                  <a:solidFill>
                    <a:srgbClr val="212121"/>
                  </a:solidFill>
                  <a:prstDash val="solid"/>
                  <a:round/>
                  <a:headEnd type="none" w="sm" len="sm"/>
                  <a:tailEnd type="none" w="sm" len="sm"/>
                </a:ln>
                <a:solidFill>
                  <a:srgbClr val="274E13"/>
                </a:solidFill>
                <a:latin typeface="Arial"/>
              </a:rPr>
              <a:t>Plant-based foods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34"/>
          <p:cNvSpPr txBox="1">
            <a:spLocks noGrp="1"/>
          </p:cNvSpPr>
          <p:nvPr>
            <p:ph type="title"/>
          </p:nvPr>
        </p:nvSpPr>
        <p:spPr>
          <a:xfrm>
            <a:off x="628650" y="98070"/>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2600">
                <a:solidFill>
                  <a:srgbClr val="38761D"/>
                </a:solidFill>
              </a:rPr>
              <a:t>Core Concept: </a:t>
            </a:r>
            <a:r>
              <a:rPr lang="en" sz="2600" u="sng">
                <a:solidFill>
                  <a:srgbClr val="38761D"/>
                </a:solidFill>
              </a:rPr>
              <a:t>Calorie Density</a:t>
            </a:r>
            <a:r>
              <a:rPr lang="en" sz="2600">
                <a:solidFill>
                  <a:srgbClr val="38761D"/>
                </a:solidFill>
              </a:rPr>
              <a:t> (cals/#)</a:t>
            </a:r>
            <a:endParaRPr sz="2600">
              <a:solidFill>
                <a:srgbClr val="38761D"/>
              </a:solidFill>
            </a:endParaRPr>
          </a:p>
        </p:txBody>
      </p:sp>
      <p:pic>
        <p:nvPicPr>
          <p:cNvPr id="950" name="Google Shape;950;p134"/>
          <p:cNvPicPr preferRelativeResize="0"/>
          <p:nvPr/>
        </p:nvPicPr>
        <p:blipFill rotWithShape="1">
          <a:blip r:embed="rId3" cstate="screen">
            <a:alphaModFix/>
            <a:extLst>
              <a:ext uri="{28A0092B-C50C-407E-A947-70E740481C1C}">
                <a14:useLocalDpi xmlns:a14="http://schemas.microsoft.com/office/drawing/2010/main"/>
              </a:ext>
            </a:extLst>
          </a:blip>
          <a:srcRect l="-2260" t="-5230"/>
          <a:stretch/>
        </p:blipFill>
        <p:spPr>
          <a:xfrm>
            <a:off x="2944048" y="4028895"/>
            <a:ext cx="2524125" cy="800100"/>
          </a:xfrm>
          <a:prstGeom prst="rect">
            <a:avLst/>
          </a:prstGeom>
          <a:noFill/>
          <a:ln>
            <a:noFill/>
          </a:ln>
        </p:spPr>
      </p:pic>
      <p:pic>
        <p:nvPicPr>
          <p:cNvPr id="951" name="Google Shape;951;p13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11914" y="989851"/>
            <a:ext cx="6936450" cy="3039049"/>
          </a:xfrm>
          <a:prstGeom prst="rect">
            <a:avLst/>
          </a:prstGeom>
          <a:noFill/>
          <a:ln>
            <a:noFill/>
          </a:ln>
        </p:spPr>
      </p:pic>
      <p:sp>
        <p:nvSpPr>
          <p:cNvPr id="952" name="Google Shape;952;p134"/>
          <p:cNvSpPr txBox="1"/>
          <p:nvPr/>
        </p:nvSpPr>
        <p:spPr>
          <a:xfrm>
            <a:off x="286800" y="4829000"/>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lt1"/>
                </a:solidFill>
                <a:latin typeface="Verdana"/>
                <a:ea typeface="Verdana"/>
                <a:cs typeface="Verdana"/>
                <a:sym typeface="Verdana"/>
              </a:rPr>
              <a:t>Credit: ACLM Webinar on Calorie Density</a:t>
            </a:r>
            <a:endParaRPr>
              <a:latin typeface="Verdana"/>
              <a:ea typeface="Verdana"/>
              <a:cs typeface="Verdana"/>
              <a:sym typeface="Verdana"/>
            </a:endParaRPr>
          </a:p>
        </p:txBody>
      </p:sp>
      <p:sp>
        <p:nvSpPr>
          <p:cNvPr id="953" name="Google Shape;953;p134"/>
          <p:cNvSpPr/>
          <p:nvPr/>
        </p:nvSpPr>
        <p:spPr>
          <a:xfrm>
            <a:off x="4373100" y="2821500"/>
            <a:ext cx="397800" cy="157200"/>
          </a:xfrm>
          <a:prstGeom prst="leftArrow">
            <a:avLst>
              <a:gd name="adj1" fmla="val 50000"/>
              <a:gd name="adj2" fmla="val 50000"/>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4"/>
          <p:cNvSpPr/>
          <p:nvPr/>
        </p:nvSpPr>
        <p:spPr>
          <a:xfrm>
            <a:off x="7170775" y="1092275"/>
            <a:ext cx="397800" cy="400200"/>
          </a:xfrm>
          <a:prstGeom prst="noSmoking">
            <a:avLst>
              <a:gd name="adj" fmla="val 1875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955" name="Google Shape;955;p134"/>
          <p:cNvSpPr txBox="1"/>
          <p:nvPr/>
        </p:nvSpPr>
        <p:spPr>
          <a:xfrm>
            <a:off x="6378300" y="1577075"/>
            <a:ext cx="213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Verdana"/>
                <a:ea typeface="Verdana"/>
                <a:cs typeface="Verdana"/>
                <a:sym typeface="Verdana"/>
              </a:rPr>
              <a:t>1 Tbsp = 120 cals!</a:t>
            </a:r>
            <a:endParaRPr b="1">
              <a:solidFill>
                <a:srgbClr val="FF0000"/>
              </a:solidFill>
              <a:latin typeface="Verdana"/>
              <a:ea typeface="Verdana"/>
              <a:cs typeface="Verdana"/>
              <a:sym typeface="Verdan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135"/>
          <p:cNvSpPr txBox="1">
            <a:spLocks noGrp="1"/>
          </p:cNvSpPr>
          <p:nvPr>
            <p:ph type="title" idx="4294967295"/>
          </p:nvPr>
        </p:nvSpPr>
        <p:spPr>
          <a:xfrm>
            <a:off x="265113" y="90488"/>
            <a:ext cx="8878887" cy="7016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2800">
                <a:solidFill>
                  <a:srgbClr val="38761D"/>
                </a:solidFill>
              </a:rPr>
              <a:t>Core Concept: Calorie Density and Satiety</a:t>
            </a:r>
            <a:endParaRPr sz="2800">
              <a:solidFill>
                <a:srgbClr val="38761D"/>
              </a:solidFill>
            </a:endParaRPr>
          </a:p>
        </p:txBody>
      </p:sp>
      <p:pic>
        <p:nvPicPr>
          <p:cNvPr id="962" name="Google Shape;962;p135"/>
          <p:cNvPicPr preferRelativeResize="0"/>
          <p:nvPr/>
        </p:nvPicPr>
        <p:blipFill rotWithShape="1">
          <a:blip r:embed="rId3">
            <a:alphaModFix/>
          </a:blip>
          <a:srcRect/>
          <a:stretch/>
        </p:blipFill>
        <p:spPr>
          <a:xfrm>
            <a:off x="1295125" y="684575"/>
            <a:ext cx="6409024" cy="42468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36"/>
          <p:cNvSpPr txBox="1">
            <a:spLocks noGrp="1"/>
          </p:cNvSpPr>
          <p:nvPr>
            <p:ph type="title"/>
          </p:nvPr>
        </p:nvSpPr>
        <p:spPr>
          <a:xfrm>
            <a:off x="166024" y="98075"/>
            <a:ext cx="83493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900">
                <a:solidFill>
                  <a:srgbClr val="38761D"/>
                </a:solidFill>
              </a:rPr>
              <a:t>Calorie Density: 1 hour talks</a:t>
            </a:r>
            <a:endParaRPr sz="2900">
              <a:solidFill>
                <a:srgbClr val="38761D"/>
              </a:solidFill>
            </a:endParaRPr>
          </a:p>
        </p:txBody>
      </p:sp>
      <p:pic>
        <p:nvPicPr>
          <p:cNvPr id="968" name="Google Shape;968;p136"/>
          <p:cNvPicPr preferRelativeResize="0"/>
          <p:nvPr/>
        </p:nvPicPr>
        <p:blipFill>
          <a:blip r:embed="rId3">
            <a:alphaModFix/>
          </a:blip>
          <a:stretch>
            <a:fillRect/>
          </a:stretch>
        </p:blipFill>
        <p:spPr>
          <a:xfrm>
            <a:off x="166025" y="976425"/>
            <a:ext cx="6069076" cy="2418650"/>
          </a:xfrm>
          <a:prstGeom prst="rect">
            <a:avLst/>
          </a:prstGeom>
          <a:noFill/>
          <a:ln w="19050" cap="flat" cmpd="sng">
            <a:solidFill>
              <a:srgbClr val="38761D"/>
            </a:solidFill>
            <a:prstDash val="solid"/>
            <a:round/>
            <a:headEnd type="none" w="sm" len="sm"/>
            <a:tailEnd type="none" w="sm" len="sm"/>
          </a:ln>
        </p:spPr>
      </p:pic>
      <p:pic>
        <p:nvPicPr>
          <p:cNvPr id="969" name="Google Shape;969;p136"/>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2958937" y="4060250"/>
            <a:ext cx="2524125" cy="800100"/>
          </a:xfrm>
          <a:prstGeom prst="rect">
            <a:avLst/>
          </a:prstGeom>
          <a:noFill/>
          <a:ln>
            <a:noFill/>
          </a:ln>
        </p:spPr>
      </p:pic>
      <p:pic>
        <p:nvPicPr>
          <p:cNvPr id="970" name="Google Shape;970;p136"/>
          <p:cNvPicPr preferRelativeResize="0"/>
          <p:nvPr/>
        </p:nvPicPr>
        <p:blipFill>
          <a:blip r:embed="rId5">
            <a:alphaModFix/>
          </a:blip>
          <a:stretch>
            <a:fillRect/>
          </a:stretch>
        </p:blipFill>
        <p:spPr>
          <a:xfrm>
            <a:off x="6235100" y="649625"/>
            <a:ext cx="2826650" cy="3844250"/>
          </a:xfrm>
          <a:prstGeom prst="rect">
            <a:avLst/>
          </a:prstGeom>
          <a:noFill/>
          <a:ln w="19050" cap="flat" cmpd="sng">
            <a:solidFill>
              <a:srgbClr val="38761D"/>
            </a:solidFill>
            <a:prstDash val="solid"/>
            <a:round/>
            <a:headEnd type="none" w="sm" len="sm"/>
            <a:tailEnd type="none" w="sm" len="sm"/>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137"/>
          <p:cNvSpPr txBox="1">
            <a:spLocks noGrp="1"/>
          </p:cNvSpPr>
          <p:nvPr>
            <p:ph type="title"/>
          </p:nvPr>
        </p:nvSpPr>
        <p:spPr>
          <a:xfrm>
            <a:off x="147918" y="39350"/>
            <a:ext cx="8367300" cy="789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2800">
                <a:solidFill>
                  <a:srgbClr val="38761D"/>
                </a:solidFill>
              </a:rPr>
              <a:t>Core Concept: Birth-3 years  </a:t>
            </a:r>
            <a:endParaRPr sz="2800">
              <a:solidFill>
                <a:srgbClr val="38761D"/>
              </a:solidFill>
            </a:endParaRPr>
          </a:p>
        </p:txBody>
      </p:sp>
      <p:sp>
        <p:nvSpPr>
          <p:cNvPr id="976" name="Google Shape;976;p137"/>
          <p:cNvSpPr txBox="1">
            <a:spLocks noGrp="1"/>
          </p:cNvSpPr>
          <p:nvPr>
            <p:ph type="body" idx="1"/>
          </p:nvPr>
        </p:nvSpPr>
        <p:spPr>
          <a:xfrm>
            <a:off x="207300" y="828950"/>
            <a:ext cx="8852400" cy="348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 sz="1800"/>
              <a:t>Different Nutritional Needs Per Kg Compared with Adults</a:t>
            </a:r>
            <a:endParaRPr sz="1800"/>
          </a:p>
          <a:p>
            <a:pPr marL="0" lvl="0" indent="0" algn="l" rtl="0">
              <a:lnSpc>
                <a:spcPct val="90000"/>
              </a:lnSpc>
              <a:spcBef>
                <a:spcPts val="1000"/>
              </a:spcBef>
              <a:spcAft>
                <a:spcPts val="0"/>
              </a:spcAft>
              <a:buSzPts val="1800"/>
              <a:buNone/>
            </a:pPr>
            <a:r>
              <a:rPr lang="en" sz="2000"/>
              <a:t>	</a:t>
            </a:r>
            <a:r>
              <a:rPr lang="en" sz="1800"/>
              <a:t>Twice as much Fat</a:t>
            </a:r>
            <a:endParaRPr sz="1800"/>
          </a:p>
          <a:p>
            <a:pPr marL="0" lvl="0" indent="0" algn="l" rtl="0">
              <a:lnSpc>
                <a:spcPct val="90000"/>
              </a:lnSpc>
              <a:spcBef>
                <a:spcPts val="1000"/>
              </a:spcBef>
              <a:spcAft>
                <a:spcPts val="0"/>
              </a:spcAft>
              <a:buSzPts val="1800"/>
              <a:buNone/>
            </a:pPr>
            <a:r>
              <a:rPr lang="en" sz="1800"/>
              <a:t>	50% more protein</a:t>
            </a:r>
            <a:endParaRPr sz="1800"/>
          </a:p>
          <a:p>
            <a:pPr marL="0" lvl="0" indent="0" algn="l" rtl="0">
              <a:lnSpc>
                <a:spcPct val="90000"/>
              </a:lnSpc>
              <a:spcBef>
                <a:spcPts val="1000"/>
              </a:spcBef>
              <a:spcAft>
                <a:spcPts val="0"/>
              </a:spcAft>
              <a:buSzPts val="1800"/>
              <a:buNone/>
            </a:pPr>
            <a:r>
              <a:rPr lang="en" sz="1800"/>
              <a:t>	3-4 x more calories</a:t>
            </a:r>
            <a:endParaRPr sz="1800"/>
          </a:p>
          <a:p>
            <a:pPr marL="0" lvl="0" indent="0" algn="l" rtl="0">
              <a:lnSpc>
                <a:spcPct val="90000"/>
              </a:lnSpc>
              <a:spcBef>
                <a:spcPts val="1000"/>
              </a:spcBef>
              <a:spcAft>
                <a:spcPts val="0"/>
              </a:spcAft>
              <a:buSzPts val="1800"/>
              <a:buNone/>
            </a:pPr>
            <a:r>
              <a:rPr lang="en" sz="1800"/>
              <a:t>	Higher Nutrient Density</a:t>
            </a:r>
            <a:endParaRPr sz="1800"/>
          </a:p>
          <a:p>
            <a:pPr marL="0" lvl="0" indent="0" algn="l" rtl="0">
              <a:lnSpc>
                <a:spcPct val="90000"/>
              </a:lnSpc>
              <a:spcBef>
                <a:spcPts val="1000"/>
              </a:spcBef>
              <a:spcAft>
                <a:spcPts val="0"/>
              </a:spcAft>
              <a:buSzPts val="1800"/>
              <a:buNone/>
            </a:pPr>
            <a:r>
              <a:rPr lang="en" sz="1800" i="1"/>
              <a:t>	</a:t>
            </a:r>
            <a:r>
              <a:rPr lang="en" sz="1400">
                <a:highlight>
                  <a:srgbClr val="FFFF00"/>
                </a:highlight>
              </a:rPr>
              <a:t>This is WELL within what they can get from a PBD</a:t>
            </a:r>
            <a:br>
              <a:rPr lang="en" sz="1400" i="1">
                <a:highlight>
                  <a:srgbClr val="FFFF00"/>
                </a:highlight>
              </a:rPr>
            </a:br>
            <a:endParaRPr sz="1400" i="1">
              <a:highlight>
                <a:srgbClr val="FFFF00"/>
              </a:highlight>
            </a:endParaRPr>
          </a:p>
          <a:p>
            <a:pPr marL="0" lvl="0" indent="0" algn="l" rtl="0">
              <a:lnSpc>
                <a:spcPct val="90000"/>
              </a:lnSpc>
              <a:spcBef>
                <a:spcPts val="1000"/>
              </a:spcBef>
              <a:spcAft>
                <a:spcPts val="0"/>
              </a:spcAft>
              <a:buSzPts val="1800"/>
              <a:buNone/>
            </a:pPr>
            <a:r>
              <a:rPr lang="en" sz="1800"/>
              <a:t>+Breast milk, soy formula, or plant milk</a:t>
            </a:r>
            <a:endParaRPr sz="1800"/>
          </a:p>
          <a:p>
            <a:pPr marL="0" lvl="0" indent="0" algn="l" rtl="0">
              <a:lnSpc>
                <a:spcPct val="90000"/>
              </a:lnSpc>
              <a:spcBef>
                <a:spcPts val="1000"/>
              </a:spcBef>
              <a:spcAft>
                <a:spcPts val="0"/>
              </a:spcAft>
              <a:buSzPts val="1800"/>
              <a:buNone/>
            </a:pPr>
            <a:endParaRPr sz="1200"/>
          </a:p>
        </p:txBody>
      </p:sp>
      <p:pic>
        <p:nvPicPr>
          <p:cNvPr id="977" name="Google Shape;977;p137"/>
          <p:cNvPicPr preferRelativeResize="0"/>
          <p:nvPr/>
        </p:nvPicPr>
        <p:blipFill rotWithShape="1">
          <a:blip r:embed="rId3">
            <a:alphaModFix/>
          </a:blip>
          <a:srcRect/>
          <a:stretch/>
        </p:blipFill>
        <p:spPr>
          <a:xfrm>
            <a:off x="5654200" y="4651769"/>
            <a:ext cx="3366457" cy="307256"/>
          </a:xfrm>
          <a:prstGeom prst="rect">
            <a:avLst/>
          </a:prstGeom>
          <a:noFill/>
          <a:ln>
            <a:noFill/>
          </a:ln>
        </p:spPr>
      </p:pic>
      <p:pic>
        <p:nvPicPr>
          <p:cNvPr id="978" name="Google Shape;978;p137"/>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2717908" y="4032972"/>
            <a:ext cx="2524125" cy="800100"/>
          </a:xfrm>
          <a:prstGeom prst="rect">
            <a:avLst/>
          </a:prstGeom>
          <a:noFill/>
          <a:ln>
            <a:noFill/>
          </a:ln>
        </p:spPr>
      </p:pic>
      <p:sp>
        <p:nvSpPr>
          <p:cNvPr id="979" name="Google Shape;979;p137"/>
          <p:cNvSpPr txBox="1"/>
          <p:nvPr/>
        </p:nvSpPr>
        <p:spPr>
          <a:xfrm>
            <a:off x="147925" y="4833075"/>
            <a:ext cx="5328600" cy="566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800"/>
              <a:buFont typeface="Arial"/>
              <a:buNone/>
            </a:pPr>
            <a:r>
              <a:rPr lang="en" sz="1200">
                <a:solidFill>
                  <a:schemeClr val="lt1"/>
                </a:solidFill>
                <a:latin typeface="Verdana"/>
                <a:ea typeface="Verdana"/>
                <a:cs typeface="Verdana"/>
                <a:sym typeface="Verdana"/>
              </a:rPr>
              <a:t>AAP -soy formula is safe and appropriate for Full term babies</a:t>
            </a:r>
            <a:endParaRPr sz="1200">
              <a:solidFill>
                <a:schemeClr val="lt1"/>
              </a:solidFill>
              <a:latin typeface="Verdana"/>
              <a:ea typeface="Verdana"/>
              <a:cs typeface="Verdana"/>
              <a:sym typeface="Verdana"/>
            </a:endParaRPr>
          </a:p>
          <a:p>
            <a:pPr marL="0" lvl="0" indent="0" algn="l" rtl="0">
              <a:spcBef>
                <a:spcPts val="0"/>
              </a:spcBef>
              <a:spcAft>
                <a:spcPts val="0"/>
              </a:spcAft>
              <a:buNone/>
            </a:pPr>
            <a:endParaRPr>
              <a:solidFill>
                <a:schemeClr val="lt1"/>
              </a:solidFill>
              <a:latin typeface="Verdana"/>
              <a:ea typeface="Verdana"/>
              <a:cs typeface="Verdana"/>
              <a:sym typeface="Verdan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138"/>
          <p:cNvSpPr txBox="1">
            <a:spLocks noGrp="1"/>
          </p:cNvSpPr>
          <p:nvPr>
            <p:ph type="title"/>
          </p:nvPr>
        </p:nvSpPr>
        <p:spPr>
          <a:xfrm>
            <a:off x="0" y="-46700"/>
            <a:ext cx="8522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3200">
                <a:solidFill>
                  <a:srgbClr val="38761D"/>
                </a:solidFill>
              </a:rPr>
              <a:t>“Well Planned”</a:t>
            </a:r>
            <a:endParaRPr sz="3200">
              <a:solidFill>
                <a:srgbClr val="38761D"/>
              </a:solidFill>
            </a:endParaRPr>
          </a:p>
        </p:txBody>
      </p:sp>
      <p:pic>
        <p:nvPicPr>
          <p:cNvPr id="985" name="Google Shape;985;p138"/>
          <p:cNvPicPr preferRelativeResize="0"/>
          <p:nvPr/>
        </p:nvPicPr>
        <p:blipFill rotWithShape="1">
          <a:blip r:embed="rId3">
            <a:alphaModFix/>
          </a:blip>
          <a:srcRect/>
          <a:stretch/>
        </p:blipFill>
        <p:spPr>
          <a:xfrm>
            <a:off x="6852487" y="175750"/>
            <a:ext cx="1517025" cy="1894400"/>
          </a:xfrm>
          <a:prstGeom prst="rect">
            <a:avLst/>
          </a:prstGeom>
          <a:noFill/>
          <a:ln>
            <a:noFill/>
          </a:ln>
        </p:spPr>
      </p:pic>
      <p:pic>
        <p:nvPicPr>
          <p:cNvPr id="986" name="Google Shape;986;p138"/>
          <p:cNvPicPr preferRelativeResize="0"/>
          <p:nvPr/>
        </p:nvPicPr>
        <p:blipFill rotWithShape="1">
          <a:blip r:embed="rId4">
            <a:alphaModFix/>
          </a:blip>
          <a:srcRect/>
          <a:stretch/>
        </p:blipFill>
        <p:spPr>
          <a:xfrm>
            <a:off x="50575" y="843975"/>
            <a:ext cx="6329500" cy="3799375"/>
          </a:xfrm>
          <a:prstGeom prst="rect">
            <a:avLst/>
          </a:prstGeom>
          <a:noFill/>
          <a:ln>
            <a:noFill/>
          </a:ln>
        </p:spPr>
      </p:pic>
      <p:sp>
        <p:nvSpPr>
          <p:cNvPr id="987" name="Google Shape;987;p138"/>
          <p:cNvSpPr txBox="1"/>
          <p:nvPr/>
        </p:nvSpPr>
        <p:spPr>
          <a:xfrm>
            <a:off x="6697355" y="-93277"/>
            <a:ext cx="1933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Verdana"/>
                <a:ea typeface="Verdana"/>
                <a:cs typeface="Verdana"/>
                <a:sym typeface="Verdana"/>
              </a:rPr>
              <a:t>Dr Jackie Busse</a:t>
            </a:r>
            <a:endParaRPr sz="1400" b="1" i="0" u="none" strike="noStrike" cap="none">
              <a:solidFill>
                <a:srgbClr val="000000"/>
              </a:solidFill>
              <a:latin typeface="Verdana"/>
              <a:ea typeface="Verdana"/>
              <a:cs typeface="Verdana"/>
              <a:sym typeface="Verdana"/>
            </a:endParaRPr>
          </a:p>
        </p:txBody>
      </p:sp>
      <p:pic>
        <p:nvPicPr>
          <p:cNvPr id="988" name="Google Shape;988;p138"/>
          <p:cNvPicPr preferRelativeResize="0"/>
          <p:nvPr/>
        </p:nvPicPr>
        <p:blipFill rotWithShape="1">
          <a:blip r:embed="rId5">
            <a:alphaModFix/>
          </a:blip>
          <a:srcRect/>
          <a:stretch/>
        </p:blipFill>
        <p:spPr>
          <a:xfrm>
            <a:off x="6535575" y="2462888"/>
            <a:ext cx="2150850" cy="2603600"/>
          </a:xfrm>
          <a:prstGeom prst="rect">
            <a:avLst/>
          </a:prstGeom>
          <a:noFill/>
          <a:ln>
            <a:noFill/>
          </a:ln>
        </p:spPr>
      </p:pic>
      <p:sp>
        <p:nvSpPr>
          <p:cNvPr id="989" name="Google Shape;989;p138"/>
          <p:cNvSpPr/>
          <p:nvPr/>
        </p:nvSpPr>
        <p:spPr>
          <a:xfrm>
            <a:off x="3479425" y="2070150"/>
            <a:ext cx="1092600" cy="859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138"/>
          <p:cNvSpPr txBox="1"/>
          <p:nvPr/>
        </p:nvSpPr>
        <p:spPr>
          <a:xfrm>
            <a:off x="6234216" y="2155111"/>
            <a:ext cx="3054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Insta: </a:t>
            </a:r>
            <a:r>
              <a:rPr lang="en" sz="1400" b="0" i="0" u="sng" strike="noStrike" cap="none">
                <a:solidFill>
                  <a:schemeClr val="hlink"/>
                </a:solidFill>
                <a:latin typeface="Arial"/>
                <a:ea typeface="Arial"/>
                <a:cs typeface="Arial"/>
                <a:sym typeface="Arial"/>
                <a:hlinkClick r:id="rId6"/>
              </a:rPr>
              <a:t>@plantbasedpediatrician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39"/>
          <p:cNvSpPr txBox="1">
            <a:spLocks noGrp="1"/>
          </p:cNvSpPr>
          <p:nvPr>
            <p:ph type="title" idx="4294967295"/>
          </p:nvPr>
        </p:nvSpPr>
        <p:spPr>
          <a:xfrm>
            <a:off x="0" y="274638"/>
            <a:ext cx="841375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3000">
                <a:solidFill>
                  <a:srgbClr val="38761D"/>
                </a:solidFill>
              </a:rPr>
              <a:t>Will they get enough protein?   </a:t>
            </a:r>
            <a:endParaRPr sz="3000">
              <a:solidFill>
                <a:srgbClr val="38761D"/>
              </a:solidFill>
            </a:endParaRPr>
          </a:p>
        </p:txBody>
      </p:sp>
      <p:pic>
        <p:nvPicPr>
          <p:cNvPr id="997" name="Google Shape;997;p139"/>
          <p:cNvPicPr preferRelativeResize="0"/>
          <p:nvPr/>
        </p:nvPicPr>
        <p:blipFill rotWithShape="1">
          <a:blip r:embed="rId3">
            <a:alphaModFix/>
          </a:blip>
          <a:srcRect/>
          <a:stretch/>
        </p:blipFill>
        <p:spPr>
          <a:xfrm>
            <a:off x="517525" y="1218200"/>
            <a:ext cx="7997824" cy="3654600"/>
          </a:xfrm>
          <a:prstGeom prst="rect">
            <a:avLst/>
          </a:prstGeom>
          <a:noFill/>
          <a:ln>
            <a:noFill/>
          </a:ln>
        </p:spPr>
      </p:pic>
      <p:pic>
        <p:nvPicPr>
          <p:cNvPr id="998" name="Google Shape;998;p1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34028" y="273850"/>
            <a:ext cx="1494036" cy="994200"/>
          </a:xfrm>
          <a:prstGeom prst="rect">
            <a:avLst/>
          </a:prstGeom>
          <a:noFill/>
          <a:ln w="28575" cap="flat" cmpd="sng">
            <a:solidFill>
              <a:srgbClr val="FF0000"/>
            </a:solidFill>
            <a:prstDash val="solid"/>
            <a:round/>
            <a:headEnd type="none" w="sm" len="sm"/>
            <a:tailEnd type="none" w="sm" len="sm"/>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140"/>
          <p:cNvSpPr txBox="1">
            <a:spLocks noGrp="1"/>
          </p:cNvSpPr>
          <p:nvPr>
            <p:ph type="title"/>
          </p:nvPr>
        </p:nvSpPr>
        <p:spPr>
          <a:xfrm>
            <a:off x="0" y="78625"/>
            <a:ext cx="8069400" cy="68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3000">
                <a:solidFill>
                  <a:srgbClr val="38761D"/>
                </a:solidFill>
              </a:rPr>
              <a:t>Should we avoid “Carbs”? </a:t>
            </a:r>
            <a:endParaRPr sz="3000">
              <a:solidFill>
                <a:srgbClr val="38761D"/>
              </a:solidFill>
            </a:endParaRPr>
          </a:p>
        </p:txBody>
      </p:sp>
      <p:sp>
        <p:nvSpPr>
          <p:cNvPr id="1004" name="Google Shape;1004;p140"/>
          <p:cNvSpPr txBox="1">
            <a:spLocks noGrp="1"/>
          </p:cNvSpPr>
          <p:nvPr>
            <p:ph type="body" idx="1"/>
          </p:nvPr>
        </p:nvSpPr>
        <p:spPr>
          <a:xfrm>
            <a:off x="0" y="764426"/>
            <a:ext cx="8491500" cy="376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r>
              <a:rPr lang="en" sz="2000" b="1" dirty="0"/>
              <a:t>								</a:t>
            </a:r>
            <a:r>
              <a:rPr lang="en" sz="2000" dirty="0"/>
              <a:t>														</a:t>
            </a:r>
            <a:endParaRPr sz="2000" b="1" dirty="0">
              <a:solidFill>
                <a:srgbClr val="434343"/>
              </a:solidFill>
            </a:endParaRPr>
          </a:p>
          <a:p>
            <a:pPr marL="0" lvl="0" indent="0" algn="l" rtl="0">
              <a:lnSpc>
                <a:spcPct val="90000"/>
              </a:lnSpc>
              <a:spcBef>
                <a:spcPts val="1000"/>
              </a:spcBef>
              <a:spcAft>
                <a:spcPts val="0"/>
              </a:spcAft>
              <a:buSzPts val="1800"/>
              <a:buNone/>
            </a:pPr>
            <a:r>
              <a:rPr lang="en" sz="2100" dirty="0"/>
              <a:t>				</a:t>
            </a:r>
            <a:r>
              <a:rPr lang="en" sz="2100" b="1" dirty="0"/>
              <a:t>vs</a:t>
            </a:r>
            <a:endParaRPr sz="2100" b="1" dirty="0"/>
          </a:p>
          <a:p>
            <a:pPr marL="0" lvl="0" indent="0" algn="ctr" rtl="0">
              <a:lnSpc>
                <a:spcPct val="90000"/>
              </a:lnSpc>
              <a:spcBef>
                <a:spcPts val="1000"/>
              </a:spcBef>
              <a:spcAft>
                <a:spcPts val="0"/>
              </a:spcAft>
              <a:buSzPts val="1800"/>
              <a:buNone/>
            </a:pPr>
            <a:endParaRPr sz="1600" dirty="0">
              <a:solidFill>
                <a:srgbClr val="548135"/>
              </a:solidFill>
            </a:endParaRPr>
          </a:p>
          <a:p>
            <a:pPr marL="0" lvl="0" indent="0" algn="ctr" rtl="0">
              <a:lnSpc>
                <a:spcPct val="90000"/>
              </a:lnSpc>
              <a:spcBef>
                <a:spcPts val="1000"/>
              </a:spcBef>
              <a:spcAft>
                <a:spcPts val="0"/>
              </a:spcAft>
              <a:buSzPts val="1800"/>
              <a:buNone/>
            </a:pPr>
            <a:r>
              <a:rPr lang="en" sz="1800" dirty="0">
                <a:solidFill>
                  <a:srgbClr val="262626"/>
                </a:solidFill>
              </a:rPr>
              <a:t>Minimally processed complex carbohydrates are the perfect fuel with a slow, steady release of energy. Whole grains, legumes, fruits/veggies</a:t>
            </a:r>
            <a:endParaRPr dirty="0"/>
          </a:p>
          <a:p>
            <a:pPr marL="0" lvl="0" indent="0" algn="ctr" rtl="0">
              <a:lnSpc>
                <a:spcPct val="90000"/>
              </a:lnSpc>
              <a:spcBef>
                <a:spcPts val="1000"/>
              </a:spcBef>
              <a:spcAft>
                <a:spcPts val="0"/>
              </a:spcAft>
              <a:buSzPts val="1800"/>
              <a:buNone/>
            </a:pPr>
            <a:endParaRPr sz="1800" dirty="0">
              <a:solidFill>
                <a:srgbClr val="548135"/>
              </a:solidFill>
            </a:endParaRPr>
          </a:p>
          <a:p>
            <a:pPr marL="0" lvl="0" indent="0" algn="ctr" rtl="0">
              <a:lnSpc>
                <a:spcPct val="90000"/>
              </a:lnSpc>
              <a:spcBef>
                <a:spcPts val="1000"/>
              </a:spcBef>
              <a:spcAft>
                <a:spcPts val="0"/>
              </a:spcAft>
              <a:buSzPts val="1800"/>
              <a:buNone/>
            </a:pPr>
            <a:endParaRPr sz="1600" dirty="0">
              <a:solidFill>
                <a:srgbClr val="548135"/>
              </a:solidFill>
            </a:endParaRPr>
          </a:p>
          <a:p>
            <a:pPr marL="0" lvl="0" indent="0" algn="l" rtl="0">
              <a:lnSpc>
                <a:spcPct val="90000"/>
              </a:lnSpc>
              <a:spcBef>
                <a:spcPts val="1000"/>
              </a:spcBef>
              <a:spcAft>
                <a:spcPts val="0"/>
              </a:spcAft>
              <a:buSzPts val="1800"/>
              <a:buNone/>
            </a:pPr>
            <a:r>
              <a:rPr lang="en" sz="2000" dirty="0"/>
              <a:t> </a:t>
            </a:r>
            <a:endParaRPr dirty="0"/>
          </a:p>
          <a:p>
            <a:pPr marL="0" lvl="0" indent="0" algn="l" rtl="0">
              <a:lnSpc>
                <a:spcPct val="90000"/>
              </a:lnSpc>
              <a:spcBef>
                <a:spcPts val="1000"/>
              </a:spcBef>
              <a:spcAft>
                <a:spcPts val="0"/>
              </a:spcAft>
              <a:buSzPts val="1800"/>
              <a:buNone/>
            </a:pPr>
            <a:endParaRPr sz="2100" dirty="0"/>
          </a:p>
        </p:txBody>
      </p:sp>
      <p:pic>
        <p:nvPicPr>
          <p:cNvPr id="1005" name="Google Shape;1005;p1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82220" y="1184302"/>
            <a:ext cx="1714016" cy="990853"/>
          </a:xfrm>
          <a:prstGeom prst="rect">
            <a:avLst/>
          </a:prstGeom>
          <a:noFill/>
          <a:ln>
            <a:noFill/>
          </a:ln>
        </p:spPr>
      </p:pic>
      <p:pic>
        <p:nvPicPr>
          <p:cNvPr id="1006" name="Google Shape;1006;p1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33075" y="1108611"/>
            <a:ext cx="1453576" cy="1142214"/>
          </a:xfrm>
          <a:prstGeom prst="rect">
            <a:avLst/>
          </a:prstGeom>
          <a:noFill/>
          <a:ln>
            <a:noFill/>
          </a:ln>
        </p:spPr>
      </p:pic>
      <p:pic>
        <p:nvPicPr>
          <p:cNvPr id="1007" name="Google Shape;1007;p140" descr="It Depends” a response to Ben Holliday | by Gavin Beckett | Perform Green |  Medium"/>
          <p:cNvPicPr preferRelativeResize="0"/>
          <p:nvPr/>
        </p:nvPicPr>
        <p:blipFill rotWithShape="1">
          <a:blip r:embed="rId5">
            <a:alphaModFix/>
          </a:blip>
          <a:srcRect/>
          <a:stretch/>
        </p:blipFill>
        <p:spPr>
          <a:xfrm>
            <a:off x="5136575" y="0"/>
            <a:ext cx="1865325" cy="1105675"/>
          </a:xfrm>
          <a:prstGeom prst="rect">
            <a:avLst/>
          </a:prstGeom>
          <a:noFill/>
          <a:ln>
            <a:noFill/>
          </a:ln>
        </p:spPr>
      </p:pic>
      <p:pic>
        <p:nvPicPr>
          <p:cNvPr id="1008" name="Google Shape;1008;p140"/>
          <p:cNvPicPr preferRelativeResize="0"/>
          <p:nvPr/>
        </p:nvPicPr>
        <p:blipFill rotWithShape="1">
          <a:blip r:embed="rId6" cstate="screen">
            <a:alphaModFix/>
            <a:extLst>
              <a:ext uri="{28A0092B-C50C-407E-A947-70E740481C1C}">
                <a14:useLocalDpi xmlns:a14="http://schemas.microsoft.com/office/drawing/2010/main"/>
              </a:ext>
            </a:extLst>
          </a:blip>
          <a:srcRect l="-2260" t="-5230"/>
          <a:stretch/>
        </p:blipFill>
        <p:spPr>
          <a:xfrm>
            <a:off x="3078708" y="4079247"/>
            <a:ext cx="2524125" cy="800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8"/>
          <p:cNvSpPr txBox="1">
            <a:spLocks noGrp="1"/>
          </p:cNvSpPr>
          <p:nvPr>
            <p:ph type="ctrTitle"/>
          </p:nvPr>
        </p:nvSpPr>
        <p:spPr>
          <a:xfrm>
            <a:off x="224425" y="138750"/>
            <a:ext cx="8990700" cy="4530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2300">
                <a:solidFill>
                  <a:srgbClr val="38761D"/>
                </a:solidFill>
              </a:rPr>
              <a:t>Guiding Evidence-Based Principles </a:t>
            </a:r>
            <a:endParaRPr sz="2300">
              <a:solidFill>
                <a:srgbClr val="38761D"/>
              </a:solidFill>
            </a:endParaRPr>
          </a:p>
        </p:txBody>
      </p:sp>
      <p:sp>
        <p:nvSpPr>
          <p:cNvPr id="473" name="Google Shape;473;p78"/>
          <p:cNvSpPr txBox="1">
            <a:spLocks noGrp="1"/>
          </p:cNvSpPr>
          <p:nvPr>
            <p:ph type="subTitle" idx="1"/>
          </p:nvPr>
        </p:nvSpPr>
        <p:spPr>
          <a:xfrm>
            <a:off x="76650" y="850675"/>
            <a:ext cx="8990700" cy="3762300"/>
          </a:xfrm>
          <a:prstGeom prst="rect">
            <a:avLst/>
          </a:prstGeom>
        </p:spPr>
        <p:txBody>
          <a:bodyPr spcFirstLastPara="1" wrap="square" lIns="91425" tIns="45700" rIns="91425" bIns="45700" anchor="t" anchorCtr="0">
            <a:noAutofit/>
          </a:bodyPr>
          <a:lstStyle/>
          <a:p>
            <a:pPr marL="457200" lvl="0" indent="-330200" algn="l" rtl="0">
              <a:lnSpc>
                <a:spcPct val="100000"/>
              </a:lnSpc>
              <a:spcBef>
                <a:spcPts val="0"/>
              </a:spcBef>
              <a:spcAft>
                <a:spcPts val="0"/>
              </a:spcAft>
              <a:buSzPts val="1600"/>
              <a:buAutoNum type="arabicPeriod"/>
            </a:pPr>
            <a:r>
              <a:rPr lang="en" sz="1600"/>
              <a:t>Obesity must be viewed as a </a:t>
            </a:r>
            <a:r>
              <a:rPr lang="en" sz="1600" u="sng"/>
              <a:t>complex, chronic disease</a:t>
            </a:r>
            <a:r>
              <a:rPr lang="en" sz="1600"/>
              <a:t> </a:t>
            </a:r>
            <a:endParaRPr sz="1600"/>
          </a:p>
          <a:p>
            <a:pPr marL="914400" lvl="0" indent="0" algn="l" rtl="0">
              <a:lnSpc>
                <a:spcPct val="100000"/>
              </a:lnSpc>
              <a:spcBef>
                <a:spcPts val="0"/>
              </a:spcBef>
              <a:spcAft>
                <a:spcPts val="0"/>
              </a:spcAft>
              <a:buNone/>
            </a:pPr>
            <a:r>
              <a:rPr lang="en" sz="1600"/>
              <a:t>	</a:t>
            </a:r>
            <a:endParaRPr sz="1600"/>
          </a:p>
          <a:p>
            <a:pPr marL="457200" lvl="0" indent="-330200" algn="l" rtl="0">
              <a:lnSpc>
                <a:spcPct val="100000"/>
              </a:lnSpc>
              <a:spcBef>
                <a:spcPts val="0"/>
              </a:spcBef>
              <a:spcAft>
                <a:spcPts val="0"/>
              </a:spcAft>
              <a:buSzPts val="1600"/>
              <a:buAutoNum type="arabicPeriod"/>
            </a:pPr>
            <a:r>
              <a:rPr lang="en" sz="1600" u="sng"/>
              <a:t>The medical home</a:t>
            </a:r>
            <a:r>
              <a:rPr lang="en" sz="1600"/>
              <a:t> is the most effective setting to manage chronic disease</a:t>
            </a:r>
            <a:endParaRPr sz="1600"/>
          </a:p>
          <a:p>
            <a:pPr marL="914400" lvl="0" indent="0" algn="l" rtl="0">
              <a:lnSpc>
                <a:spcPct val="100000"/>
              </a:lnSpc>
              <a:spcBef>
                <a:spcPts val="0"/>
              </a:spcBef>
              <a:spcAft>
                <a:spcPts val="0"/>
              </a:spcAft>
              <a:buNone/>
            </a:pPr>
            <a:endParaRPr sz="1600"/>
          </a:p>
          <a:p>
            <a:pPr marL="457200" lvl="0" indent="-330200" algn="l" rtl="0">
              <a:lnSpc>
                <a:spcPct val="100000"/>
              </a:lnSpc>
              <a:spcBef>
                <a:spcPts val="0"/>
              </a:spcBef>
              <a:spcAft>
                <a:spcPts val="0"/>
              </a:spcAft>
              <a:buSzPts val="1600"/>
              <a:buAutoNum type="arabicPeriod"/>
            </a:pPr>
            <a:r>
              <a:rPr lang="en" sz="1600" u="sng"/>
              <a:t>AAP IHCW</a:t>
            </a:r>
            <a:r>
              <a:rPr lang="en" sz="1600"/>
              <a:t> framework for approaching overweight/obesity (updates in 2022)</a:t>
            </a:r>
            <a:endParaRPr sz="1600"/>
          </a:p>
          <a:p>
            <a:pPr marL="914400" lvl="0" indent="0" algn="l" rtl="0">
              <a:lnSpc>
                <a:spcPct val="100000"/>
              </a:lnSpc>
              <a:spcBef>
                <a:spcPts val="0"/>
              </a:spcBef>
              <a:spcAft>
                <a:spcPts val="0"/>
              </a:spcAft>
              <a:buNone/>
            </a:pPr>
            <a:endParaRPr sz="1600"/>
          </a:p>
          <a:p>
            <a:pPr marL="457200" lvl="0" indent="-330200" algn="l" rtl="0">
              <a:lnSpc>
                <a:spcPct val="100000"/>
              </a:lnSpc>
              <a:spcBef>
                <a:spcPts val="0"/>
              </a:spcBef>
              <a:spcAft>
                <a:spcPts val="0"/>
              </a:spcAft>
              <a:buSzPts val="1600"/>
              <a:buAutoNum type="arabicPeriod"/>
            </a:pPr>
            <a:r>
              <a:rPr lang="en" sz="1600" u="sng">
                <a:highlight>
                  <a:srgbClr val="FFFF00"/>
                </a:highlight>
              </a:rPr>
              <a:t>Motivational Interviewing</a:t>
            </a:r>
            <a:r>
              <a:rPr lang="en" sz="1600"/>
              <a:t> is effective in children and families with obesity</a:t>
            </a:r>
            <a:endParaRPr sz="1600"/>
          </a:p>
          <a:p>
            <a:pPr marL="914400" lvl="0" indent="0" algn="l" rtl="0">
              <a:lnSpc>
                <a:spcPct val="100000"/>
              </a:lnSpc>
              <a:spcBef>
                <a:spcPts val="0"/>
              </a:spcBef>
              <a:spcAft>
                <a:spcPts val="0"/>
              </a:spcAft>
              <a:buNone/>
            </a:pPr>
            <a:endParaRPr sz="1600"/>
          </a:p>
          <a:p>
            <a:pPr marL="457200" lvl="0" indent="-330200" algn="l" rtl="0">
              <a:lnSpc>
                <a:spcPct val="100000"/>
              </a:lnSpc>
              <a:spcBef>
                <a:spcPts val="0"/>
              </a:spcBef>
              <a:spcAft>
                <a:spcPts val="0"/>
              </a:spcAft>
              <a:buSzPts val="1600"/>
              <a:buAutoNum type="arabicPeriod"/>
            </a:pPr>
            <a:r>
              <a:rPr lang="en" sz="1600" u="sng">
                <a:highlight>
                  <a:srgbClr val="FFFF00"/>
                </a:highlight>
              </a:rPr>
              <a:t>Lifestyle Medicine</a:t>
            </a:r>
            <a:r>
              <a:rPr lang="en" sz="1600"/>
              <a:t> provides a comprehensive model for prevention and treatment of chronic disease </a:t>
            </a:r>
            <a:r>
              <a:rPr lang="en" sz="1600">
                <a:solidFill>
                  <a:srgbClr val="FF0000"/>
                </a:solidFill>
              </a:rPr>
              <a:t>and takes into consideration the social and emotional issues impacting obesity and other chronic diseases</a:t>
            </a:r>
            <a:endParaRPr sz="2500">
              <a:solidFill>
                <a:srgbClr val="FF0000"/>
              </a:solidFill>
            </a:endParaRPr>
          </a:p>
        </p:txBody>
      </p:sp>
      <p:pic>
        <p:nvPicPr>
          <p:cNvPr id="474" name="Google Shape;474;p78"/>
          <p:cNvPicPr preferRelativeResize="0"/>
          <p:nvPr/>
        </p:nvPicPr>
        <p:blipFill>
          <a:blip r:embed="rId3">
            <a:alphaModFix/>
          </a:blip>
          <a:stretch>
            <a:fillRect/>
          </a:stretch>
        </p:blipFill>
        <p:spPr>
          <a:xfrm>
            <a:off x="3174525" y="4069978"/>
            <a:ext cx="2524125" cy="8001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141"/>
          <p:cNvSpPr txBox="1">
            <a:spLocks noGrp="1"/>
          </p:cNvSpPr>
          <p:nvPr>
            <p:ph type="title"/>
          </p:nvPr>
        </p:nvSpPr>
        <p:spPr>
          <a:xfrm>
            <a:off x="89225" y="273850"/>
            <a:ext cx="84261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 sz="2800">
                <a:solidFill>
                  <a:srgbClr val="548135"/>
                </a:solidFill>
              </a:rPr>
              <a:t>Will they get enough calcium?</a:t>
            </a:r>
            <a:endParaRPr/>
          </a:p>
        </p:txBody>
      </p:sp>
      <p:sp>
        <p:nvSpPr>
          <p:cNvPr id="1014" name="Google Shape;1014;p141"/>
          <p:cNvSpPr txBox="1">
            <a:spLocks noGrp="1"/>
          </p:cNvSpPr>
          <p:nvPr>
            <p:ph type="body" idx="1"/>
          </p:nvPr>
        </p:nvSpPr>
        <p:spPr>
          <a:xfrm>
            <a:off x="89377" y="1369219"/>
            <a:ext cx="8426100" cy="32634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1800"/>
              <a:buNone/>
            </a:pPr>
            <a:endParaRPr/>
          </a:p>
          <a:p>
            <a:pPr marL="457200" lvl="0" indent="-228600" algn="l" rtl="0">
              <a:lnSpc>
                <a:spcPct val="90000"/>
              </a:lnSpc>
              <a:spcBef>
                <a:spcPts val="1000"/>
              </a:spcBef>
              <a:spcAft>
                <a:spcPts val="0"/>
              </a:spcAft>
              <a:buClr>
                <a:schemeClr val="dk1"/>
              </a:buClr>
              <a:buSzPts val="1800"/>
              <a:buNone/>
            </a:pPr>
            <a:endParaRPr/>
          </a:p>
          <a:p>
            <a:pPr marL="457200" lvl="0" indent="-228600" algn="l" rtl="0">
              <a:lnSpc>
                <a:spcPct val="90000"/>
              </a:lnSpc>
              <a:spcBef>
                <a:spcPts val="1000"/>
              </a:spcBef>
              <a:spcAft>
                <a:spcPts val="0"/>
              </a:spcAft>
              <a:buClr>
                <a:schemeClr val="dk1"/>
              </a:buClr>
              <a:buSzPts val="1800"/>
              <a:buNone/>
            </a:pPr>
            <a:endParaRPr/>
          </a:p>
          <a:p>
            <a:pPr marL="114300" lvl="0" indent="0" algn="l" rtl="0">
              <a:lnSpc>
                <a:spcPct val="90000"/>
              </a:lnSpc>
              <a:spcBef>
                <a:spcPts val="1000"/>
              </a:spcBef>
              <a:spcAft>
                <a:spcPts val="0"/>
              </a:spcAft>
              <a:buSzPts val="1800"/>
              <a:buNone/>
            </a:pPr>
            <a:endParaRPr/>
          </a:p>
        </p:txBody>
      </p:sp>
      <p:pic>
        <p:nvPicPr>
          <p:cNvPr id="1015" name="Google Shape;1015;p1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97790" y="1371848"/>
            <a:ext cx="6165476" cy="2644739"/>
          </a:xfrm>
          <a:prstGeom prst="rect">
            <a:avLst/>
          </a:prstGeom>
          <a:noFill/>
          <a:ln w="12700" cap="flat" cmpd="sng">
            <a:solidFill>
              <a:schemeClr val="dk1"/>
            </a:solidFill>
            <a:prstDash val="solid"/>
            <a:round/>
            <a:headEnd type="none" w="sm" len="sm"/>
            <a:tailEnd type="none" w="sm" len="sm"/>
          </a:ln>
        </p:spPr>
      </p:pic>
      <p:sp>
        <p:nvSpPr>
          <p:cNvPr id="1016" name="Google Shape;1016;p141"/>
          <p:cNvSpPr txBox="1"/>
          <p:nvPr/>
        </p:nvSpPr>
        <p:spPr>
          <a:xfrm>
            <a:off x="6438805" y="3293625"/>
            <a:ext cx="1535400" cy="7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500">
                <a:highlight>
                  <a:srgbClr val="FFFF00"/>
                </a:highlight>
                <a:latin typeface="Verdana"/>
                <a:ea typeface="Verdana"/>
                <a:cs typeface="Verdana"/>
                <a:sym typeface="Verdana"/>
              </a:rPr>
              <a:t>Fortified, unsweet Soy, Oat, Pea Milk</a:t>
            </a:r>
            <a:endParaRPr sz="1800"/>
          </a:p>
        </p:txBody>
      </p:sp>
      <p:pic>
        <p:nvPicPr>
          <p:cNvPr id="1017" name="Google Shape;1017;p141"/>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2937623" y="4016587"/>
            <a:ext cx="2524125" cy="800100"/>
          </a:xfrm>
          <a:prstGeom prst="rect">
            <a:avLst/>
          </a:prstGeom>
          <a:noFill/>
          <a:ln>
            <a:noFill/>
          </a:ln>
        </p:spPr>
      </p:pic>
      <p:pic>
        <p:nvPicPr>
          <p:cNvPr id="1018" name="Google Shape;1018;p14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32202" y="190951"/>
            <a:ext cx="1494036" cy="994200"/>
          </a:xfrm>
          <a:prstGeom prst="rect">
            <a:avLst/>
          </a:prstGeom>
          <a:noFill/>
          <a:ln w="28575" cap="flat" cmpd="sng">
            <a:solidFill>
              <a:srgbClr val="FF0000"/>
            </a:solidFill>
            <a:prstDash val="solid"/>
            <a:round/>
            <a:headEnd type="none" w="sm" len="sm"/>
            <a:tailEnd type="none" w="sm" len="sm"/>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142"/>
          <p:cNvSpPr txBox="1">
            <a:spLocks noGrp="1"/>
          </p:cNvSpPr>
          <p:nvPr>
            <p:ph type="title"/>
          </p:nvPr>
        </p:nvSpPr>
        <p:spPr>
          <a:xfrm>
            <a:off x="63325" y="58850"/>
            <a:ext cx="8790600" cy="801000"/>
          </a:xfrm>
          <a:prstGeom prst="rect">
            <a:avLst/>
          </a:prstGeom>
          <a:noFill/>
          <a:ln>
            <a:noFill/>
          </a:ln>
        </p:spPr>
        <p:txBody>
          <a:bodyPr spcFirstLastPara="1" wrap="square" lIns="91425" tIns="45700" rIns="91425" bIns="45700" anchor="ctr" anchorCtr="0">
            <a:noAutofit/>
          </a:bodyPr>
          <a:lstStyle/>
          <a:p>
            <a:pPr marL="914400" lvl="0" indent="457200" algn="l" rtl="0">
              <a:lnSpc>
                <a:spcPct val="90000"/>
              </a:lnSpc>
              <a:spcBef>
                <a:spcPts val="0"/>
              </a:spcBef>
              <a:spcAft>
                <a:spcPts val="0"/>
              </a:spcAft>
              <a:buSzPts val="1800"/>
              <a:buNone/>
            </a:pPr>
            <a:r>
              <a:rPr lang="en" sz="2800">
                <a:solidFill>
                  <a:srgbClr val="38761D"/>
                </a:solidFill>
              </a:rPr>
              <a:t>The Dairy Question</a:t>
            </a:r>
            <a:endParaRPr sz="2800">
              <a:solidFill>
                <a:srgbClr val="38761D"/>
              </a:solidFill>
            </a:endParaRPr>
          </a:p>
        </p:txBody>
      </p:sp>
      <p:sp>
        <p:nvSpPr>
          <p:cNvPr id="1024" name="Google Shape;1024;p142"/>
          <p:cNvSpPr txBox="1">
            <a:spLocks noGrp="1"/>
          </p:cNvSpPr>
          <p:nvPr>
            <p:ph type="body" idx="1"/>
          </p:nvPr>
        </p:nvSpPr>
        <p:spPr>
          <a:xfrm>
            <a:off x="290075" y="934350"/>
            <a:ext cx="7899000" cy="3106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 sz="1800" b="1">
                <a:solidFill>
                  <a:srgbClr val="38761D"/>
                </a:solidFill>
              </a:rPr>
              <a:t>AAP</a:t>
            </a:r>
            <a:r>
              <a:rPr lang="en" sz="1800"/>
              <a:t> </a:t>
            </a:r>
            <a:r>
              <a:rPr lang="en" sz="1800" b="1">
                <a:solidFill>
                  <a:srgbClr val="38761D"/>
                </a:solidFill>
              </a:rPr>
              <a:t>RECOMMENDATIONS</a:t>
            </a:r>
            <a:endParaRPr sz="1800" b="1">
              <a:solidFill>
                <a:srgbClr val="38761D"/>
              </a:solidFill>
            </a:endParaRPr>
          </a:p>
          <a:p>
            <a:pPr marL="0" lvl="0" indent="0" algn="l" rtl="0">
              <a:lnSpc>
                <a:spcPct val="90000"/>
              </a:lnSpc>
              <a:spcBef>
                <a:spcPts val="1000"/>
              </a:spcBef>
              <a:spcAft>
                <a:spcPts val="0"/>
              </a:spcAft>
              <a:buSzPts val="1800"/>
              <a:buNone/>
            </a:pPr>
            <a:r>
              <a:rPr lang="en" sz="1800"/>
              <a:t>0-1 yr NO cows milk</a:t>
            </a:r>
            <a:endParaRPr sz="1800"/>
          </a:p>
          <a:p>
            <a:pPr marL="0" lvl="0" indent="0" algn="l" rtl="0">
              <a:lnSpc>
                <a:spcPct val="90000"/>
              </a:lnSpc>
              <a:spcBef>
                <a:spcPts val="1000"/>
              </a:spcBef>
              <a:spcAft>
                <a:spcPts val="0"/>
              </a:spcAft>
              <a:buSzPts val="1800"/>
              <a:buNone/>
            </a:pPr>
            <a:r>
              <a:rPr lang="en" sz="1800"/>
              <a:t>1-2 yr 2-3 cups of whole milk </a:t>
            </a:r>
            <a:endParaRPr sz="1800"/>
          </a:p>
          <a:p>
            <a:pPr marL="0" lvl="0" indent="0" algn="l" rtl="0">
              <a:lnSpc>
                <a:spcPct val="90000"/>
              </a:lnSpc>
              <a:spcBef>
                <a:spcPts val="1000"/>
              </a:spcBef>
              <a:spcAft>
                <a:spcPts val="0"/>
              </a:spcAft>
              <a:buSzPts val="1800"/>
              <a:buNone/>
            </a:pPr>
            <a:r>
              <a:rPr lang="en" sz="1800"/>
              <a:t>2-5 yr 2-2.5 cups of skim or 1%</a:t>
            </a:r>
            <a:endParaRPr sz="1800"/>
          </a:p>
          <a:p>
            <a:pPr marL="0" lvl="0" indent="0" algn="l" rtl="0">
              <a:lnSpc>
                <a:spcPct val="90000"/>
              </a:lnSpc>
              <a:spcBef>
                <a:spcPts val="1000"/>
              </a:spcBef>
              <a:spcAft>
                <a:spcPts val="0"/>
              </a:spcAft>
              <a:buSzPts val="1800"/>
              <a:buNone/>
            </a:pPr>
            <a:endParaRPr sz="1800"/>
          </a:p>
          <a:p>
            <a:pPr marL="0" lvl="0" indent="0" algn="l" rtl="0">
              <a:lnSpc>
                <a:spcPct val="90000"/>
              </a:lnSpc>
              <a:spcBef>
                <a:spcPts val="1000"/>
              </a:spcBef>
              <a:spcAft>
                <a:spcPts val="0"/>
              </a:spcAft>
              <a:buSzPts val="1800"/>
              <a:buNone/>
            </a:pPr>
            <a:r>
              <a:rPr lang="en" sz="1800" i="1">
                <a:solidFill>
                  <a:srgbClr val="548135"/>
                </a:solidFill>
              </a:rPr>
              <a:t>AAP:</a:t>
            </a:r>
            <a:r>
              <a:rPr lang="en" sz="1800" i="1"/>
              <a:t> </a:t>
            </a:r>
            <a:r>
              <a:rPr lang="en" sz="1800"/>
              <a:t>(Fortified, unsweet) </a:t>
            </a:r>
            <a:r>
              <a:rPr lang="en" sz="1800" u="sng"/>
              <a:t>Soy milk</a:t>
            </a:r>
            <a:r>
              <a:rPr lang="en" sz="1800"/>
              <a:t> is nutritionally equivalent to cow’s milk and is an </a:t>
            </a:r>
            <a:r>
              <a:rPr lang="en" sz="1800" i="1"/>
              <a:t>acceptable alternative. </a:t>
            </a:r>
            <a:endParaRPr sz="1800" i="1"/>
          </a:p>
        </p:txBody>
      </p:sp>
      <p:pic>
        <p:nvPicPr>
          <p:cNvPr id="1025" name="Google Shape;1025;p142"/>
          <p:cNvPicPr preferRelativeResize="0"/>
          <p:nvPr/>
        </p:nvPicPr>
        <p:blipFill rotWithShape="1">
          <a:blip r:embed="rId3">
            <a:alphaModFix/>
          </a:blip>
          <a:srcRect/>
          <a:stretch/>
        </p:blipFill>
        <p:spPr>
          <a:xfrm>
            <a:off x="7210274" y="58850"/>
            <a:ext cx="1870400" cy="2810675"/>
          </a:xfrm>
          <a:prstGeom prst="rect">
            <a:avLst/>
          </a:prstGeom>
          <a:noFill/>
          <a:ln>
            <a:noFill/>
          </a:ln>
        </p:spPr>
      </p:pic>
      <p:sp>
        <p:nvSpPr>
          <p:cNvPr id="1026" name="Google Shape;1026;p142"/>
          <p:cNvSpPr txBox="1"/>
          <p:nvPr/>
        </p:nvSpPr>
        <p:spPr>
          <a:xfrm>
            <a:off x="4200775" y="1353200"/>
            <a:ext cx="2601600" cy="615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Verdana"/>
                <a:ea typeface="Verdana"/>
                <a:cs typeface="Verdana"/>
                <a:sym typeface="Verdana"/>
              </a:rPr>
              <a:t>!!Equivalent of 24 slices of bacon a week!!</a:t>
            </a:r>
            <a:endParaRPr sz="1400" b="1" i="0" u="none" strike="noStrike" cap="none">
              <a:solidFill>
                <a:srgbClr val="000000"/>
              </a:solidFill>
              <a:latin typeface="Verdana"/>
              <a:ea typeface="Verdana"/>
              <a:cs typeface="Verdana"/>
              <a:sym typeface="Verdana"/>
            </a:endParaRPr>
          </a:p>
        </p:txBody>
      </p:sp>
      <p:pic>
        <p:nvPicPr>
          <p:cNvPr id="1027" name="Google Shape;1027;p142"/>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2977453" y="3960095"/>
            <a:ext cx="2524125" cy="800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1034" name="Google Shape;1034;p143"/>
          <p:cNvPicPr preferRelativeResize="0"/>
          <p:nvPr/>
        </p:nvPicPr>
        <p:blipFill rotWithShape="1">
          <a:blip r:embed="rId3">
            <a:alphaModFix/>
          </a:blip>
          <a:srcRect/>
          <a:stretch/>
        </p:blipFill>
        <p:spPr>
          <a:xfrm>
            <a:off x="185025" y="214625"/>
            <a:ext cx="8725449" cy="4582175"/>
          </a:xfrm>
          <a:prstGeom prst="rect">
            <a:avLst/>
          </a:prstGeom>
          <a:noFill/>
          <a:ln>
            <a:noFill/>
          </a:ln>
        </p:spPr>
      </p:pic>
      <p:sp>
        <p:nvSpPr>
          <p:cNvPr id="1035" name="Google Shape;1035;p143"/>
          <p:cNvSpPr/>
          <p:nvPr/>
        </p:nvSpPr>
        <p:spPr>
          <a:xfrm>
            <a:off x="3004725" y="1430000"/>
            <a:ext cx="710400" cy="2559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143"/>
          <p:cNvSpPr/>
          <p:nvPr/>
        </p:nvSpPr>
        <p:spPr>
          <a:xfrm>
            <a:off x="1817850" y="960725"/>
            <a:ext cx="608400" cy="590700"/>
          </a:xfrm>
          <a:prstGeom prst="hear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143"/>
          <p:cNvSpPr/>
          <p:nvPr/>
        </p:nvSpPr>
        <p:spPr>
          <a:xfrm>
            <a:off x="6372925" y="1488550"/>
            <a:ext cx="710400" cy="2559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44"/>
          <p:cNvSpPr txBox="1">
            <a:spLocks noGrp="1"/>
          </p:cNvSpPr>
          <p:nvPr>
            <p:ph type="title"/>
          </p:nvPr>
        </p:nvSpPr>
        <p:spPr>
          <a:xfrm>
            <a:off x="0" y="36150"/>
            <a:ext cx="8213100" cy="77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3200">
                <a:solidFill>
                  <a:srgbClr val="38761D"/>
                </a:solidFill>
              </a:rPr>
              <a:t>Is soy safe?</a:t>
            </a:r>
            <a:endParaRPr sz="3200">
              <a:solidFill>
                <a:srgbClr val="38761D"/>
              </a:solidFill>
            </a:endParaRPr>
          </a:p>
        </p:txBody>
      </p:sp>
      <p:sp>
        <p:nvSpPr>
          <p:cNvPr id="1043" name="Google Shape;1043;p144"/>
          <p:cNvSpPr txBox="1">
            <a:spLocks noGrp="1"/>
          </p:cNvSpPr>
          <p:nvPr>
            <p:ph type="body" idx="1"/>
          </p:nvPr>
        </p:nvSpPr>
        <p:spPr>
          <a:xfrm>
            <a:off x="47750" y="578224"/>
            <a:ext cx="6208200" cy="3881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sz="2000"/>
          </a:p>
          <a:p>
            <a:pPr marL="0" lvl="0" indent="0" algn="l" rtl="0">
              <a:lnSpc>
                <a:spcPct val="90000"/>
              </a:lnSpc>
              <a:spcBef>
                <a:spcPts val="1000"/>
              </a:spcBef>
              <a:spcAft>
                <a:spcPts val="0"/>
              </a:spcAft>
              <a:buSzPts val="1800"/>
              <a:buNone/>
            </a:pPr>
            <a:r>
              <a:rPr lang="en" sz="2000"/>
              <a:t>Whole Forms of Soy Are:</a:t>
            </a:r>
            <a:endParaRPr/>
          </a:p>
          <a:p>
            <a:pPr marL="0" lvl="0" indent="0" algn="l" rtl="0">
              <a:lnSpc>
                <a:spcPct val="90000"/>
              </a:lnSpc>
              <a:spcBef>
                <a:spcPts val="1000"/>
              </a:spcBef>
              <a:spcAft>
                <a:spcPts val="0"/>
              </a:spcAft>
              <a:buSzPts val="1800"/>
              <a:buNone/>
            </a:pPr>
            <a:r>
              <a:rPr lang="en" sz="2000"/>
              <a:t>-High in nutrients</a:t>
            </a:r>
            <a:endParaRPr/>
          </a:p>
          <a:p>
            <a:pPr marL="0" lvl="0" indent="0" algn="l" rtl="0">
              <a:lnSpc>
                <a:spcPct val="90000"/>
              </a:lnSpc>
              <a:spcBef>
                <a:spcPts val="1000"/>
              </a:spcBef>
              <a:spcAft>
                <a:spcPts val="0"/>
              </a:spcAft>
              <a:buSzPts val="1800"/>
              <a:buNone/>
            </a:pPr>
            <a:r>
              <a:rPr lang="en" sz="2000"/>
              <a:t>-Phytoestrogens “Isoflavones” are </a:t>
            </a:r>
            <a:r>
              <a:rPr lang="en" sz="2000" u="sng"/>
              <a:t>not</a:t>
            </a:r>
            <a:r>
              <a:rPr lang="en" sz="2000"/>
              <a:t> the same as estrogen</a:t>
            </a:r>
            <a:endParaRPr/>
          </a:p>
          <a:p>
            <a:pPr marL="0" lvl="0" indent="0" algn="l" rtl="0">
              <a:lnSpc>
                <a:spcPct val="90000"/>
              </a:lnSpc>
              <a:spcBef>
                <a:spcPts val="1000"/>
              </a:spcBef>
              <a:spcAft>
                <a:spcPts val="0"/>
              </a:spcAft>
              <a:buSzPts val="1800"/>
              <a:buNone/>
            </a:pPr>
            <a:r>
              <a:rPr lang="en" sz="2000"/>
              <a:t>-Growing evidence that whole forms of soy are </a:t>
            </a:r>
            <a:r>
              <a:rPr lang="en" sz="2000" u="sng"/>
              <a:t>protective</a:t>
            </a:r>
            <a:r>
              <a:rPr lang="en" sz="2000"/>
              <a:t> against breast and prostate cancer</a:t>
            </a:r>
            <a:endParaRPr/>
          </a:p>
          <a:p>
            <a:pPr marL="0" lvl="0" indent="0" algn="l" rtl="0">
              <a:lnSpc>
                <a:spcPct val="90000"/>
              </a:lnSpc>
              <a:spcBef>
                <a:spcPts val="1000"/>
              </a:spcBef>
              <a:spcAft>
                <a:spcPts val="0"/>
              </a:spcAft>
              <a:buSzPts val="1800"/>
              <a:buNone/>
            </a:pPr>
            <a:endParaRPr sz="2000"/>
          </a:p>
        </p:txBody>
      </p:sp>
      <p:pic>
        <p:nvPicPr>
          <p:cNvPr id="1044" name="Google Shape;1044;p144"/>
          <p:cNvPicPr preferRelativeResize="0"/>
          <p:nvPr/>
        </p:nvPicPr>
        <p:blipFill rotWithShape="1">
          <a:blip r:embed="rId3">
            <a:alphaModFix/>
          </a:blip>
          <a:srcRect/>
          <a:stretch/>
        </p:blipFill>
        <p:spPr>
          <a:xfrm>
            <a:off x="6391413" y="155563"/>
            <a:ext cx="2619375" cy="1743075"/>
          </a:xfrm>
          <a:prstGeom prst="rect">
            <a:avLst/>
          </a:prstGeom>
          <a:noFill/>
          <a:ln>
            <a:noFill/>
          </a:ln>
        </p:spPr>
      </p:pic>
      <p:sp>
        <p:nvSpPr>
          <p:cNvPr id="1045" name="Google Shape;1045;p144"/>
          <p:cNvSpPr txBox="1"/>
          <p:nvPr/>
        </p:nvSpPr>
        <p:spPr>
          <a:xfrm>
            <a:off x="6256100" y="2242150"/>
            <a:ext cx="2619300" cy="19395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 sz="1900" b="0" i="0" u="sng" strike="noStrike" cap="none">
                <a:solidFill>
                  <a:srgbClr val="000000"/>
                </a:solidFill>
                <a:latin typeface="Verdana"/>
                <a:ea typeface="Verdana"/>
                <a:cs typeface="Verdana"/>
                <a:sym typeface="Verdana"/>
              </a:rPr>
              <a:t>Whole forms of soy</a:t>
            </a:r>
            <a:endParaRPr sz="19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900"/>
              <a:buFont typeface="Arial"/>
              <a:buNone/>
            </a:pPr>
            <a:r>
              <a:rPr lang="en" sz="1900">
                <a:latin typeface="Verdana"/>
                <a:ea typeface="Verdana"/>
                <a:cs typeface="Verdana"/>
                <a:sym typeface="Verdana"/>
              </a:rPr>
              <a:t>Edamame</a:t>
            </a:r>
            <a:endParaRPr sz="19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Verdana"/>
                <a:ea typeface="Verdana"/>
                <a:cs typeface="Verdana"/>
                <a:sym typeface="Verdana"/>
              </a:rPr>
              <a:t>Tofu</a:t>
            </a:r>
            <a:endParaRPr sz="19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Verdana"/>
                <a:ea typeface="Verdana"/>
                <a:cs typeface="Verdana"/>
                <a:sym typeface="Verdana"/>
              </a:rPr>
              <a:t>Tempeh</a:t>
            </a:r>
            <a:endParaRPr sz="19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Verdana"/>
                <a:ea typeface="Verdana"/>
                <a:cs typeface="Verdana"/>
                <a:sym typeface="Verdana"/>
              </a:rPr>
              <a:t>Miso</a:t>
            </a:r>
            <a:endParaRPr sz="19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Verdana"/>
                <a:ea typeface="Verdana"/>
                <a:cs typeface="Verdana"/>
                <a:sym typeface="Verdana"/>
              </a:rPr>
              <a:t>Milk</a:t>
            </a:r>
            <a:endParaRPr sz="1900" b="0" i="0" u="none" strike="noStrike" cap="none">
              <a:solidFill>
                <a:srgbClr val="000000"/>
              </a:solidFill>
              <a:latin typeface="Verdana"/>
              <a:ea typeface="Verdana"/>
              <a:cs typeface="Verdana"/>
              <a:sym typeface="Verdana"/>
            </a:endParaRPr>
          </a:p>
        </p:txBody>
      </p:sp>
      <p:pic>
        <p:nvPicPr>
          <p:cNvPr id="1046" name="Google Shape;1046;p144"/>
          <p:cNvPicPr preferRelativeResize="0"/>
          <p:nvPr/>
        </p:nvPicPr>
        <p:blipFill rotWithShape="1">
          <a:blip r:embed="rId4">
            <a:alphaModFix/>
          </a:blip>
          <a:srcRect/>
          <a:stretch/>
        </p:blipFill>
        <p:spPr>
          <a:xfrm>
            <a:off x="1641662" y="4664384"/>
            <a:ext cx="5680108" cy="323553"/>
          </a:xfrm>
          <a:prstGeom prst="rect">
            <a:avLst/>
          </a:prstGeom>
          <a:noFill/>
          <a:ln>
            <a:noFill/>
          </a:ln>
        </p:spPr>
      </p:pic>
      <p:pic>
        <p:nvPicPr>
          <p:cNvPr id="1047" name="Google Shape;1047;p144"/>
          <p:cNvPicPr preferRelativeResize="0"/>
          <p:nvPr/>
        </p:nvPicPr>
        <p:blipFill rotWithShape="1">
          <a:blip r:embed="rId5" cstate="screen">
            <a:alphaModFix/>
            <a:extLst>
              <a:ext uri="{28A0092B-C50C-407E-A947-70E740481C1C}">
                <a14:useLocalDpi xmlns:a14="http://schemas.microsoft.com/office/drawing/2010/main"/>
              </a:ext>
            </a:extLst>
          </a:blip>
          <a:srcRect l="-2260" t="-5230"/>
          <a:stretch/>
        </p:blipFill>
        <p:spPr>
          <a:xfrm>
            <a:off x="2951071" y="3864284"/>
            <a:ext cx="2524125" cy="8001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45"/>
          <p:cNvSpPr txBox="1">
            <a:spLocks noGrp="1"/>
          </p:cNvSpPr>
          <p:nvPr>
            <p:ph type="title"/>
          </p:nvPr>
        </p:nvSpPr>
        <p:spPr>
          <a:xfrm>
            <a:off x="0" y="0"/>
            <a:ext cx="88143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2900">
                <a:solidFill>
                  <a:srgbClr val="38761D"/>
                </a:solidFill>
              </a:rPr>
              <a:t>Is Dairy Safe?</a:t>
            </a:r>
            <a:endParaRPr sz="2900">
              <a:solidFill>
                <a:srgbClr val="38761D"/>
              </a:solidFill>
            </a:endParaRPr>
          </a:p>
        </p:txBody>
      </p:sp>
      <p:sp>
        <p:nvSpPr>
          <p:cNvPr id="1053" name="Google Shape;1053;p145"/>
          <p:cNvSpPr txBox="1">
            <a:spLocks noGrp="1"/>
          </p:cNvSpPr>
          <p:nvPr>
            <p:ph type="body" idx="1"/>
          </p:nvPr>
        </p:nvSpPr>
        <p:spPr>
          <a:xfrm>
            <a:off x="64950" y="900825"/>
            <a:ext cx="9014100" cy="3833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 sz="1600"/>
              <a:t>The most common food allergen in children &lt;5y</a:t>
            </a:r>
            <a:endParaRPr sz="1600"/>
          </a:p>
          <a:p>
            <a:pPr marL="0" lvl="0" indent="0" algn="l" rtl="0">
              <a:lnSpc>
                <a:spcPct val="90000"/>
              </a:lnSpc>
              <a:spcBef>
                <a:spcPts val="1000"/>
              </a:spcBef>
              <a:spcAft>
                <a:spcPts val="0"/>
              </a:spcAft>
              <a:buSzPts val="1800"/>
              <a:buNone/>
            </a:pPr>
            <a:r>
              <a:rPr lang="en" sz="1600"/>
              <a:t>Lactose Intolerance 70-80% worldwide </a:t>
            </a:r>
            <a:endParaRPr sz="2600"/>
          </a:p>
          <a:p>
            <a:pPr marL="0" lvl="0" indent="0" algn="l" rtl="0">
              <a:lnSpc>
                <a:spcPct val="90000"/>
              </a:lnSpc>
              <a:spcBef>
                <a:spcPts val="1000"/>
              </a:spcBef>
              <a:spcAft>
                <a:spcPts val="0"/>
              </a:spcAft>
              <a:buSzPts val="1800"/>
              <a:buNone/>
            </a:pPr>
            <a:r>
              <a:rPr lang="en" sz="1600"/>
              <a:t>Iron deficiency</a:t>
            </a:r>
            <a:endParaRPr sz="1600"/>
          </a:p>
          <a:p>
            <a:pPr marL="0" lvl="0" indent="0" algn="l" rtl="0">
              <a:lnSpc>
                <a:spcPct val="90000"/>
              </a:lnSpc>
              <a:spcBef>
                <a:spcPts val="1000"/>
              </a:spcBef>
              <a:spcAft>
                <a:spcPts val="0"/>
              </a:spcAft>
              <a:buSzPts val="1800"/>
              <a:buNone/>
            </a:pPr>
            <a:r>
              <a:rPr lang="en" sz="1600"/>
              <a:t>Casein, IGF-1 associated with     Breast and Prostate Cancer  </a:t>
            </a:r>
            <a:endParaRPr sz="1600"/>
          </a:p>
          <a:p>
            <a:pPr marL="0" lvl="0" indent="0" algn="l" rtl="0">
              <a:lnSpc>
                <a:spcPct val="90000"/>
              </a:lnSpc>
              <a:spcBef>
                <a:spcPts val="1000"/>
              </a:spcBef>
              <a:spcAft>
                <a:spcPts val="0"/>
              </a:spcAft>
              <a:buSzPts val="1800"/>
              <a:buNone/>
            </a:pPr>
            <a:r>
              <a:rPr lang="en" sz="1600"/>
              <a:t>May </a:t>
            </a:r>
            <a:r>
              <a:rPr lang="en" sz="1600" u="sng"/>
              <a:t>not</a:t>
            </a:r>
            <a:r>
              <a:rPr lang="en" sz="1600"/>
              <a:t> be associated with bone health:</a:t>
            </a:r>
            <a:endParaRPr sz="1600"/>
          </a:p>
          <a:p>
            <a:pPr marL="0" lvl="0" indent="0" algn="l" rtl="0">
              <a:lnSpc>
                <a:spcPct val="90000"/>
              </a:lnSpc>
              <a:spcBef>
                <a:spcPts val="1000"/>
              </a:spcBef>
              <a:spcAft>
                <a:spcPts val="0"/>
              </a:spcAft>
              <a:buSzPts val="1800"/>
              <a:buNone/>
            </a:pPr>
            <a:r>
              <a:rPr lang="en" sz="1600"/>
              <a:t>	-Higher hip fracture rate in countries with higher dairy consumption </a:t>
            </a:r>
            <a:endParaRPr sz="1600"/>
          </a:p>
          <a:p>
            <a:pPr marL="457200" lvl="0" indent="0" algn="l" rtl="0">
              <a:lnSpc>
                <a:spcPct val="90000"/>
              </a:lnSpc>
              <a:spcBef>
                <a:spcPts val="1000"/>
              </a:spcBef>
              <a:spcAft>
                <a:spcPts val="0"/>
              </a:spcAft>
              <a:buSzPts val="1800"/>
              <a:buNone/>
            </a:pPr>
            <a:r>
              <a:rPr lang="en" sz="1600"/>
              <a:t>-Pediatrics 2005: 3 large meta-analyses describing that milk does 	not improve bone integrity in children or prevent stress fractures</a:t>
            </a:r>
            <a:endParaRPr sz="1600"/>
          </a:p>
          <a:p>
            <a:pPr marL="0" lvl="0" indent="0" algn="l" rtl="0">
              <a:lnSpc>
                <a:spcPct val="90000"/>
              </a:lnSpc>
              <a:spcBef>
                <a:spcPts val="1000"/>
              </a:spcBef>
              <a:spcAft>
                <a:spcPts val="0"/>
              </a:spcAft>
              <a:buSzPts val="1800"/>
              <a:buNone/>
            </a:pPr>
            <a:r>
              <a:rPr lang="en" sz="1600"/>
              <a:t>Saturated fat and cholesterol in milk is associated with CAD</a:t>
            </a:r>
            <a:endParaRPr sz="1600"/>
          </a:p>
          <a:p>
            <a:pPr marL="0" lvl="0" indent="0" algn="l" rtl="0">
              <a:lnSpc>
                <a:spcPct val="90000"/>
              </a:lnSpc>
              <a:spcBef>
                <a:spcPts val="1000"/>
              </a:spcBef>
              <a:spcAft>
                <a:spcPts val="0"/>
              </a:spcAft>
              <a:buSzPts val="1800"/>
              <a:buNone/>
            </a:pPr>
            <a:r>
              <a:rPr lang="en" sz="1600"/>
              <a:t>Comedogenic (Acne)</a:t>
            </a:r>
            <a:endParaRPr sz="1600"/>
          </a:p>
          <a:p>
            <a:pPr marL="0" lvl="0" indent="0" algn="l" rtl="0">
              <a:lnSpc>
                <a:spcPct val="90000"/>
              </a:lnSpc>
              <a:spcBef>
                <a:spcPts val="1000"/>
              </a:spcBef>
              <a:spcAft>
                <a:spcPts val="0"/>
              </a:spcAft>
              <a:buSzPts val="1800"/>
              <a:buNone/>
            </a:pPr>
            <a:endParaRPr sz="1800"/>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p:txBody>
      </p:sp>
      <p:sp>
        <p:nvSpPr>
          <p:cNvPr id="1054" name="Google Shape;1054;p145"/>
          <p:cNvSpPr/>
          <p:nvPr/>
        </p:nvSpPr>
        <p:spPr>
          <a:xfrm>
            <a:off x="3254167" y="1918758"/>
            <a:ext cx="217800" cy="2748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145"/>
          <p:cNvSpPr txBox="1"/>
          <p:nvPr/>
        </p:nvSpPr>
        <p:spPr>
          <a:xfrm>
            <a:off x="5374475" y="280750"/>
            <a:ext cx="3543300" cy="1169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Verdana"/>
                <a:ea typeface="Verdana"/>
                <a:cs typeface="Verdana"/>
                <a:sym typeface="Verdana"/>
              </a:rPr>
              <a:t>Fun Fact: Canada dropped dairy entirely from their food pyramid</a:t>
            </a: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16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 sz="1600">
                <a:solidFill>
                  <a:schemeClr val="dk1"/>
                </a:solidFill>
                <a:latin typeface="Verdana"/>
                <a:ea typeface="Verdana"/>
                <a:cs typeface="Verdana"/>
                <a:sym typeface="Verdana"/>
              </a:rPr>
              <a:t>NEJM 2020 “Milk and Health”</a:t>
            </a:r>
            <a:endParaRPr sz="1600">
              <a:solidFill>
                <a:schemeClr val="dk1"/>
              </a:solidFill>
              <a:latin typeface="Verdana"/>
              <a:ea typeface="Verdana"/>
              <a:cs typeface="Verdana"/>
              <a:sym typeface="Verdana"/>
            </a:endParaRPr>
          </a:p>
        </p:txBody>
      </p:sp>
      <p:pic>
        <p:nvPicPr>
          <p:cNvPr id="1056" name="Google Shape;1056;p145"/>
          <p:cNvPicPr preferRelativeResize="0"/>
          <p:nvPr/>
        </p:nvPicPr>
        <p:blipFill rotWithShape="1">
          <a:blip r:embed="rId3" cstate="screen">
            <a:alphaModFix/>
            <a:extLst>
              <a:ext uri="{28A0092B-C50C-407E-A947-70E740481C1C}">
                <a14:useLocalDpi xmlns:a14="http://schemas.microsoft.com/office/drawing/2010/main"/>
              </a:ext>
            </a:extLst>
          </a:blip>
          <a:srcRect l="-2260" t="-5230"/>
          <a:stretch/>
        </p:blipFill>
        <p:spPr>
          <a:xfrm>
            <a:off x="2951071" y="4040059"/>
            <a:ext cx="2524125" cy="8001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46"/>
          <p:cNvSpPr txBox="1">
            <a:spLocks noGrp="1"/>
          </p:cNvSpPr>
          <p:nvPr>
            <p:ph type="title"/>
          </p:nvPr>
        </p:nvSpPr>
        <p:spPr>
          <a:xfrm>
            <a:off x="59200" y="66615"/>
            <a:ext cx="8441400" cy="654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3200">
                <a:solidFill>
                  <a:srgbClr val="38761D"/>
                </a:solidFill>
              </a:rPr>
              <a:t>Summary WFPB Tips/Tools</a:t>
            </a:r>
            <a:endParaRPr sz="3200">
              <a:solidFill>
                <a:srgbClr val="38761D"/>
              </a:solidFill>
            </a:endParaRPr>
          </a:p>
        </p:txBody>
      </p:sp>
      <p:sp>
        <p:nvSpPr>
          <p:cNvPr id="1062" name="Google Shape;1062;p146"/>
          <p:cNvSpPr txBox="1">
            <a:spLocks noGrp="1"/>
          </p:cNvSpPr>
          <p:nvPr>
            <p:ph type="body" idx="1"/>
          </p:nvPr>
        </p:nvSpPr>
        <p:spPr>
          <a:xfrm>
            <a:off x="0" y="630725"/>
            <a:ext cx="6179700" cy="3935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sz="1700"/>
          </a:p>
          <a:p>
            <a:pPr marL="0" lvl="0" indent="0" algn="l" rtl="0">
              <a:lnSpc>
                <a:spcPct val="90000"/>
              </a:lnSpc>
              <a:spcBef>
                <a:spcPts val="1000"/>
              </a:spcBef>
              <a:spcAft>
                <a:spcPts val="0"/>
              </a:spcAft>
              <a:buSzPts val="1800"/>
              <a:buNone/>
            </a:pPr>
            <a:r>
              <a:rPr lang="en" sz="1700"/>
              <a:t>Every time you eat/drink is a health </a:t>
            </a:r>
            <a:r>
              <a:rPr lang="en" sz="1700" u="sng"/>
              <a:t>opportunity</a:t>
            </a:r>
            <a:r>
              <a:rPr lang="en" sz="1700"/>
              <a:t> </a:t>
            </a:r>
            <a:endParaRPr sz="1700"/>
          </a:p>
          <a:p>
            <a:pPr marL="0" lvl="0" indent="0" algn="l" rtl="0">
              <a:lnSpc>
                <a:spcPct val="90000"/>
              </a:lnSpc>
              <a:spcBef>
                <a:spcPts val="1000"/>
              </a:spcBef>
              <a:spcAft>
                <a:spcPts val="0"/>
              </a:spcAft>
              <a:buSzPts val="1800"/>
              <a:buNone/>
            </a:pPr>
            <a:r>
              <a:rPr lang="en" sz="1700"/>
              <a:t>Start by eating more of plant foods you DO like </a:t>
            </a:r>
            <a:endParaRPr sz="1700"/>
          </a:p>
          <a:p>
            <a:pPr marL="0" lvl="0" indent="0" algn="l" rtl="0">
              <a:lnSpc>
                <a:spcPct val="90000"/>
              </a:lnSpc>
              <a:spcBef>
                <a:spcPts val="1000"/>
              </a:spcBef>
              <a:spcAft>
                <a:spcPts val="0"/>
              </a:spcAft>
              <a:buSzPts val="1800"/>
              <a:buNone/>
            </a:pPr>
            <a:r>
              <a:rPr lang="en" sz="1700"/>
              <a:t>Try something new (frozen edamame below)</a:t>
            </a:r>
            <a:endParaRPr sz="1700"/>
          </a:p>
          <a:p>
            <a:pPr marL="0" lvl="0" indent="0" algn="l" rtl="0">
              <a:lnSpc>
                <a:spcPct val="90000"/>
              </a:lnSpc>
              <a:spcBef>
                <a:spcPts val="1000"/>
              </a:spcBef>
              <a:spcAft>
                <a:spcPts val="0"/>
              </a:spcAft>
              <a:buSzPts val="1800"/>
              <a:buNone/>
            </a:pPr>
            <a:r>
              <a:rPr lang="en" sz="1700"/>
              <a:t>Substitute beans for meat (soup or tortilla)</a:t>
            </a:r>
            <a:endParaRPr sz="1700"/>
          </a:p>
          <a:p>
            <a:pPr marL="0" lvl="0" indent="0" algn="l" rtl="0">
              <a:lnSpc>
                <a:spcPct val="90000"/>
              </a:lnSpc>
              <a:spcBef>
                <a:spcPts val="1000"/>
              </a:spcBef>
              <a:spcAft>
                <a:spcPts val="0"/>
              </a:spcAft>
              <a:buSzPts val="1800"/>
              <a:buNone/>
            </a:pPr>
            <a:r>
              <a:rPr lang="en" sz="1700"/>
              <a:t>Use less oil in food prep (120 cals per Tbsp!)</a:t>
            </a:r>
            <a:endParaRPr sz="1700"/>
          </a:p>
          <a:p>
            <a:pPr marL="0" lvl="0" indent="0" algn="l" rtl="0">
              <a:lnSpc>
                <a:spcPct val="90000"/>
              </a:lnSpc>
              <a:spcBef>
                <a:spcPts val="1000"/>
              </a:spcBef>
              <a:spcAft>
                <a:spcPts val="0"/>
              </a:spcAft>
              <a:buSzPts val="1800"/>
              <a:buNone/>
            </a:pPr>
            <a:r>
              <a:rPr lang="en" sz="1700"/>
              <a:t>Find local sources of inexpensive fresh produce</a:t>
            </a:r>
            <a:endParaRPr sz="1700"/>
          </a:p>
          <a:p>
            <a:pPr marL="0" lvl="0" indent="0" algn="l" rtl="0">
              <a:lnSpc>
                <a:spcPct val="90000"/>
              </a:lnSpc>
              <a:spcBef>
                <a:spcPts val="1000"/>
              </a:spcBef>
              <a:spcAft>
                <a:spcPts val="0"/>
              </a:spcAft>
              <a:buSzPts val="1800"/>
              <a:buNone/>
            </a:pPr>
            <a:endParaRPr sz="1700">
              <a:highlight>
                <a:srgbClr val="FFFF00"/>
              </a:highlight>
            </a:endParaRPr>
          </a:p>
        </p:txBody>
      </p:sp>
      <p:pic>
        <p:nvPicPr>
          <p:cNvPr id="1063" name="Google Shape;1063;p146"/>
          <p:cNvPicPr preferRelativeResize="0"/>
          <p:nvPr/>
        </p:nvPicPr>
        <p:blipFill rotWithShape="1">
          <a:blip r:embed="rId3">
            <a:alphaModFix/>
          </a:blip>
          <a:srcRect/>
          <a:stretch/>
        </p:blipFill>
        <p:spPr>
          <a:xfrm>
            <a:off x="2784887" y="3391424"/>
            <a:ext cx="2307100" cy="1535275"/>
          </a:xfrm>
          <a:prstGeom prst="rect">
            <a:avLst/>
          </a:prstGeom>
          <a:noFill/>
          <a:ln>
            <a:noFill/>
          </a:ln>
        </p:spPr>
      </p:pic>
      <p:sp>
        <p:nvSpPr>
          <p:cNvPr id="1064" name="Google Shape;1064;p146"/>
          <p:cNvSpPr txBox="1"/>
          <p:nvPr/>
        </p:nvSpPr>
        <p:spPr>
          <a:xfrm>
            <a:off x="5837325" y="925100"/>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1065" name="Google Shape;1065;p146"/>
          <p:cNvPicPr preferRelativeResize="0"/>
          <p:nvPr/>
        </p:nvPicPr>
        <p:blipFill>
          <a:blip r:embed="rId4">
            <a:alphaModFix/>
          </a:blip>
          <a:stretch>
            <a:fillRect/>
          </a:stretch>
        </p:blipFill>
        <p:spPr>
          <a:xfrm>
            <a:off x="5934677" y="1000913"/>
            <a:ext cx="1682609" cy="1535275"/>
          </a:xfrm>
          <a:prstGeom prst="rect">
            <a:avLst/>
          </a:prstGeom>
          <a:noFill/>
          <a:ln w="19050" cap="flat" cmpd="sng">
            <a:solidFill>
              <a:srgbClr val="1155CC"/>
            </a:solidFill>
            <a:prstDash val="solid"/>
            <a:round/>
            <a:headEnd type="none" w="sm" len="sm"/>
            <a:tailEnd type="none" w="sm" len="sm"/>
          </a:ln>
        </p:spPr>
      </p:pic>
      <p:pic>
        <p:nvPicPr>
          <p:cNvPr id="1066" name="Google Shape;1066;p146"/>
          <p:cNvPicPr preferRelativeResize="0"/>
          <p:nvPr/>
        </p:nvPicPr>
        <p:blipFill>
          <a:blip r:embed="rId5">
            <a:alphaModFix/>
          </a:blip>
          <a:stretch>
            <a:fillRect/>
          </a:stretch>
        </p:blipFill>
        <p:spPr>
          <a:xfrm>
            <a:off x="5272150" y="2738813"/>
            <a:ext cx="3807146" cy="2134600"/>
          </a:xfrm>
          <a:prstGeom prst="rect">
            <a:avLst/>
          </a:prstGeom>
          <a:noFill/>
          <a:ln w="9525" cap="flat" cmpd="sng">
            <a:solidFill>
              <a:srgbClr val="38761D"/>
            </a:solidFill>
            <a:prstDash val="solid"/>
            <a:round/>
            <a:headEnd type="none" w="sm" len="sm"/>
            <a:tailEnd type="none" w="sm" len="sm"/>
          </a:ln>
        </p:spPr>
      </p:pic>
      <p:sp>
        <p:nvSpPr>
          <p:cNvPr id="1067" name="Google Shape;1067;p146"/>
          <p:cNvSpPr txBox="1"/>
          <p:nvPr/>
        </p:nvSpPr>
        <p:spPr>
          <a:xfrm>
            <a:off x="59200" y="3882050"/>
            <a:ext cx="25455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highlight>
                  <a:srgbClr val="FFFF00"/>
                </a:highlight>
                <a:latin typeface="Verdana"/>
                <a:ea typeface="Verdana"/>
                <a:cs typeface="Verdana"/>
                <a:sym typeface="Verdana"/>
              </a:rPr>
              <a:t>Resources at the end of presentation to learn more about WFPB eating!</a:t>
            </a:r>
            <a:endParaRPr sz="1300">
              <a:highlight>
                <a:srgbClr val="FFFF00"/>
              </a:highlight>
              <a:latin typeface="Verdana"/>
              <a:ea typeface="Verdana"/>
              <a:cs typeface="Verdana"/>
              <a:sym typeface="Verdan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47"/>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6000"/>
              <a:buNone/>
            </a:pPr>
            <a:endParaRPr/>
          </a:p>
        </p:txBody>
      </p:sp>
      <p:sp>
        <p:nvSpPr>
          <p:cNvPr id="1073" name="Google Shape;1073;p147"/>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endParaRPr/>
          </a:p>
        </p:txBody>
      </p:sp>
      <p:pic>
        <p:nvPicPr>
          <p:cNvPr id="1074" name="Google Shape;1074;p147"/>
          <p:cNvPicPr preferRelativeResize="0"/>
          <p:nvPr/>
        </p:nvPicPr>
        <p:blipFill rotWithShape="1">
          <a:blip r:embed="rId3">
            <a:alphaModFix/>
          </a:blip>
          <a:srcRect/>
          <a:stretch/>
        </p:blipFill>
        <p:spPr>
          <a:xfrm>
            <a:off x="238850" y="-53067"/>
            <a:ext cx="9144000" cy="4675283"/>
          </a:xfrm>
          <a:prstGeom prst="rect">
            <a:avLst/>
          </a:prstGeom>
          <a:noFill/>
          <a:ln>
            <a:noFill/>
          </a:ln>
        </p:spPr>
      </p:pic>
      <p:sp>
        <p:nvSpPr>
          <p:cNvPr id="1075" name="Google Shape;1075;p147"/>
          <p:cNvSpPr/>
          <p:nvPr/>
        </p:nvSpPr>
        <p:spPr>
          <a:xfrm>
            <a:off x="5624550" y="799275"/>
            <a:ext cx="2833500" cy="3870600"/>
          </a:xfrm>
          <a:prstGeom prst="roundRect">
            <a:avLst>
              <a:gd name="adj" fmla="val 16667"/>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6" name="Google Shape;1076;p14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067293" y="-90750"/>
            <a:ext cx="882900" cy="863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5"/>
                                        </p:tgtEl>
                                        <p:attrNameLst>
                                          <p:attrName>style.visibility</p:attrName>
                                        </p:attrNameLst>
                                      </p:cBhvr>
                                      <p:to>
                                        <p:strVal val="visible"/>
                                      </p:to>
                                    </p:set>
                                    <p:animEffect transition="in" filter="fade">
                                      <p:cBhvr>
                                        <p:cTn id="7" dur="1000"/>
                                        <p:tgtEl>
                                          <p:spTgt spid="1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48"/>
          <p:cNvSpPr txBox="1">
            <a:spLocks noGrp="1"/>
          </p:cNvSpPr>
          <p:nvPr>
            <p:ph type="ctrTitle"/>
          </p:nvPr>
        </p:nvSpPr>
        <p:spPr>
          <a:xfrm>
            <a:off x="334250" y="46199"/>
            <a:ext cx="7772400" cy="592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sz="2500">
                <a:solidFill>
                  <a:srgbClr val="38761D"/>
                </a:solidFill>
              </a:rPr>
              <a:t>SLEEP</a:t>
            </a:r>
            <a:endParaRPr sz="2500">
              <a:solidFill>
                <a:srgbClr val="38761D"/>
              </a:solidFill>
            </a:endParaRPr>
          </a:p>
        </p:txBody>
      </p:sp>
      <p:sp>
        <p:nvSpPr>
          <p:cNvPr id="1082" name="Google Shape;1082;p148"/>
          <p:cNvSpPr txBox="1">
            <a:spLocks noGrp="1"/>
          </p:cNvSpPr>
          <p:nvPr>
            <p:ph type="subTitle" idx="1"/>
          </p:nvPr>
        </p:nvSpPr>
        <p:spPr>
          <a:xfrm>
            <a:off x="0" y="649033"/>
            <a:ext cx="9144000" cy="4264500"/>
          </a:xfrm>
          <a:prstGeom prst="rect">
            <a:avLst/>
          </a:prstGeom>
        </p:spPr>
        <p:txBody>
          <a:bodyPr spcFirstLastPara="1" wrap="square" lIns="91425" tIns="45700" rIns="91425" bIns="45700" anchor="t" anchorCtr="0">
            <a:noAutofit/>
          </a:bodyPr>
          <a:lstStyle/>
          <a:p>
            <a:pPr marL="0" lvl="0" indent="0" algn="l" rtl="0">
              <a:lnSpc>
                <a:spcPct val="122000"/>
              </a:lnSpc>
              <a:spcBef>
                <a:spcPts val="0"/>
              </a:spcBef>
              <a:spcAft>
                <a:spcPts val="0"/>
              </a:spcAft>
              <a:buNone/>
            </a:pPr>
            <a:endParaRPr sz="1400"/>
          </a:p>
          <a:p>
            <a:pPr marL="0" lvl="0" indent="0" algn="l" rtl="0">
              <a:lnSpc>
                <a:spcPct val="122000"/>
              </a:lnSpc>
              <a:spcBef>
                <a:spcPts val="1100"/>
              </a:spcBef>
              <a:spcAft>
                <a:spcPts val="0"/>
              </a:spcAft>
              <a:buNone/>
            </a:pPr>
            <a:endParaRPr sz="1100">
              <a:solidFill>
                <a:srgbClr val="564D39"/>
              </a:solidFill>
              <a:highlight>
                <a:srgbClr val="FFFFFF"/>
              </a:highlight>
            </a:endParaRPr>
          </a:p>
          <a:p>
            <a:pPr marL="0" lvl="0" indent="0" algn="l" rtl="0">
              <a:lnSpc>
                <a:spcPct val="122000"/>
              </a:lnSpc>
              <a:spcBef>
                <a:spcPts val="1100"/>
              </a:spcBef>
              <a:spcAft>
                <a:spcPts val="0"/>
              </a:spcAft>
              <a:buNone/>
            </a:pPr>
            <a:endParaRPr sz="1100">
              <a:solidFill>
                <a:srgbClr val="564D39"/>
              </a:solidFill>
              <a:highlight>
                <a:srgbClr val="FFFFFF"/>
              </a:highlight>
            </a:endParaRPr>
          </a:p>
          <a:p>
            <a:pPr marL="0" lvl="0" indent="0" algn="l" rtl="0">
              <a:lnSpc>
                <a:spcPct val="122000"/>
              </a:lnSpc>
              <a:spcBef>
                <a:spcPts val="1100"/>
              </a:spcBef>
              <a:spcAft>
                <a:spcPts val="0"/>
              </a:spcAft>
              <a:buNone/>
            </a:pPr>
            <a:endParaRPr sz="1100">
              <a:solidFill>
                <a:srgbClr val="564D39"/>
              </a:solidFill>
              <a:highlight>
                <a:srgbClr val="FFFFFF"/>
              </a:highlight>
            </a:endParaRPr>
          </a:p>
          <a:p>
            <a:pPr marL="0" lvl="0" indent="0" algn="ctr" rtl="0">
              <a:spcBef>
                <a:spcPts val="1100"/>
              </a:spcBef>
              <a:spcAft>
                <a:spcPts val="0"/>
              </a:spcAft>
              <a:buNone/>
            </a:pPr>
            <a:endParaRPr sz="6000"/>
          </a:p>
        </p:txBody>
      </p:sp>
      <p:sp>
        <p:nvSpPr>
          <p:cNvPr id="1083" name="Google Shape;1083;p148"/>
          <p:cNvSpPr txBox="1"/>
          <p:nvPr/>
        </p:nvSpPr>
        <p:spPr>
          <a:xfrm>
            <a:off x="3700350" y="4162900"/>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1084" name="Google Shape;1084;p148"/>
          <p:cNvPicPr preferRelativeResize="0"/>
          <p:nvPr/>
        </p:nvPicPr>
        <p:blipFill>
          <a:blip r:embed="rId3">
            <a:alphaModFix/>
          </a:blip>
          <a:stretch>
            <a:fillRect/>
          </a:stretch>
        </p:blipFill>
        <p:spPr>
          <a:xfrm>
            <a:off x="3118100" y="1036100"/>
            <a:ext cx="2333525" cy="1890025"/>
          </a:xfrm>
          <a:prstGeom prst="rect">
            <a:avLst/>
          </a:prstGeom>
          <a:noFill/>
          <a:ln w="19050" cap="flat" cmpd="sng">
            <a:solidFill>
              <a:srgbClr val="1155CC"/>
            </a:solidFill>
            <a:prstDash val="solid"/>
            <a:round/>
            <a:headEnd type="none" w="sm" len="sm"/>
            <a:tailEnd type="none" w="sm" len="sm"/>
          </a:ln>
        </p:spPr>
      </p:pic>
      <p:sp>
        <p:nvSpPr>
          <p:cNvPr id="1085" name="Google Shape;1085;p148"/>
          <p:cNvSpPr txBox="1"/>
          <p:nvPr/>
        </p:nvSpPr>
        <p:spPr>
          <a:xfrm>
            <a:off x="132200" y="1036100"/>
            <a:ext cx="2673300" cy="289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Verdana"/>
                <a:ea typeface="Verdana"/>
                <a:cs typeface="Verdana"/>
                <a:sym typeface="Verdana"/>
              </a:rPr>
              <a:t>Epic Template: Cues</a:t>
            </a:r>
            <a:br>
              <a:rPr lang="en" sz="1600">
                <a:latin typeface="Verdana"/>
                <a:ea typeface="Verdana"/>
                <a:cs typeface="Verdana"/>
                <a:sym typeface="Verdana"/>
              </a:rPr>
            </a:br>
            <a:r>
              <a:rPr lang="en" sz="1600">
                <a:latin typeface="Verdana"/>
                <a:ea typeface="Verdana"/>
                <a:cs typeface="Verdana"/>
                <a:sym typeface="Verdana"/>
              </a:rPr>
              <a:t># hours of sleep </a:t>
            </a:r>
            <a:endParaRPr sz="1600">
              <a:latin typeface="Verdana"/>
              <a:ea typeface="Verdana"/>
              <a:cs typeface="Verdana"/>
              <a:sym typeface="Verdana"/>
            </a:endParaRPr>
          </a:p>
          <a:p>
            <a:pPr marL="0" lvl="0" indent="0" algn="l" rtl="0">
              <a:spcBef>
                <a:spcPts val="0"/>
              </a:spcBef>
              <a:spcAft>
                <a:spcPts val="0"/>
              </a:spcAft>
              <a:buNone/>
            </a:pPr>
            <a:r>
              <a:rPr lang="en" sz="1600">
                <a:latin typeface="Verdana"/>
                <a:ea typeface="Verdana"/>
                <a:cs typeface="Verdana"/>
                <a:sym typeface="Verdana"/>
              </a:rPr>
              <a:t>based on age</a:t>
            </a:r>
            <a:endParaRPr sz="1600">
              <a:latin typeface="Verdana"/>
              <a:ea typeface="Verdana"/>
              <a:cs typeface="Verdana"/>
              <a:sym typeface="Verdana"/>
            </a:endParaRPr>
          </a:p>
          <a:p>
            <a:pPr marL="0" lvl="0" indent="0" algn="l" rtl="0">
              <a:spcBef>
                <a:spcPts val="0"/>
              </a:spcBef>
              <a:spcAft>
                <a:spcPts val="0"/>
              </a:spcAft>
              <a:buNone/>
            </a:pPr>
            <a:endParaRPr sz="1600">
              <a:highlight>
                <a:srgbClr val="FFFF00"/>
              </a:highlight>
              <a:latin typeface="Verdana"/>
              <a:ea typeface="Verdana"/>
              <a:cs typeface="Verdana"/>
              <a:sym typeface="Verdana"/>
            </a:endParaRPr>
          </a:p>
          <a:p>
            <a:pPr marL="0" lvl="0" indent="0" algn="l" rtl="0">
              <a:spcBef>
                <a:spcPts val="0"/>
              </a:spcBef>
              <a:spcAft>
                <a:spcPts val="0"/>
              </a:spcAft>
              <a:buNone/>
            </a:pPr>
            <a:r>
              <a:rPr lang="en" sz="1600">
                <a:latin typeface="Verdana"/>
                <a:ea typeface="Verdana"/>
                <a:cs typeface="Verdana"/>
                <a:sym typeface="Verdana"/>
              </a:rPr>
              <a:t>Discuss light and melatonin suppression</a:t>
            </a:r>
            <a:endParaRPr sz="1600">
              <a:latin typeface="Verdana"/>
              <a:ea typeface="Verdana"/>
              <a:cs typeface="Verdana"/>
              <a:sym typeface="Verdana"/>
            </a:endParaRPr>
          </a:p>
          <a:p>
            <a:pPr marL="0" lvl="0" indent="0" algn="l" rtl="0">
              <a:spcBef>
                <a:spcPts val="0"/>
              </a:spcBef>
              <a:spcAft>
                <a:spcPts val="0"/>
              </a:spcAft>
              <a:buNone/>
            </a:pPr>
            <a:endParaRPr sz="1600">
              <a:highlight>
                <a:srgbClr val="FFFF00"/>
              </a:highlight>
              <a:latin typeface="Verdana"/>
              <a:ea typeface="Verdana"/>
              <a:cs typeface="Verdana"/>
              <a:sym typeface="Verdana"/>
            </a:endParaRPr>
          </a:p>
          <a:p>
            <a:pPr marL="0" lvl="0" indent="0" algn="l" rtl="0">
              <a:spcBef>
                <a:spcPts val="0"/>
              </a:spcBef>
              <a:spcAft>
                <a:spcPts val="0"/>
              </a:spcAft>
              <a:buNone/>
            </a:pPr>
            <a:r>
              <a:rPr lang="en" sz="1600">
                <a:latin typeface="Verdana"/>
                <a:ea typeface="Verdana"/>
                <a:cs typeface="Verdana"/>
                <a:sym typeface="Verdana"/>
              </a:rPr>
              <a:t>Sleep loss creates hormone imbalance impacting hunger/satiety</a:t>
            </a:r>
            <a:endParaRPr sz="1600">
              <a:latin typeface="Verdana"/>
              <a:ea typeface="Verdana"/>
              <a:cs typeface="Verdana"/>
              <a:sym typeface="Verdana"/>
            </a:endParaRPr>
          </a:p>
        </p:txBody>
      </p:sp>
      <p:pic>
        <p:nvPicPr>
          <p:cNvPr id="1086" name="Google Shape;1086;p14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5400000">
            <a:off x="5554838" y="1199750"/>
            <a:ext cx="3281050" cy="2566475"/>
          </a:xfrm>
          <a:prstGeom prst="rect">
            <a:avLst/>
          </a:prstGeom>
          <a:noFill/>
          <a:ln w="19050" cap="flat" cmpd="sng">
            <a:solidFill>
              <a:srgbClr val="1155CC"/>
            </a:solidFill>
            <a:prstDash val="solid"/>
            <a:round/>
            <a:headEnd type="none" w="sm" len="sm"/>
            <a:tailEnd type="none" w="sm" len="sm"/>
          </a:ln>
        </p:spPr>
      </p:pic>
      <p:pic>
        <p:nvPicPr>
          <p:cNvPr id="1087" name="Google Shape;1087;p14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543025" y="3166725"/>
            <a:ext cx="1631675" cy="1455800"/>
          </a:xfrm>
          <a:prstGeom prst="rect">
            <a:avLst/>
          </a:prstGeom>
          <a:noFill/>
          <a:ln w="19050" cap="flat" cmpd="sng">
            <a:solidFill>
              <a:srgbClr val="1155CC"/>
            </a:solidFill>
            <a:prstDash val="solid"/>
            <a:round/>
            <a:headEnd type="none" w="sm" len="sm"/>
            <a:tailEnd type="none" w="sm" len="sm"/>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49"/>
          <p:cNvSpPr txBox="1">
            <a:spLocks noGrp="1"/>
          </p:cNvSpPr>
          <p:nvPr>
            <p:ph type="title"/>
          </p:nvPr>
        </p:nvSpPr>
        <p:spPr>
          <a:xfrm>
            <a:off x="103500" y="42950"/>
            <a:ext cx="8387700" cy="53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2900">
                <a:solidFill>
                  <a:srgbClr val="38761D"/>
                </a:solidFill>
              </a:rPr>
              <a:t>Physical Activity</a:t>
            </a:r>
            <a:endParaRPr sz="2900">
              <a:solidFill>
                <a:srgbClr val="38761D"/>
              </a:solidFill>
            </a:endParaRPr>
          </a:p>
        </p:txBody>
      </p:sp>
      <p:sp>
        <p:nvSpPr>
          <p:cNvPr id="1093" name="Google Shape;1093;p149"/>
          <p:cNvSpPr txBox="1">
            <a:spLocks noGrp="1"/>
          </p:cNvSpPr>
          <p:nvPr>
            <p:ph type="body" idx="1"/>
          </p:nvPr>
        </p:nvSpPr>
        <p:spPr>
          <a:xfrm>
            <a:off x="89850" y="416300"/>
            <a:ext cx="8964300" cy="445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endParaRPr sz="1900"/>
          </a:p>
          <a:p>
            <a:pPr marL="0" lvl="0" indent="0" algn="l" rtl="0">
              <a:lnSpc>
                <a:spcPct val="90000"/>
              </a:lnSpc>
              <a:spcBef>
                <a:spcPts val="0"/>
              </a:spcBef>
              <a:spcAft>
                <a:spcPts val="0"/>
              </a:spcAft>
              <a:buSzPts val="1800"/>
              <a:buNone/>
            </a:pPr>
            <a:r>
              <a:rPr lang="en" sz="1600"/>
              <a:t>Improves Physical Health and Longevity </a:t>
            </a:r>
            <a:r>
              <a:rPr lang="en" sz="1600" i="1"/>
              <a:t>regardless of BMI</a:t>
            </a:r>
            <a:endParaRPr sz="1600" i="1"/>
          </a:p>
          <a:p>
            <a:pPr marL="0" lvl="0" indent="0" algn="l" rtl="0">
              <a:lnSpc>
                <a:spcPct val="90000"/>
              </a:lnSpc>
              <a:spcBef>
                <a:spcPts val="0"/>
              </a:spcBef>
              <a:spcAft>
                <a:spcPts val="0"/>
              </a:spcAft>
              <a:buSzPts val="1800"/>
              <a:buNone/>
            </a:pPr>
            <a:endParaRPr sz="1600" i="1"/>
          </a:p>
          <a:p>
            <a:pPr marL="0" lvl="0" indent="0" algn="l" rtl="0">
              <a:lnSpc>
                <a:spcPct val="90000"/>
              </a:lnSpc>
              <a:spcBef>
                <a:spcPts val="0"/>
              </a:spcBef>
              <a:spcAft>
                <a:spcPts val="0"/>
              </a:spcAft>
              <a:buSzPts val="1800"/>
              <a:buNone/>
            </a:pPr>
            <a:r>
              <a:rPr lang="en" sz="1600"/>
              <a:t>Talk about PA in terms of weight maintenance (not weight loss)</a:t>
            </a:r>
            <a:endParaRPr sz="1600"/>
          </a:p>
          <a:p>
            <a:pPr marL="0" lvl="0" indent="0" algn="l" rtl="0">
              <a:lnSpc>
                <a:spcPct val="90000"/>
              </a:lnSpc>
              <a:spcBef>
                <a:spcPts val="0"/>
              </a:spcBef>
              <a:spcAft>
                <a:spcPts val="0"/>
              </a:spcAft>
              <a:buSzPts val="1800"/>
              <a:buNone/>
            </a:pPr>
            <a:r>
              <a:rPr lang="en" sz="1600"/>
              <a:t> </a:t>
            </a:r>
            <a:endParaRPr sz="1600"/>
          </a:p>
          <a:p>
            <a:pPr marL="0" lvl="0" indent="0" algn="l" rtl="0">
              <a:lnSpc>
                <a:spcPct val="90000"/>
              </a:lnSpc>
              <a:spcBef>
                <a:spcPts val="0"/>
              </a:spcBef>
              <a:spcAft>
                <a:spcPts val="0"/>
              </a:spcAft>
              <a:buSzPts val="1800"/>
              <a:buNone/>
            </a:pPr>
            <a:r>
              <a:rPr lang="en" sz="1600">
                <a:solidFill>
                  <a:srgbClr val="38761D"/>
                </a:solidFill>
              </a:rPr>
              <a:t>Physical activity is called</a:t>
            </a:r>
            <a:r>
              <a:rPr lang="en" sz="1400">
                <a:solidFill>
                  <a:srgbClr val="38761D"/>
                </a:solidFill>
              </a:rPr>
              <a:t> “</a:t>
            </a:r>
            <a:r>
              <a:rPr lang="en" sz="1600">
                <a:solidFill>
                  <a:srgbClr val="38761D"/>
                </a:solidFill>
              </a:rPr>
              <a:t>The most underutilized antidepressant</a:t>
            </a:r>
            <a:r>
              <a:rPr lang="en" sz="1400">
                <a:solidFill>
                  <a:srgbClr val="38761D"/>
                </a:solidFill>
              </a:rPr>
              <a:t>”</a:t>
            </a:r>
            <a:r>
              <a:rPr lang="en" sz="1600"/>
              <a:t> </a:t>
            </a:r>
            <a:endParaRPr sz="1600"/>
          </a:p>
          <a:p>
            <a:pPr marL="0" lvl="0" indent="0" algn="l" rtl="0">
              <a:lnSpc>
                <a:spcPct val="90000"/>
              </a:lnSpc>
              <a:spcBef>
                <a:spcPts val="0"/>
              </a:spcBef>
              <a:spcAft>
                <a:spcPts val="0"/>
              </a:spcAft>
              <a:buSzPts val="1800"/>
              <a:buNone/>
            </a:pPr>
            <a:endParaRPr sz="1600" i="1"/>
          </a:p>
          <a:p>
            <a:pPr marL="0" lvl="0" indent="0" algn="l" rtl="0">
              <a:lnSpc>
                <a:spcPct val="90000"/>
              </a:lnSpc>
              <a:spcBef>
                <a:spcPts val="0"/>
              </a:spcBef>
              <a:spcAft>
                <a:spcPts val="0"/>
              </a:spcAft>
              <a:buSzPts val="1800"/>
              <a:buNone/>
            </a:pPr>
            <a:r>
              <a:rPr lang="en" sz="1600" i="1"/>
              <a:t>“What is enjoyable, accessible, and practical?” </a:t>
            </a:r>
            <a:endParaRPr sz="1600" i="1"/>
          </a:p>
          <a:p>
            <a:pPr marL="0" lvl="0" indent="0" algn="l" rtl="0">
              <a:lnSpc>
                <a:spcPct val="90000"/>
              </a:lnSpc>
              <a:spcBef>
                <a:spcPts val="0"/>
              </a:spcBef>
              <a:spcAft>
                <a:spcPts val="0"/>
              </a:spcAft>
              <a:buSzPts val="1800"/>
              <a:buNone/>
            </a:pPr>
            <a:endParaRPr sz="1600"/>
          </a:p>
          <a:p>
            <a:pPr marL="0" lvl="0" indent="0" algn="l" rtl="0">
              <a:lnSpc>
                <a:spcPct val="90000"/>
              </a:lnSpc>
              <a:spcBef>
                <a:spcPts val="0"/>
              </a:spcBef>
              <a:spcAft>
                <a:spcPts val="0"/>
              </a:spcAft>
              <a:buSzPts val="1800"/>
              <a:buNone/>
            </a:pPr>
            <a:endParaRPr sz="1600"/>
          </a:p>
          <a:p>
            <a:pPr marL="0" lvl="0" indent="0" algn="l" rtl="0">
              <a:lnSpc>
                <a:spcPct val="90000"/>
              </a:lnSpc>
              <a:spcBef>
                <a:spcPts val="0"/>
              </a:spcBef>
              <a:spcAft>
                <a:spcPts val="0"/>
              </a:spcAft>
              <a:buSzPts val="1800"/>
              <a:buNone/>
            </a:pPr>
            <a:endParaRPr sz="1900"/>
          </a:p>
          <a:p>
            <a:pPr marL="0" lvl="0" indent="0" algn="l" rtl="0">
              <a:lnSpc>
                <a:spcPct val="90000"/>
              </a:lnSpc>
              <a:spcBef>
                <a:spcPts val="0"/>
              </a:spcBef>
              <a:spcAft>
                <a:spcPts val="0"/>
              </a:spcAft>
              <a:buSzPts val="1800"/>
              <a:buNone/>
            </a:pPr>
            <a:endParaRPr sz="1900"/>
          </a:p>
          <a:p>
            <a:pPr marL="0" lvl="0" indent="0" algn="l" rtl="0">
              <a:lnSpc>
                <a:spcPct val="90000"/>
              </a:lnSpc>
              <a:spcBef>
                <a:spcPts val="0"/>
              </a:spcBef>
              <a:spcAft>
                <a:spcPts val="0"/>
              </a:spcAft>
              <a:buSzPts val="1800"/>
              <a:buNone/>
            </a:pPr>
            <a:endParaRPr sz="1900"/>
          </a:p>
        </p:txBody>
      </p:sp>
      <p:sp>
        <p:nvSpPr>
          <p:cNvPr id="1094" name="Google Shape;1094;p149"/>
          <p:cNvSpPr txBox="1"/>
          <p:nvPr/>
        </p:nvSpPr>
        <p:spPr>
          <a:xfrm>
            <a:off x="103500" y="2358775"/>
            <a:ext cx="46422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i="0" u="none" strike="noStrike" cap="none">
                <a:solidFill>
                  <a:srgbClr val="000000"/>
                </a:solidFill>
                <a:highlight>
                  <a:srgbClr val="FFFF00"/>
                </a:highlight>
                <a:latin typeface="Verdana"/>
                <a:ea typeface="Verdana"/>
                <a:cs typeface="Verdana"/>
                <a:sym typeface="Verdana"/>
              </a:rPr>
              <a:t>C</a:t>
            </a:r>
            <a:r>
              <a:rPr lang="en" sz="1300" i="0" u="none" strike="noStrike" cap="none">
                <a:solidFill>
                  <a:srgbClr val="000000"/>
                </a:solidFill>
                <a:highlight>
                  <a:srgbClr val="FFFF00"/>
                </a:highlight>
                <a:latin typeface="Verdana"/>
                <a:ea typeface="Verdana"/>
                <a:cs typeface="Verdana"/>
                <a:sym typeface="Verdana"/>
              </a:rPr>
              <a:t>hildren: 1 hour/day + wt bearing </a:t>
            </a:r>
            <a:r>
              <a:rPr lang="en" sz="1300">
                <a:highlight>
                  <a:srgbClr val="FFFF00"/>
                </a:highlight>
                <a:latin typeface="Verdana"/>
                <a:ea typeface="Verdana"/>
                <a:cs typeface="Verdana"/>
                <a:sym typeface="Verdana"/>
              </a:rPr>
              <a:t>activity</a:t>
            </a:r>
            <a:endParaRPr sz="1300" i="0" u="none" strike="noStrike" cap="none">
              <a:solidFill>
                <a:srgbClr val="000000"/>
              </a:solidFill>
              <a:highlight>
                <a:srgbClr val="FFFF00"/>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300" i="0" u="none" strike="noStrike" cap="none">
                <a:solidFill>
                  <a:srgbClr val="000000"/>
                </a:solidFill>
                <a:highlight>
                  <a:srgbClr val="FFFF00"/>
                </a:highlight>
                <a:latin typeface="Verdana"/>
                <a:ea typeface="Verdana"/>
                <a:cs typeface="Verdana"/>
                <a:sym typeface="Verdana"/>
              </a:rPr>
              <a:t>16yr-adults: 150 mins of moderate PA</a:t>
            </a:r>
            <a:r>
              <a:rPr lang="en" sz="1200" i="0" u="none" strike="noStrike" cap="none">
                <a:solidFill>
                  <a:srgbClr val="000000"/>
                </a:solidFill>
                <a:highlight>
                  <a:srgbClr val="FFFF00"/>
                </a:highlight>
                <a:latin typeface="Verdana"/>
                <a:ea typeface="Verdana"/>
                <a:cs typeface="Verdana"/>
                <a:sym typeface="Verdana"/>
              </a:rPr>
              <a:t> </a:t>
            </a:r>
            <a:r>
              <a:rPr lang="en" sz="1300" i="0" u="none" strike="noStrike" cap="none">
                <a:solidFill>
                  <a:srgbClr val="000000"/>
                </a:solidFill>
                <a:highlight>
                  <a:srgbClr val="FFFF00"/>
                </a:highlight>
                <a:latin typeface="Verdana"/>
                <a:ea typeface="Verdana"/>
                <a:cs typeface="Verdana"/>
                <a:sym typeface="Verdana"/>
              </a:rPr>
              <a:t>per wk</a:t>
            </a:r>
            <a:endParaRPr sz="1300" i="0" u="none" strike="noStrike" cap="none">
              <a:solidFill>
                <a:srgbClr val="000000"/>
              </a:solidFill>
              <a:highlight>
                <a:srgbClr val="FFFF00"/>
              </a:highlight>
              <a:latin typeface="Verdana"/>
              <a:ea typeface="Verdana"/>
              <a:cs typeface="Verdana"/>
              <a:sym typeface="Verdana"/>
            </a:endParaRPr>
          </a:p>
        </p:txBody>
      </p:sp>
      <p:pic>
        <p:nvPicPr>
          <p:cNvPr id="1095" name="Google Shape;1095;p149"/>
          <p:cNvPicPr preferRelativeResize="0"/>
          <p:nvPr/>
        </p:nvPicPr>
        <p:blipFill rotWithShape="1">
          <a:blip r:embed="rId3" cstate="screen">
            <a:alphaModFix/>
            <a:extLst>
              <a:ext uri="{28A0092B-C50C-407E-A947-70E740481C1C}">
                <a14:useLocalDpi xmlns:a14="http://schemas.microsoft.com/office/drawing/2010/main"/>
              </a:ext>
            </a:extLst>
          </a:blip>
          <a:srcRect l="-2260" t="-5230"/>
          <a:stretch/>
        </p:blipFill>
        <p:spPr>
          <a:xfrm>
            <a:off x="3139329" y="3948789"/>
            <a:ext cx="2524125" cy="800100"/>
          </a:xfrm>
          <a:prstGeom prst="rect">
            <a:avLst/>
          </a:prstGeom>
          <a:noFill/>
          <a:ln>
            <a:noFill/>
          </a:ln>
        </p:spPr>
      </p:pic>
      <p:sp>
        <p:nvSpPr>
          <p:cNvPr id="1096" name="Google Shape;1096;p149"/>
          <p:cNvSpPr txBox="1"/>
          <p:nvPr/>
        </p:nvSpPr>
        <p:spPr>
          <a:xfrm>
            <a:off x="6984425" y="2627250"/>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1097" name="Google Shape;1097;p14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71750" y="3227614"/>
            <a:ext cx="2083375" cy="1608011"/>
          </a:xfrm>
          <a:prstGeom prst="rect">
            <a:avLst/>
          </a:prstGeom>
          <a:noFill/>
          <a:ln>
            <a:noFill/>
          </a:ln>
        </p:spPr>
      </p:pic>
      <p:sp>
        <p:nvSpPr>
          <p:cNvPr id="1098" name="Google Shape;1098;p149"/>
          <p:cNvSpPr txBox="1"/>
          <p:nvPr/>
        </p:nvSpPr>
        <p:spPr>
          <a:xfrm>
            <a:off x="5875750" y="1958575"/>
            <a:ext cx="679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1099" name="Google Shape;1099;p14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30675" y="1297050"/>
            <a:ext cx="1933850" cy="950925"/>
          </a:xfrm>
          <a:prstGeom prst="rect">
            <a:avLst/>
          </a:prstGeom>
          <a:noFill/>
          <a:ln>
            <a:noFill/>
          </a:ln>
        </p:spPr>
      </p:pic>
      <p:pic>
        <p:nvPicPr>
          <p:cNvPr id="1100" name="Google Shape;1100;p149"/>
          <p:cNvPicPr preferRelativeResize="0"/>
          <p:nvPr/>
        </p:nvPicPr>
        <p:blipFill>
          <a:blip r:embed="rId6">
            <a:alphaModFix/>
          </a:blip>
          <a:stretch>
            <a:fillRect/>
          </a:stretch>
        </p:blipFill>
        <p:spPr>
          <a:xfrm>
            <a:off x="4610100" y="2287229"/>
            <a:ext cx="4444050" cy="250802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6" name="Google Shape;1106;p150"/>
          <p:cNvSpPr txBox="1"/>
          <p:nvPr/>
        </p:nvSpPr>
        <p:spPr>
          <a:xfrm>
            <a:off x="3999350" y="2566600"/>
            <a:ext cx="593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1107" name="Google Shape;1107;p15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937200" y="65225"/>
            <a:ext cx="3033525" cy="3949676"/>
          </a:xfrm>
          <a:prstGeom prst="rect">
            <a:avLst/>
          </a:prstGeom>
          <a:noFill/>
          <a:ln w="9525" cap="flat" cmpd="sng">
            <a:solidFill>
              <a:schemeClr val="dk1"/>
            </a:solidFill>
            <a:prstDash val="solid"/>
            <a:round/>
            <a:headEnd type="none" w="sm" len="sm"/>
            <a:tailEnd type="none" w="sm" len="sm"/>
          </a:ln>
        </p:spPr>
      </p:pic>
      <p:pic>
        <p:nvPicPr>
          <p:cNvPr id="1108" name="Google Shape;1108;p150"/>
          <p:cNvPicPr preferRelativeResize="0"/>
          <p:nvPr/>
        </p:nvPicPr>
        <p:blipFill>
          <a:blip r:embed="rId4">
            <a:alphaModFix/>
          </a:blip>
          <a:stretch>
            <a:fillRect/>
          </a:stretch>
        </p:blipFill>
        <p:spPr>
          <a:xfrm>
            <a:off x="186500" y="116750"/>
            <a:ext cx="2906125" cy="3703875"/>
          </a:xfrm>
          <a:prstGeom prst="rect">
            <a:avLst/>
          </a:prstGeom>
          <a:noFill/>
          <a:ln w="9525" cap="flat" cmpd="sng">
            <a:solidFill>
              <a:schemeClr val="dk1"/>
            </a:solidFill>
            <a:prstDash val="solid"/>
            <a:round/>
            <a:headEnd type="none" w="sm" len="sm"/>
            <a:tailEnd type="none" w="sm" len="sm"/>
          </a:ln>
        </p:spPr>
      </p:pic>
      <p:pic>
        <p:nvPicPr>
          <p:cNvPr id="1109" name="Google Shape;1109;p15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396499" y="1739775"/>
            <a:ext cx="3963300" cy="3052350"/>
          </a:xfrm>
          <a:prstGeom prst="rect">
            <a:avLst/>
          </a:prstGeom>
          <a:noFill/>
          <a:ln w="19050" cap="flat" cmpd="sng">
            <a:solidFill>
              <a:srgbClr val="1155CC"/>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9"/>
          <p:cNvSpPr txBox="1">
            <a:spLocks noGrp="1"/>
          </p:cNvSpPr>
          <p:nvPr>
            <p:ph type="ctrTitle"/>
          </p:nvPr>
        </p:nvSpPr>
        <p:spPr>
          <a:xfrm>
            <a:off x="685800" y="56425"/>
            <a:ext cx="7772400" cy="485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2300">
                <a:solidFill>
                  <a:srgbClr val="38761D"/>
                </a:solidFill>
              </a:rPr>
              <a:t>Our Approach Centers Around 3 Main Ideas</a:t>
            </a:r>
            <a:endParaRPr sz="2300">
              <a:solidFill>
                <a:srgbClr val="38761D"/>
              </a:solidFill>
            </a:endParaRPr>
          </a:p>
        </p:txBody>
      </p:sp>
      <p:sp>
        <p:nvSpPr>
          <p:cNvPr id="480" name="Google Shape;480;p79"/>
          <p:cNvSpPr txBox="1">
            <a:spLocks noGrp="1"/>
          </p:cNvSpPr>
          <p:nvPr>
            <p:ph type="subTitle" idx="1"/>
          </p:nvPr>
        </p:nvSpPr>
        <p:spPr>
          <a:xfrm>
            <a:off x="153600" y="541525"/>
            <a:ext cx="8927100" cy="3401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sz="1600">
                <a:solidFill>
                  <a:srgbClr val="FF0000"/>
                </a:solidFill>
              </a:rPr>
              <a:t>FLOW</a:t>
            </a:r>
            <a:r>
              <a:rPr lang="en" sz="1600"/>
              <a:t> An </a:t>
            </a:r>
            <a:r>
              <a:rPr lang="en" sz="1600" u="sng"/>
              <a:t>office flow</a:t>
            </a:r>
            <a:r>
              <a:rPr lang="en" sz="1600"/>
              <a:t> for pts with BMI &gt;85% to improve consistency and follow up</a:t>
            </a:r>
            <a:endParaRPr sz="1600"/>
          </a:p>
          <a:p>
            <a:pPr marL="0" lvl="0" indent="0" algn="l" rtl="0">
              <a:spcBef>
                <a:spcPts val="1000"/>
              </a:spcBef>
              <a:spcAft>
                <a:spcPts val="0"/>
              </a:spcAft>
              <a:buNone/>
            </a:pPr>
            <a:endParaRPr sz="1600"/>
          </a:p>
          <a:p>
            <a:pPr marL="0" lvl="0" indent="0" algn="l" rtl="0">
              <a:spcBef>
                <a:spcPts val="1000"/>
              </a:spcBef>
              <a:spcAft>
                <a:spcPts val="0"/>
              </a:spcAft>
              <a:buNone/>
            </a:pPr>
            <a:r>
              <a:rPr lang="en" sz="1600">
                <a:solidFill>
                  <a:srgbClr val="FF0000"/>
                </a:solidFill>
              </a:rPr>
              <a:t>STAGE OF CHANGE/USE OF MI </a:t>
            </a:r>
            <a:r>
              <a:rPr lang="en" sz="1600"/>
              <a:t> An approach is tailored to the patient’s </a:t>
            </a:r>
            <a:r>
              <a:rPr lang="en" sz="1600" u="sng"/>
              <a:t>stage of change</a:t>
            </a:r>
            <a:r>
              <a:rPr lang="en" sz="1600"/>
              <a:t> and uses </a:t>
            </a:r>
            <a:r>
              <a:rPr lang="en" sz="1600" u="sng"/>
              <a:t>motivational interviewing</a:t>
            </a:r>
            <a:r>
              <a:rPr lang="en" sz="1600"/>
              <a:t> to help resolve ambivalence</a:t>
            </a:r>
            <a:endParaRPr sz="1600"/>
          </a:p>
          <a:p>
            <a:pPr marL="0" lvl="0" indent="0" algn="l" rtl="0">
              <a:spcBef>
                <a:spcPts val="1000"/>
              </a:spcBef>
              <a:spcAft>
                <a:spcPts val="0"/>
              </a:spcAft>
              <a:buNone/>
            </a:pPr>
            <a:endParaRPr sz="1600"/>
          </a:p>
          <a:p>
            <a:pPr marL="0" lvl="0" indent="0" algn="l" rtl="0">
              <a:spcBef>
                <a:spcPts val="1000"/>
              </a:spcBef>
              <a:spcAft>
                <a:spcPts val="0"/>
              </a:spcAft>
              <a:buNone/>
            </a:pPr>
            <a:r>
              <a:rPr lang="en" sz="1600">
                <a:solidFill>
                  <a:srgbClr val="FF0000"/>
                </a:solidFill>
              </a:rPr>
              <a:t>LIFESTYLE MEDICINE</a:t>
            </a:r>
            <a:r>
              <a:rPr lang="en" sz="1600"/>
              <a:t> Our approach uses </a:t>
            </a:r>
            <a:r>
              <a:rPr lang="en" sz="1600" u="sng"/>
              <a:t>Lifestyle Medicine</a:t>
            </a:r>
            <a:r>
              <a:rPr lang="en" sz="1600"/>
              <a:t> principles as a primary resource in 6 main areas of healthy habits. Also a great resource for behavioral change and nutrition education!</a:t>
            </a:r>
            <a:endParaRPr sz="1600"/>
          </a:p>
        </p:txBody>
      </p:sp>
      <p:pic>
        <p:nvPicPr>
          <p:cNvPr id="481" name="Google Shape;481;p79"/>
          <p:cNvPicPr preferRelativeResize="0"/>
          <p:nvPr/>
        </p:nvPicPr>
        <p:blipFill>
          <a:blip r:embed="rId3">
            <a:alphaModFix/>
          </a:blip>
          <a:stretch>
            <a:fillRect/>
          </a:stretch>
        </p:blipFill>
        <p:spPr>
          <a:xfrm>
            <a:off x="3093125" y="4077378"/>
            <a:ext cx="2524125" cy="800100"/>
          </a:xfrm>
          <a:prstGeom prst="rect">
            <a:avLst/>
          </a:prstGeom>
          <a:noFill/>
          <a:ln>
            <a:noFill/>
          </a:ln>
        </p:spPr>
      </p:pic>
      <p:pic>
        <p:nvPicPr>
          <p:cNvPr id="482" name="Google Shape;482;p7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013200" y="3274422"/>
            <a:ext cx="2792524" cy="1652153"/>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151"/>
          <p:cNvSpPr txBox="1">
            <a:spLocks noGrp="1"/>
          </p:cNvSpPr>
          <p:nvPr>
            <p:ph type="title"/>
          </p:nvPr>
        </p:nvSpPr>
        <p:spPr>
          <a:xfrm>
            <a:off x="55950" y="42925"/>
            <a:ext cx="8233500" cy="72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2900">
                <a:solidFill>
                  <a:srgbClr val="38761D"/>
                </a:solidFill>
              </a:rPr>
              <a:t>Developing and Maintaining Relationships</a:t>
            </a:r>
            <a:endParaRPr sz="2900">
              <a:solidFill>
                <a:srgbClr val="38761D"/>
              </a:solidFill>
            </a:endParaRPr>
          </a:p>
        </p:txBody>
      </p:sp>
      <p:sp>
        <p:nvSpPr>
          <p:cNvPr id="1115" name="Google Shape;1115;p151"/>
          <p:cNvSpPr txBox="1">
            <a:spLocks noGrp="1"/>
          </p:cNvSpPr>
          <p:nvPr>
            <p:ph type="body" idx="1"/>
          </p:nvPr>
        </p:nvSpPr>
        <p:spPr>
          <a:xfrm>
            <a:off x="55950" y="764425"/>
            <a:ext cx="9032100" cy="340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 sz="1800" dirty="0"/>
              <a:t>In many studies, social connection is the </a:t>
            </a:r>
            <a:r>
              <a:rPr lang="en" sz="1800" i="1" dirty="0"/>
              <a:t>single most important </a:t>
            </a:r>
            <a:r>
              <a:rPr lang="en" sz="1800" dirty="0"/>
              <a:t>predictor of happiness, health, and longevity!!</a:t>
            </a:r>
            <a:endParaRPr sz="1800" dirty="0"/>
          </a:p>
          <a:p>
            <a:pPr marL="0" lvl="0" indent="0" algn="l" rtl="0">
              <a:lnSpc>
                <a:spcPct val="90000"/>
              </a:lnSpc>
              <a:spcBef>
                <a:spcPts val="1000"/>
              </a:spcBef>
              <a:spcAft>
                <a:spcPts val="0"/>
              </a:spcAft>
              <a:buSzPts val="1800"/>
              <a:buNone/>
            </a:pPr>
            <a:endParaRPr sz="1000" dirty="0"/>
          </a:p>
          <a:p>
            <a:pPr marL="0" lvl="0" indent="0" algn="l" rtl="0">
              <a:lnSpc>
                <a:spcPct val="90000"/>
              </a:lnSpc>
              <a:spcBef>
                <a:spcPts val="1000"/>
              </a:spcBef>
              <a:spcAft>
                <a:spcPts val="0"/>
              </a:spcAft>
              <a:buSzPts val="1800"/>
              <a:buNone/>
            </a:pPr>
            <a:r>
              <a:rPr lang="en" sz="1800" dirty="0"/>
              <a:t>Even brief, authentic connection activates the PNS to lower stress </a:t>
            </a:r>
            <a:endParaRPr sz="1800" dirty="0"/>
          </a:p>
          <a:p>
            <a:pPr marL="0" lvl="0" indent="0" algn="l" rtl="0">
              <a:lnSpc>
                <a:spcPct val="90000"/>
              </a:lnSpc>
              <a:spcBef>
                <a:spcPts val="1000"/>
              </a:spcBef>
              <a:spcAft>
                <a:spcPts val="0"/>
              </a:spcAft>
              <a:buSzPts val="1800"/>
              <a:buNone/>
            </a:pPr>
            <a:endParaRPr sz="1000" dirty="0"/>
          </a:p>
          <a:p>
            <a:pPr marL="0" lvl="0" indent="0" algn="l" rtl="0">
              <a:lnSpc>
                <a:spcPct val="90000"/>
              </a:lnSpc>
              <a:spcBef>
                <a:spcPts val="1000"/>
              </a:spcBef>
              <a:spcAft>
                <a:spcPts val="0"/>
              </a:spcAft>
              <a:buSzPts val="1800"/>
              <a:buNone/>
            </a:pPr>
            <a:r>
              <a:rPr lang="en" sz="1800" dirty="0"/>
              <a:t> </a:t>
            </a:r>
            <a:r>
              <a:rPr lang="en" sz="1800" dirty="0">
                <a:solidFill>
                  <a:srgbClr val="38761D"/>
                </a:solidFill>
              </a:rPr>
              <a:t>“</a:t>
            </a:r>
            <a:r>
              <a:rPr lang="en" sz="1800" i="1" dirty="0">
                <a:solidFill>
                  <a:srgbClr val="38761D"/>
                </a:solidFill>
              </a:rPr>
              <a:t>How are you connecting with friends and family these days</a:t>
            </a:r>
            <a:r>
              <a:rPr lang="en" sz="1800" dirty="0">
                <a:solidFill>
                  <a:srgbClr val="38761D"/>
                </a:solidFill>
              </a:rPr>
              <a:t>?”</a:t>
            </a:r>
            <a:endParaRPr sz="1800" dirty="0">
              <a:solidFill>
                <a:srgbClr val="38761D"/>
              </a:solidFill>
            </a:endParaRPr>
          </a:p>
          <a:p>
            <a:pPr marL="0" lvl="0" indent="0" algn="l" rtl="0">
              <a:lnSpc>
                <a:spcPct val="90000"/>
              </a:lnSpc>
              <a:spcBef>
                <a:spcPts val="1000"/>
              </a:spcBef>
              <a:spcAft>
                <a:spcPts val="0"/>
              </a:spcAft>
              <a:buSzPts val="1800"/>
              <a:buNone/>
            </a:pPr>
            <a:endParaRPr sz="2200" dirty="0"/>
          </a:p>
          <a:p>
            <a:pPr marL="0" lvl="0" indent="0" algn="l" rtl="0">
              <a:lnSpc>
                <a:spcPct val="90000"/>
              </a:lnSpc>
              <a:spcBef>
                <a:spcPts val="1000"/>
              </a:spcBef>
              <a:spcAft>
                <a:spcPts val="0"/>
              </a:spcAft>
              <a:buSzPts val="1800"/>
              <a:buNone/>
            </a:pPr>
            <a:endParaRPr dirty="0"/>
          </a:p>
        </p:txBody>
      </p:sp>
      <p:pic>
        <p:nvPicPr>
          <p:cNvPr id="1116" name="Google Shape;1116;p151"/>
          <p:cNvPicPr preferRelativeResize="0"/>
          <p:nvPr/>
        </p:nvPicPr>
        <p:blipFill rotWithShape="1">
          <a:blip r:embed="rId3">
            <a:alphaModFix/>
          </a:blip>
          <a:srcRect/>
          <a:stretch/>
        </p:blipFill>
        <p:spPr>
          <a:xfrm>
            <a:off x="6154825" y="3131375"/>
            <a:ext cx="2724400" cy="1576350"/>
          </a:xfrm>
          <a:prstGeom prst="rect">
            <a:avLst/>
          </a:prstGeom>
          <a:noFill/>
          <a:ln>
            <a:noFill/>
          </a:ln>
        </p:spPr>
      </p:pic>
      <p:pic>
        <p:nvPicPr>
          <p:cNvPr id="1117" name="Google Shape;1117;p151"/>
          <p:cNvPicPr preferRelativeResize="0"/>
          <p:nvPr/>
        </p:nvPicPr>
        <p:blipFill rotWithShape="1">
          <a:blip r:embed="rId4">
            <a:alphaModFix/>
          </a:blip>
          <a:srcRect/>
          <a:stretch/>
        </p:blipFill>
        <p:spPr>
          <a:xfrm>
            <a:off x="226863" y="3101825"/>
            <a:ext cx="2529275" cy="1635450"/>
          </a:xfrm>
          <a:prstGeom prst="rect">
            <a:avLst/>
          </a:prstGeom>
          <a:noFill/>
          <a:ln>
            <a:noFill/>
          </a:ln>
        </p:spPr>
      </p:pic>
      <p:pic>
        <p:nvPicPr>
          <p:cNvPr id="1118" name="Google Shape;1118;p15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88800" y="2830195"/>
            <a:ext cx="2933351" cy="196283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52"/>
          <p:cNvSpPr txBox="1">
            <a:spLocks noGrp="1"/>
          </p:cNvSpPr>
          <p:nvPr>
            <p:ph type="title" idx="4294967295"/>
          </p:nvPr>
        </p:nvSpPr>
        <p:spPr>
          <a:xfrm>
            <a:off x="0" y="203200"/>
            <a:ext cx="8507413" cy="1054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3000">
                <a:solidFill>
                  <a:srgbClr val="38761D"/>
                </a:solidFill>
              </a:rPr>
              <a:t>Managing Stress</a:t>
            </a:r>
            <a:endParaRPr sz="3000">
              <a:solidFill>
                <a:srgbClr val="38761D"/>
              </a:solidFill>
            </a:endParaRPr>
          </a:p>
          <a:p>
            <a:pPr marL="0" lvl="0" indent="0" algn="l" rtl="0">
              <a:lnSpc>
                <a:spcPct val="90000"/>
              </a:lnSpc>
              <a:spcBef>
                <a:spcPts val="0"/>
              </a:spcBef>
              <a:spcAft>
                <a:spcPts val="0"/>
              </a:spcAft>
              <a:buSzPts val="1800"/>
              <a:buNone/>
            </a:pPr>
            <a:r>
              <a:rPr lang="en" sz="3100">
                <a:solidFill>
                  <a:srgbClr val="38761D"/>
                </a:solidFill>
              </a:rPr>
              <a:t>	</a:t>
            </a:r>
            <a:endParaRPr sz="3100">
              <a:solidFill>
                <a:srgbClr val="38761D"/>
              </a:solidFill>
            </a:endParaRPr>
          </a:p>
          <a:p>
            <a:pPr marL="0" lvl="0" indent="0" algn="l" rtl="0">
              <a:lnSpc>
                <a:spcPct val="90000"/>
              </a:lnSpc>
              <a:spcBef>
                <a:spcPts val="0"/>
              </a:spcBef>
              <a:spcAft>
                <a:spcPts val="0"/>
              </a:spcAft>
              <a:buSzPts val="1800"/>
              <a:buNone/>
            </a:pPr>
            <a:endParaRPr sz="3100">
              <a:solidFill>
                <a:srgbClr val="38761D"/>
              </a:solidFill>
            </a:endParaRPr>
          </a:p>
        </p:txBody>
      </p:sp>
      <p:pic>
        <p:nvPicPr>
          <p:cNvPr id="1125" name="Google Shape;1125;p152"/>
          <p:cNvPicPr preferRelativeResize="0"/>
          <p:nvPr/>
        </p:nvPicPr>
        <p:blipFill rotWithShape="1">
          <a:blip r:embed="rId3">
            <a:alphaModFix/>
          </a:blip>
          <a:srcRect/>
          <a:stretch/>
        </p:blipFill>
        <p:spPr>
          <a:xfrm>
            <a:off x="246825" y="1498729"/>
            <a:ext cx="3148900" cy="1795521"/>
          </a:xfrm>
          <a:prstGeom prst="rect">
            <a:avLst/>
          </a:prstGeom>
          <a:noFill/>
          <a:ln>
            <a:noFill/>
          </a:ln>
        </p:spPr>
      </p:pic>
      <p:pic>
        <p:nvPicPr>
          <p:cNvPr id="1126" name="Google Shape;1126;p15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95725" y="431425"/>
            <a:ext cx="2975425" cy="3826476"/>
          </a:xfrm>
          <a:prstGeom prst="rect">
            <a:avLst/>
          </a:prstGeom>
          <a:noFill/>
          <a:ln w="19050" cap="flat" cmpd="sng">
            <a:solidFill>
              <a:srgbClr val="FF9900"/>
            </a:solidFill>
            <a:prstDash val="solid"/>
            <a:round/>
            <a:headEnd type="none" w="sm" len="sm"/>
            <a:tailEnd type="none" w="sm" len="sm"/>
          </a:ln>
        </p:spPr>
      </p:pic>
      <p:pic>
        <p:nvPicPr>
          <p:cNvPr id="1127" name="Google Shape;1127;p152"/>
          <p:cNvPicPr preferRelativeResize="0"/>
          <p:nvPr/>
        </p:nvPicPr>
        <p:blipFill rotWithShape="1">
          <a:blip r:embed="rId5">
            <a:alphaModFix/>
          </a:blip>
          <a:srcRect/>
          <a:stretch/>
        </p:blipFill>
        <p:spPr>
          <a:xfrm>
            <a:off x="6426650" y="1258025"/>
            <a:ext cx="2602350" cy="2602350"/>
          </a:xfrm>
          <a:prstGeom prst="rect">
            <a:avLst/>
          </a:prstGeom>
          <a:noFill/>
          <a:ln>
            <a:noFill/>
          </a:ln>
        </p:spPr>
      </p:pic>
      <p:pic>
        <p:nvPicPr>
          <p:cNvPr id="1128" name="Google Shape;1128;p152"/>
          <p:cNvPicPr preferRelativeResize="0"/>
          <p:nvPr/>
        </p:nvPicPr>
        <p:blipFill rotWithShape="1">
          <a:blip r:embed="rId6">
            <a:alphaModFix/>
          </a:blip>
          <a:srcRect/>
          <a:stretch/>
        </p:blipFill>
        <p:spPr>
          <a:xfrm>
            <a:off x="3139862" y="4257900"/>
            <a:ext cx="3622826" cy="616925"/>
          </a:xfrm>
          <a:prstGeom prst="rect">
            <a:avLst/>
          </a:prstGeom>
          <a:noFill/>
          <a:ln w="9525" cap="flat" cmpd="sng">
            <a:solidFill>
              <a:srgbClr val="FF9900"/>
            </a:solidFill>
            <a:prstDash val="solid"/>
            <a:round/>
            <a:headEnd type="none" w="sm" len="sm"/>
            <a:tailEnd type="none" w="sm" len="sm"/>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53"/>
          <p:cNvSpPr txBox="1">
            <a:spLocks noGrp="1"/>
          </p:cNvSpPr>
          <p:nvPr>
            <p:ph type="title"/>
          </p:nvPr>
        </p:nvSpPr>
        <p:spPr>
          <a:xfrm>
            <a:off x="628650" y="55500"/>
            <a:ext cx="7886700" cy="666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000">
                <a:solidFill>
                  <a:srgbClr val="38761D"/>
                </a:solidFill>
              </a:rPr>
              <a:t>Calm Kit Items</a:t>
            </a:r>
            <a:endParaRPr sz="3000">
              <a:solidFill>
                <a:srgbClr val="38761D"/>
              </a:solidFill>
            </a:endParaRPr>
          </a:p>
        </p:txBody>
      </p:sp>
      <p:sp>
        <p:nvSpPr>
          <p:cNvPr id="1134" name="Google Shape;1134;p153"/>
          <p:cNvSpPr txBox="1">
            <a:spLocks noGrp="1"/>
          </p:cNvSpPr>
          <p:nvPr>
            <p:ph type="body" idx="1"/>
          </p:nvPr>
        </p:nvSpPr>
        <p:spPr>
          <a:xfrm>
            <a:off x="74000" y="647575"/>
            <a:ext cx="8816100" cy="3984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sz="1800"/>
              <a:t>Creating a “Calm Corner” or “Calm Moment”</a:t>
            </a:r>
            <a:endParaRPr sz="1800"/>
          </a:p>
          <a:p>
            <a:pPr marL="0" lvl="0" indent="0" algn="l" rtl="0">
              <a:spcBef>
                <a:spcPts val="1000"/>
              </a:spcBef>
              <a:spcAft>
                <a:spcPts val="0"/>
              </a:spcAft>
              <a:buNone/>
            </a:pPr>
            <a:r>
              <a:rPr lang="en" sz="1800">
                <a:highlight>
                  <a:srgbClr val="FFFF00"/>
                </a:highlight>
              </a:rPr>
              <a:t>A</a:t>
            </a:r>
            <a:r>
              <a:rPr lang="en" sz="1800"/>
              <a:t> = Awareness (time for a break)</a:t>
            </a:r>
            <a:endParaRPr sz="1800"/>
          </a:p>
          <a:p>
            <a:pPr marL="0" lvl="0" indent="0" algn="l" rtl="0">
              <a:spcBef>
                <a:spcPts val="1000"/>
              </a:spcBef>
              <a:spcAft>
                <a:spcPts val="0"/>
              </a:spcAft>
              <a:buNone/>
            </a:pPr>
            <a:r>
              <a:rPr lang="en" sz="1800">
                <a:highlight>
                  <a:srgbClr val="FFFF00"/>
                </a:highlight>
              </a:rPr>
              <a:t>B</a:t>
            </a:r>
            <a:r>
              <a:rPr lang="en" sz="1800"/>
              <a:t> = Breathing (teaching how to calm PNS)</a:t>
            </a:r>
            <a:endParaRPr sz="1800"/>
          </a:p>
          <a:p>
            <a:pPr marL="0" lvl="0" indent="0" algn="l" rtl="0">
              <a:spcBef>
                <a:spcPts val="1000"/>
              </a:spcBef>
              <a:spcAft>
                <a:spcPts val="0"/>
              </a:spcAft>
              <a:buNone/>
            </a:pPr>
            <a:r>
              <a:rPr lang="en" sz="1800">
                <a:highlight>
                  <a:srgbClr val="FFFF00"/>
                </a:highlight>
              </a:rPr>
              <a:t>C</a:t>
            </a:r>
            <a:r>
              <a:rPr lang="en" sz="1800"/>
              <a:t> = Calming (bubbles, “lovie”, music, journal, draw)</a:t>
            </a:r>
            <a:endParaRPr sz="1800"/>
          </a:p>
          <a:p>
            <a:pPr marL="0" lvl="0" indent="0" algn="l" rtl="0">
              <a:spcBef>
                <a:spcPts val="1000"/>
              </a:spcBef>
              <a:spcAft>
                <a:spcPts val="0"/>
              </a:spcAft>
              <a:buNone/>
            </a:pPr>
            <a:endParaRPr sz="1800"/>
          </a:p>
          <a:p>
            <a:pPr marL="0" lvl="0" indent="0" algn="l" rtl="0">
              <a:spcBef>
                <a:spcPts val="1000"/>
              </a:spcBef>
              <a:spcAft>
                <a:spcPts val="0"/>
              </a:spcAft>
              <a:buNone/>
            </a:pPr>
            <a:endParaRPr sz="1800"/>
          </a:p>
        </p:txBody>
      </p:sp>
      <p:pic>
        <p:nvPicPr>
          <p:cNvPr id="1135" name="Google Shape;1135;p153"/>
          <p:cNvPicPr preferRelativeResize="0"/>
          <p:nvPr/>
        </p:nvPicPr>
        <p:blipFill rotWithShape="1">
          <a:blip r:embed="rId3" cstate="screen">
            <a:alphaModFix/>
            <a:extLst>
              <a:ext uri="{28A0092B-C50C-407E-A947-70E740481C1C}">
                <a14:useLocalDpi xmlns:a14="http://schemas.microsoft.com/office/drawing/2010/main"/>
              </a:ext>
            </a:extLst>
          </a:blip>
          <a:srcRect l="-2260" t="-5230"/>
          <a:stretch/>
        </p:blipFill>
        <p:spPr>
          <a:xfrm>
            <a:off x="3165644" y="4021349"/>
            <a:ext cx="2524125" cy="800100"/>
          </a:xfrm>
          <a:prstGeom prst="rect">
            <a:avLst/>
          </a:prstGeom>
          <a:noFill/>
          <a:ln>
            <a:noFill/>
          </a:ln>
        </p:spPr>
      </p:pic>
      <p:sp>
        <p:nvSpPr>
          <p:cNvPr id="1136" name="Google Shape;1136;p153"/>
          <p:cNvSpPr txBox="1"/>
          <p:nvPr/>
        </p:nvSpPr>
        <p:spPr>
          <a:xfrm>
            <a:off x="74000" y="4821450"/>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Verdana"/>
                <a:ea typeface="Verdana"/>
                <a:cs typeface="Verdana"/>
                <a:sym typeface="Verdana"/>
              </a:rPr>
              <a:t>Calm Corner: Credit to Michelle Dalal, MD (ACLM)</a:t>
            </a:r>
            <a:endParaRPr>
              <a:solidFill>
                <a:schemeClr val="lt1"/>
              </a:solidFill>
              <a:latin typeface="Verdana"/>
              <a:ea typeface="Verdana"/>
              <a:cs typeface="Verdana"/>
              <a:sym typeface="Verdana"/>
            </a:endParaRPr>
          </a:p>
        </p:txBody>
      </p:sp>
      <p:pic>
        <p:nvPicPr>
          <p:cNvPr id="1137" name="Google Shape;1137;p153"/>
          <p:cNvPicPr preferRelativeResize="0"/>
          <p:nvPr/>
        </p:nvPicPr>
        <p:blipFill rotWithShape="1">
          <a:blip r:embed="rId3" cstate="screen">
            <a:alphaModFix/>
            <a:extLst>
              <a:ext uri="{28A0092B-C50C-407E-A947-70E740481C1C}">
                <a14:useLocalDpi xmlns:a14="http://schemas.microsoft.com/office/drawing/2010/main"/>
              </a:ext>
            </a:extLst>
          </a:blip>
          <a:srcRect l="-2260" t="-5230"/>
          <a:stretch/>
        </p:blipFill>
        <p:spPr>
          <a:xfrm>
            <a:off x="3219981" y="4062724"/>
            <a:ext cx="2524125" cy="800100"/>
          </a:xfrm>
          <a:prstGeom prst="rect">
            <a:avLst/>
          </a:prstGeom>
          <a:noFill/>
          <a:ln>
            <a:noFill/>
          </a:ln>
        </p:spPr>
      </p:pic>
      <p:sp>
        <p:nvSpPr>
          <p:cNvPr id="1138" name="Google Shape;1138;p153"/>
          <p:cNvSpPr txBox="1"/>
          <p:nvPr/>
        </p:nvSpPr>
        <p:spPr>
          <a:xfrm>
            <a:off x="3857625" y="2988050"/>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1139" name="Google Shape;1139;p153"/>
          <p:cNvPicPr preferRelativeResize="0"/>
          <p:nvPr/>
        </p:nvPicPr>
        <p:blipFill>
          <a:blip r:embed="rId4">
            <a:alphaModFix/>
          </a:blip>
          <a:stretch>
            <a:fillRect/>
          </a:stretch>
        </p:blipFill>
        <p:spPr>
          <a:xfrm>
            <a:off x="6660650" y="1176875"/>
            <a:ext cx="2168075" cy="3273800"/>
          </a:xfrm>
          <a:prstGeom prst="rect">
            <a:avLst/>
          </a:prstGeom>
          <a:noFill/>
          <a:ln>
            <a:noFill/>
          </a:ln>
        </p:spPr>
      </p:pic>
      <p:pic>
        <p:nvPicPr>
          <p:cNvPr id="1140" name="Google Shape;1140;p153"/>
          <p:cNvPicPr preferRelativeResize="0"/>
          <p:nvPr/>
        </p:nvPicPr>
        <p:blipFill>
          <a:blip r:embed="rId5">
            <a:alphaModFix/>
          </a:blip>
          <a:stretch>
            <a:fillRect/>
          </a:stretch>
        </p:blipFill>
        <p:spPr>
          <a:xfrm>
            <a:off x="401450" y="2571750"/>
            <a:ext cx="2524125" cy="1678531"/>
          </a:xfrm>
          <a:prstGeom prst="rect">
            <a:avLst/>
          </a:prstGeom>
          <a:noFill/>
          <a:ln>
            <a:noFill/>
          </a:ln>
        </p:spPr>
      </p:pic>
      <p:pic>
        <p:nvPicPr>
          <p:cNvPr id="1141" name="Google Shape;1141;p153"/>
          <p:cNvPicPr preferRelativeResize="0"/>
          <p:nvPr/>
        </p:nvPicPr>
        <p:blipFill rotWithShape="1">
          <a:blip r:embed="rId6">
            <a:alphaModFix/>
          </a:blip>
          <a:srcRect/>
          <a:stretch/>
        </p:blipFill>
        <p:spPr>
          <a:xfrm>
            <a:off x="3219975" y="2173700"/>
            <a:ext cx="2976650" cy="19401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54"/>
          <p:cNvSpPr txBox="1">
            <a:spLocks noGrp="1"/>
          </p:cNvSpPr>
          <p:nvPr>
            <p:ph type="title" idx="4294967295"/>
          </p:nvPr>
        </p:nvSpPr>
        <p:spPr>
          <a:xfrm>
            <a:off x="0" y="74613"/>
            <a:ext cx="8156575" cy="8318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2800">
                <a:solidFill>
                  <a:srgbClr val="38761D"/>
                </a:solidFill>
              </a:rPr>
              <a:t>Mental Health Resources </a:t>
            </a:r>
            <a:endParaRPr sz="2800">
              <a:solidFill>
                <a:srgbClr val="38761D"/>
              </a:solidFill>
            </a:endParaRPr>
          </a:p>
          <a:p>
            <a:pPr marL="0" lvl="0" indent="0" algn="l" rtl="0">
              <a:lnSpc>
                <a:spcPct val="90000"/>
              </a:lnSpc>
              <a:spcBef>
                <a:spcPts val="0"/>
              </a:spcBef>
              <a:spcAft>
                <a:spcPts val="0"/>
              </a:spcAft>
              <a:buSzPts val="1800"/>
              <a:buNone/>
            </a:pPr>
            <a:r>
              <a:rPr lang="en" sz="2800">
                <a:solidFill>
                  <a:srgbClr val="38761D"/>
                </a:solidFill>
              </a:rPr>
              <a:t>Specifically for Teens</a:t>
            </a:r>
            <a:r>
              <a:rPr lang="en" sz="3400">
                <a:solidFill>
                  <a:srgbClr val="38761D"/>
                </a:solidFill>
              </a:rPr>
              <a:t> </a:t>
            </a:r>
            <a:endParaRPr sz="3400">
              <a:solidFill>
                <a:srgbClr val="38761D"/>
              </a:solidFill>
            </a:endParaRPr>
          </a:p>
        </p:txBody>
      </p:sp>
      <p:pic>
        <p:nvPicPr>
          <p:cNvPr id="1148" name="Google Shape;1148;p154"/>
          <p:cNvPicPr preferRelativeResize="0"/>
          <p:nvPr/>
        </p:nvPicPr>
        <p:blipFill rotWithShape="1">
          <a:blip r:embed="rId3">
            <a:alphaModFix/>
          </a:blip>
          <a:srcRect/>
          <a:stretch/>
        </p:blipFill>
        <p:spPr>
          <a:xfrm>
            <a:off x="230700" y="1394275"/>
            <a:ext cx="2346400" cy="3230795"/>
          </a:xfrm>
          <a:prstGeom prst="rect">
            <a:avLst/>
          </a:prstGeom>
          <a:noFill/>
          <a:ln>
            <a:noFill/>
          </a:ln>
        </p:spPr>
      </p:pic>
      <p:pic>
        <p:nvPicPr>
          <p:cNvPr id="1149" name="Google Shape;1149;p15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18137" y="1394275"/>
            <a:ext cx="2346389" cy="3243950"/>
          </a:xfrm>
          <a:prstGeom prst="rect">
            <a:avLst/>
          </a:prstGeom>
          <a:noFill/>
          <a:ln>
            <a:noFill/>
          </a:ln>
        </p:spPr>
      </p:pic>
      <p:pic>
        <p:nvPicPr>
          <p:cNvPr id="1150" name="Google Shape;1150;p15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374625" y="-12"/>
            <a:ext cx="2149375" cy="3320725"/>
          </a:xfrm>
          <a:prstGeom prst="rect">
            <a:avLst/>
          </a:prstGeom>
          <a:noFill/>
          <a:ln>
            <a:noFill/>
          </a:ln>
        </p:spPr>
      </p:pic>
      <p:pic>
        <p:nvPicPr>
          <p:cNvPr id="1151" name="Google Shape;1151;p15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946825" y="1074275"/>
            <a:ext cx="2197175" cy="35042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155"/>
          <p:cNvSpPr txBox="1">
            <a:spLocks noGrp="1"/>
          </p:cNvSpPr>
          <p:nvPr>
            <p:ph type="title" idx="4294967295"/>
          </p:nvPr>
        </p:nvSpPr>
        <p:spPr>
          <a:xfrm>
            <a:off x="0" y="39688"/>
            <a:ext cx="8212138" cy="9239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 sz="2900">
                <a:solidFill>
                  <a:srgbClr val="38761D"/>
                </a:solidFill>
                <a:latin typeface="Arial"/>
                <a:ea typeface="Arial"/>
                <a:cs typeface="Arial"/>
                <a:sym typeface="Arial"/>
              </a:rPr>
              <a:t>Free Mindfulness, Stress Reduction Apps</a:t>
            </a:r>
            <a:endParaRPr sz="4100">
              <a:solidFill>
                <a:srgbClr val="38761D"/>
              </a:solidFill>
            </a:endParaRPr>
          </a:p>
        </p:txBody>
      </p:sp>
      <p:sp>
        <p:nvSpPr>
          <p:cNvPr id="1157" name="Google Shape;1157;p155"/>
          <p:cNvSpPr txBox="1">
            <a:spLocks noGrp="1"/>
          </p:cNvSpPr>
          <p:nvPr>
            <p:ph type="body" idx="4294967295"/>
          </p:nvPr>
        </p:nvSpPr>
        <p:spPr>
          <a:xfrm>
            <a:off x="0" y="1370013"/>
            <a:ext cx="7886700" cy="32623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
              <a:t>   </a:t>
            </a:r>
            <a:endParaRPr/>
          </a:p>
          <a:p>
            <a:pPr marL="0" lvl="0" indent="0" algn="l" rtl="0">
              <a:lnSpc>
                <a:spcPct val="90000"/>
              </a:lnSpc>
              <a:spcBef>
                <a:spcPts val="1000"/>
              </a:spcBef>
              <a:spcAft>
                <a:spcPts val="0"/>
              </a:spcAft>
              <a:buSzPts val="1800"/>
              <a:buNone/>
            </a:pPr>
            <a:endParaRPr/>
          </a:p>
        </p:txBody>
      </p:sp>
      <p:pic>
        <p:nvPicPr>
          <p:cNvPr id="1158" name="Google Shape;1158;p155"/>
          <p:cNvPicPr preferRelativeResize="0"/>
          <p:nvPr/>
        </p:nvPicPr>
        <p:blipFill rotWithShape="1">
          <a:blip r:embed="rId3">
            <a:alphaModFix/>
          </a:blip>
          <a:srcRect/>
          <a:stretch/>
        </p:blipFill>
        <p:spPr>
          <a:xfrm>
            <a:off x="494125" y="865850"/>
            <a:ext cx="2762350" cy="1546925"/>
          </a:xfrm>
          <a:prstGeom prst="rect">
            <a:avLst/>
          </a:prstGeom>
          <a:noFill/>
          <a:ln>
            <a:noFill/>
          </a:ln>
        </p:spPr>
      </p:pic>
      <p:pic>
        <p:nvPicPr>
          <p:cNvPr id="1159" name="Google Shape;1159;p155"/>
          <p:cNvPicPr preferRelativeResize="0"/>
          <p:nvPr/>
        </p:nvPicPr>
        <p:blipFill rotWithShape="1">
          <a:blip r:embed="rId4" cstate="screen">
            <a:alphaModFix/>
            <a:extLst>
              <a:ext uri="{28A0092B-C50C-407E-A947-70E740481C1C}">
                <a14:useLocalDpi xmlns:a14="http://schemas.microsoft.com/office/drawing/2010/main"/>
              </a:ext>
            </a:extLst>
          </a:blip>
          <a:srcRect r="-9397"/>
          <a:stretch/>
        </p:blipFill>
        <p:spPr>
          <a:xfrm>
            <a:off x="5008025" y="907050"/>
            <a:ext cx="3670524" cy="1400825"/>
          </a:xfrm>
          <a:prstGeom prst="rect">
            <a:avLst/>
          </a:prstGeom>
          <a:noFill/>
          <a:ln>
            <a:noFill/>
          </a:ln>
        </p:spPr>
      </p:pic>
      <p:pic>
        <p:nvPicPr>
          <p:cNvPr id="1160" name="Google Shape;1160;p155"/>
          <p:cNvPicPr preferRelativeResize="0"/>
          <p:nvPr/>
        </p:nvPicPr>
        <p:blipFill rotWithShape="1">
          <a:blip r:embed="rId5">
            <a:alphaModFix/>
          </a:blip>
          <a:srcRect/>
          <a:stretch/>
        </p:blipFill>
        <p:spPr>
          <a:xfrm>
            <a:off x="3597500" y="3270300"/>
            <a:ext cx="1504825" cy="1362325"/>
          </a:xfrm>
          <a:prstGeom prst="rect">
            <a:avLst/>
          </a:prstGeom>
          <a:noFill/>
          <a:ln>
            <a:noFill/>
          </a:ln>
        </p:spPr>
      </p:pic>
      <p:pic>
        <p:nvPicPr>
          <p:cNvPr id="1161" name="Google Shape;1161;p155"/>
          <p:cNvPicPr preferRelativeResize="0"/>
          <p:nvPr/>
        </p:nvPicPr>
        <p:blipFill rotWithShape="1">
          <a:blip r:embed="rId6">
            <a:alphaModFix/>
          </a:blip>
          <a:srcRect/>
          <a:stretch/>
        </p:blipFill>
        <p:spPr>
          <a:xfrm>
            <a:off x="423950" y="2725525"/>
            <a:ext cx="2859666" cy="1244800"/>
          </a:xfrm>
          <a:prstGeom prst="rect">
            <a:avLst/>
          </a:prstGeom>
          <a:noFill/>
          <a:ln>
            <a:noFill/>
          </a:ln>
        </p:spPr>
      </p:pic>
      <p:pic>
        <p:nvPicPr>
          <p:cNvPr id="1162" name="Google Shape;1162;p15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229375" y="2520650"/>
            <a:ext cx="2620099" cy="1244800"/>
          </a:xfrm>
          <a:prstGeom prst="rect">
            <a:avLst/>
          </a:prstGeom>
          <a:noFill/>
          <a:ln>
            <a:noFill/>
          </a:ln>
        </p:spPr>
      </p:pic>
      <p:sp>
        <p:nvSpPr>
          <p:cNvPr id="1163" name="Google Shape;1163;p155"/>
          <p:cNvSpPr/>
          <p:nvPr/>
        </p:nvSpPr>
        <p:spPr>
          <a:xfrm>
            <a:off x="3521750" y="4632625"/>
            <a:ext cx="1656300" cy="224100"/>
          </a:xfrm>
          <a:prstGeom prst="roundRect">
            <a:avLst>
              <a:gd name="adj" fmla="val 16667"/>
            </a:avLst>
          </a:prstGeom>
          <a:no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Bambú (spanish)</a:t>
            </a:r>
            <a:endParaRPr sz="1400" b="0" i="0" u="none" strike="noStrike" cap="none">
              <a:solidFill>
                <a:srgbClr val="000000"/>
              </a:solidFill>
              <a:latin typeface="Arial"/>
              <a:ea typeface="Arial"/>
              <a:cs typeface="Arial"/>
              <a:sym typeface="Arial"/>
            </a:endParaRPr>
          </a:p>
        </p:txBody>
      </p:sp>
      <p:sp>
        <p:nvSpPr>
          <p:cNvPr id="1164" name="Google Shape;1164;p155"/>
          <p:cNvSpPr/>
          <p:nvPr/>
        </p:nvSpPr>
        <p:spPr>
          <a:xfrm>
            <a:off x="3168900" y="1488900"/>
            <a:ext cx="1839000" cy="477600"/>
          </a:xfrm>
          <a:prstGeom prst="leftArrow">
            <a:avLst>
              <a:gd name="adj1" fmla="val 50000"/>
              <a:gd name="adj2" fmla="val 50000"/>
            </a:avLst>
          </a:prstGeom>
          <a:solidFill>
            <a:schemeClr val="lt2"/>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AAP reccomended</a:t>
            </a:r>
            <a:endParaRPr sz="1400" b="0" i="0" u="none" strike="noStrike" cap="none">
              <a:solidFill>
                <a:srgbClr val="000000"/>
              </a:solidFill>
              <a:latin typeface="Arial"/>
              <a:ea typeface="Arial"/>
              <a:cs typeface="Arial"/>
              <a:sym typeface="Arial"/>
            </a:endParaRPr>
          </a:p>
        </p:txBody>
      </p:sp>
      <p:sp>
        <p:nvSpPr>
          <p:cNvPr id="1165" name="Google Shape;1165;p155"/>
          <p:cNvSpPr txBox="1"/>
          <p:nvPr/>
        </p:nvSpPr>
        <p:spPr>
          <a:xfrm>
            <a:off x="5416200" y="3898625"/>
            <a:ext cx="3807600" cy="6312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Free Provider Course</a:t>
            </a:r>
            <a:endParaRPr sz="15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highlight>
                  <a:srgbClr val="FFFF00"/>
                </a:highlight>
                <a:latin typeface="Arial"/>
                <a:ea typeface="Arial"/>
                <a:cs typeface="Arial"/>
                <a:sym typeface="Arial"/>
                <a:hlinkClick r:id="rId8"/>
              </a:rPr>
              <a:t>https://drjud.com/health-care-provider-course/</a:t>
            </a:r>
            <a:endParaRPr sz="1700" b="0" i="0" u="none" strike="noStrike" cap="none">
              <a:solidFill>
                <a:srgbClr val="000000"/>
              </a:solidFill>
              <a:highlight>
                <a:srgbClr val="FFFF00"/>
              </a:highlight>
              <a:latin typeface="Verdana"/>
              <a:ea typeface="Verdana"/>
              <a:cs typeface="Verdana"/>
              <a:sym typeface="Verdana"/>
            </a:endParaRPr>
          </a:p>
        </p:txBody>
      </p:sp>
      <p:sp>
        <p:nvSpPr>
          <p:cNvPr id="1166" name="Google Shape;1166;p155"/>
          <p:cNvSpPr txBox="1"/>
          <p:nvPr/>
        </p:nvSpPr>
        <p:spPr>
          <a:xfrm>
            <a:off x="75475" y="4440546"/>
            <a:ext cx="2124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Not Free but Excellent:</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Headspace and Fit Mind</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156"/>
          <p:cNvSpPr txBox="1">
            <a:spLocks noGrp="1"/>
          </p:cNvSpPr>
          <p:nvPr>
            <p:ph type="title" idx="4294967295"/>
          </p:nvPr>
        </p:nvSpPr>
        <p:spPr>
          <a:xfrm>
            <a:off x="0" y="0"/>
            <a:ext cx="8361363" cy="70008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 sz="2800">
                <a:solidFill>
                  <a:srgbClr val="38761D"/>
                </a:solidFill>
              </a:rPr>
              <a:t>What We Find Helpful</a:t>
            </a:r>
            <a:endParaRPr>
              <a:solidFill>
                <a:srgbClr val="38761D"/>
              </a:solidFill>
            </a:endParaRPr>
          </a:p>
        </p:txBody>
      </p:sp>
      <p:sp>
        <p:nvSpPr>
          <p:cNvPr id="1172" name="Google Shape;1172;p156"/>
          <p:cNvSpPr txBox="1">
            <a:spLocks noGrp="1"/>
          </p:cNvSpPr>
          <p:nvPr>
            <p:ph type="body" idx="4294967295"/>
          </p:nvPr>
        </p:nvSpPr>
        <p:spPr>
          <a:xfrm>
            <a:off x="0" y="896938"/>
            <a:ext cx="6716713" cy="369570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SzPts val="1800"/>
              <a:buNone/>
            </a:pPr>
            <a:r>
              <a:rPr lang="en" sz="1500">
                <a:solidFill>
                  <a:srgbClr val="FF0000"/>
                </a:solidFill>
              </a:rPr>
              <a:t>OFFICE FLOW</a:t>
            </a:r>
            <a:r>
              <a:rPr lang="en" sz="1500"/>
              <a:t> is needed and appreciated for consistency</a:t>
            </a:r>
            <a:endParaRPr sz="1500"/>
          </a:p>
          <a:p>
            <a:pPr marL="114300" lvl="0" indent="0" algn="l" rtl="0">
              <a:lnSpc>
                <a:spcPct val="90000"/>
              </a:lnSpc>
              <a:spcBef>
                <a:spcPts val="1000"/>
              </a:spcBef>
              <a:spcAft>
                <a:spcPts val="0"/>
              </a:spcAft>
              <a:buSzPts val="1800"/>
              <a:buNone/>
            </a:pPr>
            <a:endParaRPr sz="1500"/>
          </a:p>
          <a:p>
            <a:pPr marL="114300" lvl="0" indent="0" algn="l" rtl="0">
              <a:lnSpc>
                <a:spcPct val="90000"/>
              </a:lnSpc>
              <a:spcBef>
                <a:spcPts val="1000"/>
              </a:spcBef>
              <a:spcAft>
                <a:spcPts val="0"/>
              </a:spcAft>
              <a:buSzPts val="1800"/>
              <a:buNone/>
            </a:pPr>
            <a:r>
              <a:rPr lang="en" sz="1500">
                <a:solidFill>
                  <a:srgbClr val="FF0000"/>
                </a:solidFill>
              </a:rPr>
              <a:t>STAGES OF CHANGE/MI </a:t>
            </a:r>
            <a:r>
              <a:rPr lang="en" sz="1500"/>
              <a:t>Let your visit and your plan reflect that you are meeting patients “where they are”. This is more effective and more satisfying for both provider and patient. </a:t>
            </a:r>
            <a:endParaRPr sz="2900"/>
          </a:p>
          <a:p>
            <a:pPr marL="114300" lvl="0" indent="0" algn="l" rtl="0">
              <a:lnSpc>
                <a:spcPct val="90000"/>
              </a:lnSpc>
              <a:spcBef>
                <a:spcPts val="1000"/>
              </a:spcBef>
              <a:spcAft>
                <a:spcPts val="0"/>
              </a:spcAft>
              <a:buSzPts val="1800"/>
              <a:buNone/>
            </a:pPr>
            <a:endParaRPr sz="1500"/>
          </a:p>
          <a:p>
            <a:pPr marL="114300" lvl="0" indent="0" algn="l" rtl="0">
              <a:lnSpc>
                <a:spcPct val="90000"/>
              </a:lnSpc>
              <a:spcBef>
                <a:spcPts val="1000"/>
              </a:spcBef>
              <a:spcAft>
                <a:spcPts val="0"/>
              </a:spcAft>
              <a:buSzPts val="1800"/>
              <a:buNone/>
            </a:pPr>
            <a:r>
              <a:rPr lang="en" sz="1500">
                <a:solidFill>
                  <a:srgbClr val="FF0000"/>
                </a:solidFill>
              </a:rPr>
              <a:t>LIFESTYLE MEDICINE</a:t>
            </a:r>
            <a:r>
              <a:rPr lang="en" sz="1500"/>
              <a:t> Obesity care is optimized with a  </a:t>
            </a:r>
            <a:r>
              <a:rPr lang="en" sz="1500" u="sng"/>
              <a:t>comprehensive</a:t>
            </a:r>
            <a:r>
              <a:rPr lang="en" sz="1500"/>
              <a:t> approach to the patient in their environment. LM has great resources to fill our educational gaps! </a:t>
            </a:r>
            <a:r>
              <a:rPr lang="en" sz="1500">
                <a:solidFill>
                  <a:srgbClr val="38761D"/>
                </a:solidFill>
              </a:rPr>
              <a:t>Emphasize a well-balanced WFPB diet - </a:t>
            </a:r>
            <a:r>
              <a:rPr lang="en" sz="1500" i="1">
                <a:solidFill>
                  <a:srgbClr val="38761D"/>
                </a:solidFill>
              </a:rPr>
              <a:t>it’s not only SAFE for children and effective for weight management,  but it gives them the best foundation for lifelong health.</a:t>
            </a:r>
            <a:endParaRPr sz="2900" i="1">
              <a:solidFill>
                <a:srgbClr val="38761D"/>
              </a:solidFill>
            </a:endParaRPr>
          </a:p>
          <a:p>
            <a:pPr marL="114300" lvl="0" indent="0" algn="l" rtl="0">
              <a:lnSpc>
                <a:spcPct val="90000"/>
              </a:lnSpc>
              <a:spcBef>
                <a:spcPts val="1000"/>
              </a:spcBef>
              <a:spcAft>
                <a:spcPts val="0"/>
              </a:spcAft>
              <a:buSzPts val="1800"/>
              <a:buNone/>
            </a:pPr>
            <a:endParaRPr sz="1400">
              <a:solidFill>
                <a:srgbClr val="38761D"/>
              </a:solidFill>
            </a:endParaRPr>
          </a:p>
          <a:p>
            <a:pPr marL="114300" lvl="0" indent="0" algn="l" rtl="0">
              <a:lnSpc>
                <a:spcPct val="90000"/>
              </a:lnSpc>
              <a:spcBef>
                <a:spcPts val="1000"/>
              </a:spcBef>
              <a:spcAft>
                <a:spcPts val="0"/>
              </a:spcAft>
              <a:buSzPts val="1800"/>
              <a:buNone/>
            </a:pPr>
            <a:endParaRPr sz="1600"/>
          </a:p>
          <a:p>
            <a:pPr marL="114300" lvl="0" indent="0" algn="l" rtl="0">
              <a:lnSpc>
                <a:spcPct val="90000"/>
              </a:lnSpc>
              <a:spcBef>
                <a:spcPts val="1000"/>
              </a:spcBef>
              <a:spcAft>
                <a:spcPts val="0"/>
              </a:spcAft>
              <a:buSzPts val="1800"/>
              <a:buNone/>
            </a:pPr>
            <a:endParaRPr sz="1600"/>
          </a:p>
          <a:p>
            <a:pPr marL="114300" lvl="0" indent="0" algn="l" rtl="0">
              <a:lnSpc>
                <a:spcPct val="90000"/>
              </a:lnSpc>
              <a:spcBef>
                <a:spcPts val="1000"/>
              </a:spcBef>
              <a:spcAft>
                <a:spcPts val="0"/>
              </a:spcAft>
              <a:buSzPts val="1800"/>
              <a:buNone/>
            </a:pPr>
            <a:endParaRPr sz="1600"/>
          </a:p>
        </p:txBody>
      </p:sp>
      <p:pic>
        <p:nvPicPr>
          <p:cNvPr id="1173" name="Google Shape;1173;p156"/>
          <p:cNvPicPr preferRelativeResize="0"/>
          <p:nvPr/>
        </p:nvPicPr>
        <p:blipFill rotWithShape="1">
          <a:blip r:embed="rId3">
            <a:alphaModFix/>
          </a:blip>
          <a:srcRect/>
          <a:stretch/>
        </p:blipFill>
        <p:spPr>
          <a:xfrm>
            <a:off x="6716807" y="588311"/>
            <a:ext cx="2319617" cy="1445558"/>
          </a:xfrm>
          <a:prstGeom prst="rect">
            <a:avLst/>
          </a:prstGeom>
          <a:noFill/>
          <a:ln w="19050" cap="flat" cmpd="sng">
            <a:solidFill>
              <a:srgbClr val="FFFFFF"/>
            </a:solidFill>
            <a:prstDash val="solid"/>
            <a:round/>
            <a:headEnd type="none" w="sm" len="sm"/>
            <a:tailEnd type="none" w="sm" len="sm"/>
          </a:ln>
        </p:spPr>
      </p:pic>
      <p:pic>
        <p:nvPicPr>
          <p:cNvPr id="1174" name="Google Shape;1174;p156"/>
          <p:cNvPicPr preferRelativeResize="0"/>
          <p:nvPr/>
        </p:nvPicPr>
        <p:blipFill rotWithShape="1">
          <a:blip r:embed="rId4">
            <a:alphaModFix/>
          </a:blip>
          <a:srcRect/>
          <a:stretch/>
        </p:blipFill>
        <p:spPr>
          <a:xfrm>
            <a:off x="6716807" y="1922930"/>
            <a:ext cx="2319617" cy="1445558"/>
          </a:xfrm>
          <a:prstGeom prst="rect">
            <a:avLst/>
          </a:prstGeom>
          <a:noFill/>
          <a:ln w="28575" cap="flat" cmpd="sng">
            <a:solidFill>
              <a:srgbClr val="FFFFFF"/>
            </a:solidFill>
            <a:prstDash val="solid"/>
            <a:round/>
            <a:headEnd type="none" w="sm" len="sm"/>
            <a:tailEnd type="none" w="sm" len="sm"/>
          </a:ln>
        </p:spPr>
      </p:pic>
      <p:pic>
        <p:nvPicPr>
          <p:cNvPr id="1175" name="Google Shape;1175;p156"/>
          <p:cNvPicPr preferRelativeResize="0"/>
          <p:nvPr/>
        </p:nvPicPr>
        <p:blipFill rotWithShape="1">
          <a:blip r:embed="rId5">
            <a:alphaModFix/>
          </a:blip>
          <a:srcRect/>
          <a:stretch/>
        </p:blipFill>
        <p:spPr>
          <a:xfrm>
            <a:off x="6716807" y="3368488"/>
            <a:ext cx="2357774" cy="1535405"/>
          </a:xfrm>
          <a:prstGeom prst="rect">
            <a:avLst/>
          </a:prstGeom>
          <a:noFill/>
          <a:ln w="28575" cap="flat" cmpd="sng">
            <a:solidFill>
              <a:srgbClr val="FFFFFF"/>
            </a:solidFill>
            <a:prstDash val="solid"/>
            <a:round/>
            <a:headEnd type="none" w="sm" len="sm"/>
            <a:tailEnd type="none" w="sm" len="sm"/>
          </a:ln>
        </p:spPr>
      </p:pic>
      <p:pic>
        <p:nvPicPr>
          <p:cNvPr id="1176" name="Google Shape;1176;p156"/>
          <p:cNvPicPr preferRelativeResize="0"/>
          <p:nvPr/>
        </p:nvPicPr>
        <p:blipFill rotWithShape="1">
          <a:blip r:embed="rId6" cstate="screen">
            <a:alphaModFix/>
            <a:extLst>
              <a:ext uri="{28A0092B-C50C-407E-A947-70E740481C1C}">
                <a14:useLocalDpi xmlns:a14="http://schemas.microsoft.com/office/drawing/2010/main"/>
              </a:ext>
            </a:extLst>
          </a:blip>
          <a:srcRect l="-2260" t="-5230"/>
          <a:stretch/>
        </p:blipFill>
        <p:spPr>
          <a:xfrm>
            <a:off x="3165644" y="4021349"/>
            <a:ext cx="2524125" cy="8001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2" name="Google Shape;1182;p157"/>
          <p:cNvSpPr txBox="1">
            <a:spLocks noGrp="1"/>
          </p:cNvSpPr>
          <p:nvPr>
            <p:ph type="body" idx="4294967295"/>
          </p:nvPr>
        </p:nvSpPr>
        <p:spPr>
          <a:xfrm>
            <a:off x="4535488" y="1031875"/>
            <a:ext cx="4608512" cy="231775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en" sz="3000"/>
              <a:t>“Good Habits Formed At Youth Make All the Difference.”</a:t>
            </a:r>
            <a:endParaRPr sz="3000"/>
          </a:p>
          <a:p>
            <a:pPr marL="0" lvl="0" indent="0" algn="ctr" rtl="0">
              <a:lnSpc>
                <a:spcPct val="90000"/>
              </a:lnSpc>
              <a:spcBef>
                <a:spcPts val="1000"/>
              </a:spcBef>
              <a:spcAft>
                <a:spcPts val="0"/>
              </a:spcAft>
              <a:buSzPts val="1800"/>
              <a:buNone/>
            </a:pPr>
            <a:r>
              <a:rPr lang="en" sz="2400"/>
              <a:t>Aristotle</a:t>
            </a:r>
            <a:r>
              <a:rPr lang="en" sz="2900"/>
              <a:t> </a:t>
            </a:r>
            <a:endParaRPr sz="2200"/>
          </a:p>
          <a:p>
            <a:pPr marL="0" lvl="0" indent="0" algn="ctr" rtl="0">
              <a:lnSpc>
                <a:spcPct val="90000"/>
              </a:lnSpc>
              <a:spcBef>
                <a:spcPts val="1000"/>
              </a:spcBef>
              <a:spcAft>
                <a:spcPts val="0"/>
              </a:spcAft>
              <a:buSzPts val="1800"/>
              <a:buNone/>
            </a:pPr>
            <a:endParaRPr sz="2400">
              <a:solidFill>
                <a:srgbClr val="434343"/>
              </a:solidFill>
            </a:endParaRPr>
          </a:p>
        </p:txBody>
      </p:sp>
      <p:pic>
        <p:nvPicPr>
          <p:cNvPr id="1183" name="Google Shape;1183;p157"/>
          <p:cNvPicPr preferRelativeResize="0"/>
          <p:nvPr/>
        </p:nvPicPr>
        <p:blipFill rotWithShape="1">
          <a:blip r:embed="rId3">
            <a:alphaModFix/>
          </a:blip>
          <a:srcRect/>
          <a:stretch/>
        </p:blipFill>
        <p:spPr>
          <a:xfrm>
            <a:off x="513882" y="1031425"/>
            <a:ext cx="3634536" cy="2431193"/>
          </a:xfrm>
          <a:prstGeom prst="rect">
            <a:avLst/>
          </a:prstGeom>
          <a:noFill/>
          <a:ln>
            <a:noFill/>
          </a:ln>
        </p:spPr>
      </p:pic>
      <p:pic>
        <p:nvPicPr>
          <p:cNvPr id="1184" name="Google Shape;1184;p157"/>
          <p:cNvPicPr preferRelativeResize="0"/>
          <p:nvPr/>
        </p:nvPicPr>
        <p:blipFill rotWithShape="1">
          <a:blip r:embed="rId4" cstate="screen">
            <a:alphaModFix/>
            <a:extLst>
              <a:ext uri="{28A0092B-C50C-407E-A947-70E740481C1C}">
                <a14:useLocalDpi xmlns:a14="http://schemas.microsoft.com/office/drawing/2010/main"/>
              </a:ext>
            </a:extLst>
          </a:blip>
          <a:srcRect l="-2260" t="-5230"/>
          <a:stretch/>
        </p:blipFill>
        <p:spPr>
          <a:xfrm>
            <a:off x="3166224" y="3942066"/>
            <a:ext cx="2524125" cy="8001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1191" name="Google Shape;1191;p158"/>
          <p:cNvPicPr preferRelativeResize="0"/>
          <p:nvPr/>
        </p:nvPicPr>
        <p:blipFill>
          <a:blip r:embed="rId3">
            <a:alphaModFix/>
          </a:blip>
          <a:stretch>
            <a:fillRect/>
          </a:stretch>
        </p:blipFill>
        <p:spPr>
          <a:xfrm>
            <a:off x="762775" y="0"/>
            <a:ext cx="7473000" cy="51435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59"/>
          <p:cNvSpPr txBox="1">
            <a:spLocks noGrp="1"/>
          </p:cNvSpPr>
          <p:nvPr>
            <p:ph type="title"/>
          </p:nvPr>
        </p:nvSpPr>
        <p:spPr>
          <a:xfrm>
            <a:off x="139225" y="58775"/>
            <a:ext cx="8665200" cy="666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 sz="3000">
                <a:solidFill>
                  <a:srgbClr val="38761D"/>
                </a:solidFill>
              </a:rPr>
              <a:t>WFPB Resources</a:t>
            </a:r>
            <a:endParaRPr sz="3000">
              <a:solidFill>
                <a:srgbClr val="38761D"/>
              </a:solidFill>
            </a:endParaRPr>
          </a:p>
        </p:txBody>
      </p:sp>
      <p:sp>
        <p:nvSpPr>
          <p:cNvPr id="1197" name="Google Shape;1197;p159"/>
          <p:cNvSpPr txBox="1">
            <a:spLocks noGrp="1"/>
          </p:cNvSpPr>
          <p:nvPr>
            <p:ph type="body" idx="1"/>
          </p:nvPr>
        </p:nvSpPr>
        <p:spPr>
          <a:xfrm>
            <a:off x="328715" y="397800"/>
            <a:ext cx="8720700" cy="426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endParaRPr sz="2000" dirty="0"/>
          </a:p>
          <a:p>
            <a:pPr marL="0" lvl="0" indent="0" algn="l" rtl="0">
              <a:lnSpc>
                <a:spcPct val="100000"/>
              </a:lnSpc>
              <a:spcBef>
                <a:spcPts val="0"/>
              </a:spcBef>
              <a:spcAft>
                <a:spcPts val="0"/>
              </a:spcAft>
              <a:buSzPts val="1100"/>
              <a:buNone/>
            </a:pPr>
            <a:r>
              <a:rPr lang="en" sz="1400" u="sng" dirty="0"/>
              <a:t>Social Media</a:t>
            </a:r>
            <a:r>
              <a:rPr lang="en" sz="1400" dirty="0"/>
              <a:t>:</a:t>
            </a:r>
            <a:endParaRPr sz="1400" dirty="0"/>
          </a:p>
          <a:p>
            <a:pPr marL="0" lvl="0" indent="0" algn="l" rtl="0">
              <a:lnSpc>
                <a:spcPct val="100000"/>
              </a:lnSpc>
              <a:spcBef>
                <a:spcPts val="0"/>
              </a:spcBef>
              <a:spcAft>
                <a:spcPts val="0"/>
              </a:spcAft>
              <a:buSzPts val="1100"/>
              <a:buNone/>
            </a:pPr>
            <a:r>
              <a:rPr lang="en" sz="1400" dirty="0">
                <a:highlight>
                  <a:srgbClr val="FFFF00"/>
                </a:highlight>
              </a:rPr>
              <a:t>Dr Yami Cazorla-Lancaster “Veggie Doctor Radio” </a:t>
            </a:r>
            <a:endParaRPr sz="1400" dirty="0">
              <a:highlight>
                <a:srgbClr val="FFFF00"/>
              </a:highlight>
            </a:endParaRPr>
          </a:p>
          <a:p>
            <a:pPr marL="0" lvl="0" indent="0" algn="l" rtl="0">
              <a:lnSpc>
                <a:spcPct val="100000"/>
              </a:lnSpc>
              <a:spcBef>
                <a:spcPts val="0"/>
              </a:spcBef>
              <a:spcAft>
                <a:spcPts val="0"/>
              </a:spcAft>
              <a:buSzPts val="1100"/>
              <a:buNone/>
            </a:pPr>
            <a:r>
              <a:rPr lang="en" sz="1400" dirty="0">
                <a:highlight>
                  <a:srgbClr val="FFFF00"/>
                </a:highlight>
              </a:rPr>
              <a:t>Plant Based Pediatrician (Dr Jackie Busse)</a:t>
            </a:r>
            <a:endParaRPr sz="1400" dirty="0">
              <a:highlight>
                <a:srgbClr val="FFFF00"/>
              </a:highlight>
            </a:endParaRPr>
          </a:p>
          <a:p>
            <a:pPr marL="0" lvl="0" indent="0" algn="l" rtl="0">
              <a:lnSpc>
                <a:spcPct val="100000"/>
              </a:lnSpc>
              <a:spcBef>
                <a:spcPts val="0"/>
              </a:spcBef>
              <a:spcAft>
                <a:spcPts val="0"/>
              </a:spcAft>
              <a:buSzPts val="1100"/>
              <a:buNone/>
            </a:pPr>
            <a:r>
              <a:rPr lang="en" sz="1400" dirty="0">
                <a:highlight>
                  <a:srgbClr val="FFFF00"/>
                </a:highlight>
              </a:rPr>
              <a:t>Nutrition Facts.org (Dr Michael Greger)</a:t>
            </a:r>
            <a:endParaRPr sz="1400" dirty="0">
              <a:highlight>
                <a:srgbClr val="FFFF00"/>
              </a:highlight>
            </a:endParaRPr>
          </a:p>
          <a:p>
            <a:pPr marL="0" lvl="0" indent="0" algn="l" rtl="0">
              <a:lnSpc>
                <a:spcPct val="100000"/>
              </a:lnSpc>
              <a:spcBef>
                <a:spcPts val="0"/>
              </a:spcBef>
              <a:spcAft>
                <a:spcPts val="0"/>
              </a:spcAft>
              <a:buSzPts val="1100"/>
              <a:buNone/>
            </a:pPr>
            <a:r>
              <a:rPr lang="en" sz="1400" dirty="0">
                <a:highlight>
                  <a:srgbClr val="FFFF00"/>
                </a:highlight>
              </a:rPr>
              <a:t>Plant Based Juniors</a:t>
            </a:r>
            <a:endParaRPr sz="1400" dirty="0">
              <a:highlight>
                <a:srgbClr val="FFFF00"/>
              </a:highlight>
            </a:endParaRPr>
          </a:p>
          <a:p>
            <a:pPr marL="0" lvl="0" indent="0" algn="l" rtl="0">
              <a:lnSpc>
                <a:spcPct val="100000"/>
              </a:lnSpc>
              <a:spcBef>
                <a:spcPts val="0"/>
              </a:spcBef>
              <a:spcAft>
                <a:spcPts val="0"/>
              </a:spcAft>
              <a:buSzPts val="1100"/>
              <a:buNone/>
            </a:pPr>
            <a:r>
              <a:rPr lang="en" sz="1400" dirty="0">
                <a:highlight>
                  <a:srgbClr val="FFFF00"/>
                </a:highlight>
              </a:rPr>
              <a:t>Food is Medicine </a:t>
            </a:r>
            <a:r>
              <a:rPr lang="en" sz="1400" i="1" dirty="0">
                <a:highlight>
                  <a:srgbClr val="FFFF00"/>
                </a:highlight>
              </a:rPr>
              <a:t>Greenville</a:t>
            </a:r>
            <a:r>
              <a:rPr lang="en" sz="1400" dirty="0">
                <a:highlight>
                  <a:srgbClr val="FFFF00"/>
                </a:highlight>
              </a:rPr>
              <a:t> (Dr Beth Motley)</a:t>
            </a:r>
            <a:endParaRPr sz="1400" dirty="0">
              <a:highlight>
                <a:srgbClr val="FFFF00"/>
              </a:highlight>
            </a:endParaRPr>
          </a:p>
          <a:p>
            <a:pPr marL="0" lvl="0" indent="0" algn="l" rtl="0">
              <a:lnSpc>
                <a:spcPct val="100000"/>
              </a:lnSpc>
              <a:spcBef>
                <a:spcPts val="0"/>
              </a:spcBef>
              <a:spcAft>
                <a:spcPts val="0"/>
              </a:spcAft>
              <a:buSzPts val="1100"/>
              <a:buNone/>
            </a:pPr>
            <a:endParaRPr sz="1400" dirty="0"/>
          </a:p>
          <a:p>
            <a:pPr marL="0" lvl="0" indent="0" algn="l" rtl="0">
              <a:lnSpc>
                <a:spcPct val="100000"/>
              </a:lnSpc>
              <a:spcBef>
                <a:spcPts val="0"/>
              </a:spcBef>
              <a:spcAft>
                <a:spcPts val="0"/>
              </a:spcAft>
              <a:buSzPts val="1100"/>
              <a:buNone/>
            </a:pPr>
            <a:r>
              <a:rPr lang="en" sz="1400" u="sng" dirty="0"/>
              <a:t>Websites</a:t>
            </a:r>
            <a:endParaRPr sz="1400" u="sng" dirty="0"/>
          </a:p>
          <a:p>
            <a:pPr marL="0" lvl="0" indent="0" algn="l" rtl="0">
              <a:lnSpc>
                <a:spcPct val="100000"/>
              </a:lnSpc>
              <a:spcBef>
                <a:spcPts val="0"/>
              </a:spcBef>
              <a:spcAft>
                <a:spcPts val="0"/>
              </a:spcAft>
              <a:buSzPts val="1100"/>
              <a:buNone/>
            </a:pPr>
            <a:r>
              <a:rPr lang="en" sz="1400" dirty="0">
                <a:highlight>
                  <a:srgbClr val="FFFF00"/>
                </a:highlight>
              </a:rPr>
              <a:t>Veggie Fit Kids</a:t>
            </a:r>
            <a:endParaRPr sz="1400" dirty="0">
              <a:highlight>
                <a:srgbClr val="FFFF00"/>
              </a:highlight>
            </a:endParaRPr>
          </a:p>
          <a:p>
            <a:pPr marL="0" lvl="0" indent="0" algn="l" rtl="0">
              <a:lnSpc>
                <a:spcPct val="100000"/>
              </a:lnSpc>
              <a:spcBef>
                <a:spcPts val="0"/>
              </a:spcBef>
              <a:spcAft>
                <a:spcPts val="0"/>
              </a:spcAft>
              <a:buSzPts val="1100"/>
              <a:buNone/>
            </a:pPr>
            <a:r>
              <a:rPr lang="en" sz="1400" dirty="0">
                <a:highlight>
                  <a:srgbClr val="FFFF00"/>
                </a:highlight>
              </a:rPr>
              <a:t>Physician Committee for Responsible Medicine</a:t>
            </a:r>
            <a:endParaRPr sz="1400" dirty="0">
              <a:highlight>
                <a:srgbClr val="FFFF00"/>
              </a:highlight>
            </a:endParaRPr>
          </a:p>
          <a:p>
            <a:pPr marL="0" lvl="0" indent="0" algn="l" rtl="0">
              <a:lnSpc>
                <a:spcPct val="100000"/>
              </a:lnSpc>
              <a:spcBef>
                <a:spcPts val="0"/>
              </a:spcBef>
              <a:spcAft>
                <a:spcPts val="0"/>
              </a:spcAft>
              <a:buSzPts val="1100"/>
              <a:buNone/>
            </a:pPr>
            <a:r>
              <a:rPr lang="en" sz="1400" dirty="0"/>
              <a:t>T. Colin Campbell Center for Nutritional Studies</a:t>
            </a:r>
            <a:endParaRPr sz="1400" dirty="0"/>
          </a:p>
          <a:p>
            <a:pPr marL="0" lvl="0" indent="0" algn="l" rtl="0">
              <a:lnSpc>
                <a:spcPct val="100000"/>
              </a:lnSpc>
              <a:spcBef>
                <a:spcPts val="0"/>
              </a:spcBef>
              <a:spcAft>
                <a:spcPts val="0"/>
              </a:spcAft>
              <a:buSzPts val="1100"/>
              <a:buNone/>
            </a:pPr>
            <a:r>
              <a:rPr lang="en" sz="1400" dirty="0"/>
              <a:t>Jeff Novick</a:t>
            </a:r>
            <a:endParaRPr sz="1400" dirty="0"/>
          </a:p>
          <a:p>
            <a:pPr marL="0" lvl="0" indent="0" algn="l" rtl="0">
              <a:lnSpc>
                <a:spcPct val="100000"/>
              </a:lnSpc>
              <a:spcBef>
                <a:spcPts val="0"/>
              </a:spcBef>
              <a:spcAft>
                <a:spcPts val="0"/>
              </a:spcAft>
              <a:buSzPts val="1100"/>
              <a:buNone/>
            </a:pPr>
            <a:endParaRPr sz="1400" dirty="0"/>
          </a:p>
          <a:p>
            <a:pPr marL="0" lvl="0" indent="0" algn="l" rtl="0">
              <a:lnSpc>
                <a:spcPct val="100000"/>
              </a:lnSpc>
              <a:spcBef>
                <a:spcPts val="0"/>
              </a:spcBef>
              <a:spcAft>
                <a:spcPts val="0"/>
              </a:spcAft>
              <a:buSzPts val="1100"/>
              <a:buNone/>
            </a:pPr>
            <a:r>
              <a:rPr lang="en" sz="1400" u="sng" dirty="0"/>
              <a:t>Movies:</a:t>
            </a:r>
            <a:endParaRPr sz="1400" u="sng" dirty="0"/>
          </a:p>
          <a:p>
            <a:pPr marL="0" lvl="0" indent="0" algn="l" rtl="0">
              <a:lnSpc>
                <a:spcPct val="100000"/>
              </a:lnSpc>
              <a:spcBef>
                <a:spcPts val="0"/>
              </a:spcBef>
              <a:spcAft>
                <a:spcPts val="0"/>
              </a:spcAft>
              <a:buSzPts val="1100"/>
              <a:buNone/>
            </a:pPr>
            <a:r>
              <a:rPr lang="en" sz="1400" dirty="0">
                <a:highlight>
                  <a:srgbClr val="FFFF00"/>
                </a:highlight>
              </a:rPr>
              <a:t>Forks Over Knives</a:t>
            </a:r>
            <a:endParaRPr sz="1400" dirty="0">
              <a:highlight>
                <a:srgbClr val="FFFF00"/>
              </a:highlight>
            </a:endParaRPr>
          </a:p>
          <a:p>
            <a:pPr marL="0" lvl="0" indent="0" algn="l" rtl="0">
              <a:lnSpc>
                <a:spcPct val="100000"/>
              </a:lnSpc>
              <a:spcBef>
                <a:spcPts val="0"/>
              </a:spcBef>
              <a:spcAft>
                <a:spcPts val="0"/>
              </a:spcAft>
              <a:buSzPts val="1100"/>
              <a:buNone/>
            </a:pPr>
            <a:r>
              <a:rPr lang="en" sz="1400" dirty="0">
                <a:highlight>
                  <a:srgbClr val="FFFF00"/>
                </a:highlight>
              </a:rPr>
              <a:t>Game Changers</a:t>
            </a:r>
            <a:endParaRPr sz="1400" dirty="0">
              <a:highlight>
                <a:srgbClr val="FFFF00"/>
              </a:highlight>
            </a:endParaRPr>
          </a:p>
          <a:p>
            <a:pPr marL="0" lvl="0" indent="0" algn="l" rtl="0">
              <a:lnSpc>
                <a:spcPct val="100000"/>
              </a:lnSpc>
              <a:spcBef>
                <a:spcPts val="0"/>
              </a:spcBef>
              <a:spcAft>
                <a:spcPts val="0"/>
              </a:spcAft>
              <a:buSzPts val="1100"/>
              <a:buNone/>
            </a:pPr>
            <a:r>
              <a:rPr lang="en" sz="1400" dirty="0"/>
              <a:t>What the Health</a:t>
            </a:r>
            <a:endParaRPr sz="1400" dirty="0"/>
          </a:p>
          <a:p>
            <a:pPr marL="0" lvl="0" indent="0" algn="l" rtl="0">
              <a:lnSpc>
                <a:spcPct val="100000"/>
              </a:lnSpc>
              <a:spcBef>
                <a:spcPts val="0"/>
              </a:spcBef>
              <a:spcAft>
                <a:spcPts val="0"/>
              </a:spcAft>
              <a:buSzPts val="1100"/>
              <a:buNone/>
            </a:pPr>
            <a:r>
              <a:rPr lang="en" sz="1400" dirty="0"/>
              <a:t>Cowspiracy</a:t>
            </a:r>
            <a:endParaRPr sz="1400" dirty="0"/>
          </a:p>
          <a:p>
            <a:pPr marL="0" lvl="0" indent="0" algn="l" rtl="0">
              <a:lnSpc>
                <a:spcPct val="90000"/>
              </a:lnSpc>
              <a:spcBef>
                <a:spcPts val="1000"/>
              </a:spcBef>
              <a:spcAft>
                <a:spcPts val="0"/>
              </a:spcAft>
              <a:buSzPts val="2800"/>
              <a:buNone/>
            </a:pPr>
            <a:endParaRPr sz="1400" u="sng" dirty="0">
              <a:solidFill>
                <a:srgbClr val="000000"/>
              </a:solidFill>
            </a:endParaRPr>
          </a:p>
          <a:p>
            <a:pPr marL="0" lvl="0" indent="0" algn="l" rtl="0">
              <a:lnSpc>
                <a:spcPct val="90000"/>
              </a:lnSpc>
              <a:spcBef>
                <a:spcPts val="1000"/>
              </a:spcBef>
              <a:spcAft>
                <a:spcPts val="0"/>
              </a:spcAft>
              <a:buSzPts val="2800"/>
              <a:buNone/>
            </a:pPr>
            <a:endParaRPr sz="1400" dirty="0">
              <a:solidFill>
                <a:srgbClr val="000000"/>
              </a:solidFill>
            </a:endParaRPr>
          </a:p>
          <a:p>
            <a:pPr marL="0" lvl="0" indent="0" algn="l" rtl="0">
              <a:lnSpc>
                <a:spcPct val="90000"/>
              </a:lnSpc>
              <a:spcBef>
                <a:spcPts val="1000"/>
              </a:spcBef>
              <a:spcAft>
                <a:spcPts val="0"/>
              </a:spcAft>
              <a:buSzPts val="2800"/>
              <a:buNone/>
            </a:pPr>
            <a:endParaRPr sz="1200" dirty="0"/>
          </a:p>
          <a:p>
            <a:pPr marL="0" lvl="0" indent="0" algn="l" rtl="0">
              <a:lnSpc>
                <a:spcPct val="90000"/>
              </a:lnSpc>
              <a:spcBef>
                <a:spcPts val="1000"/>
              </a:spcBef>
              <a:spcAft>
                <a:spcPts val="0"/>
              </a:spcAft>
              <a:buSzPts val="2800"/>
              <a:buNone/>
            </a:pPr>
            <a:endParaRPr sz="1200" dirty="0"/>
          </a:p>
        </p:txBody>
      </p:sp>
      <p:pic>
        <p:nvPicPr>
          <p:cNvPr id="1198" name="Google Shape;1198;p159"/>
          <p:cNvPicPr preferRelativeResize="0"/>
          <p:nvPr/>
        </p:nvPicPr>
        <p:blipFill rotWithShape="1">
          <a:blip r:embed="rId3" cstate="screen">
            <a:alphaModFix/>
            <a:extLst>
              <a:ext uri="{28A0092B-C50C-407E-A947-70E740481C1C}">
                <a14:useLocalDpi xmlns:a14="http://schemas.microsoft.com/office/drawing/2010/main"/>
              </a:ext>
            </a:extLst>
          </a:blip>
          <a:srcRect l="-2260" t="-5230"/>
          <a:stretch/>
        </p:blipFill>
        <p:spPr>
          <a:xfrm>
            <a:off x="3313320" y="4066369"/>
            <a:ext cx="1913030" cy="761837"/>
          </a:xfrm>
          <a:prstGeom prst="rect">
            <a:avLst/>
          </a:prstGeom>
          <a:noFill/>
          <a:ln>
            <a:noFill/>
          </a:ln>
        </p:spPr>
      </p:pic>
      <p:sp>
        <p:nvSpPr>
          <p:cNvPr id="1199" name="Google Shape;1199;p159"/>
          <p:cNvSpPr txBox="1"/>
          <p:nvPr/>
        </p:nvSpPr>
        <p:spPr>
          <a:xfrm>
            <a:off x="5378800" y="712047"/>
            <a:ext cx="3057900" cy="431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latin typeface="Verdana"/>
                <a:ea typeface="Verdana"/>
                <a:cs typeface="Verdana"/>
                <a:sym typeface="Verdana"/>
              </a:rPr>
              <a:t>Recipes: Sites and Cookbooks</a:t>
            </a:r>
            <a:endParaRPr u="sng" dirty="0">
              <a:latin typeface="Verdana"/>
              <a:ea typeface="Verdana"/>
              <a:cs typeface="Verdana"/>
              <a:sym typeface="Verdana"/>
            </a:endParaRPr>
          </a:p>
          <a:p>
            <a:pPr marL="0" lvl="0" indent="0" algn="l" rtl="0">
              <a:spcBef>
                <a:spcPts val="0"/>
              </a:spcBef>
              <a:spcAft>
                <a:spcPts val="0"/>
              </a:spcAft>
              <a:buNone/>
            </a:pPr>
            <a:r>
              <a:rPr lang="en" dirty="0">
                <a:highlight>
                  <a:srgbClr val="FFFF00"/>
                </a:highlight>
                <a:latin typeface="Verdana"/>
                <a:ea typeface="Verdana"/>
                <a:cs typeface="Verdana"/>
                <a:sym typeface="Verdana"/>
              </a:rPr>
              <a:t>Minimalist Baker</a:t>
            </a:r>
            <a:endParaRPr dirty="0">
              <a:highlight>
                <a:srgbClr val="FFFF00"/>
              </a:highlight>
              <a:latin typeface="Verdana"/>
              <a:ea typeface="Verdana"/>
              <a:cs typeface="Verdana"/>
              <a:sym typeface="Verdana"/>
            </a:endParaRPr>
          </a:p>
          <a:p>
            <a:pPr marL="0" lvl="0" indent="0" algn="l" rtl="0">
              <a:spcBef>
                <a:spcPts val="0"/>
              </a:spcBef>
              <a:spcAft>
                <a:spcPts val="0"/>
              </a:spcAft>
              <a:buNone/>
            </a:pPr>
            <a:r>
              <a:rPr lang="en" dirty="0">
                <a:highlight>
                  <a:srgbClr val="FFFF00"/>
                </a:highlight>
                <a:latin typeface="Verdana"/>
                <a:ea typeface="Verdana"/>
                <a:cs typeface="Verdana"/>
                <a:sym typeface="Verdana"/>
              </a:rPr>
              <a:t>Forks over Knives</a:t>
            </a:r>
            <a:endParaRPr dirty="0">
              <a:highlight>
                <a:srgbClr val="FFFF00"/>
              </a:highlight>
              <a:latin typeface="Verdana"/>
              <a:ea typeface="Verdana"/>
              <a:cs typeface="Verdana"/>
              <a:sym typeface="Verdana"/>
            </a:endParaRPr>
          </a:p>
          <a:p>
            <a:pPr marL="0" lvl="0" indent="0" algn="l" rtl="0">
              <a:spcBef>
                <a:spcPts val="0"/>
              </a:spcBef>
              <a:spcAft>
                <a:spcPts val="0"/>
              </a:spcAft>
              <a:buNone/>
            </a:pPr>
            <a:r>
              <a:rPr lang="en" dirty="0">
                <a:highlight>
                  <a:srgbClr val="FFFF00"/>
                </a:highlight>
                <a:latin typeface="Verdana"/>
                <a:ea typeface="Verdana"/>
                <a:cs typeface="Verdana"/>
                <a:sym typeface="Verdana"/>
              </a:rPr>
              <a:t>Flava My Plate Cookbook </a:t>
            </a:r>
            <a:endParaRPr dirty="0">
              <a:highlight>
                <a:srgbClr val="FFFF00"/>
              </a:highlight>
              <a:latin typeface="Verdana"/>
              <a:ea typeface="Verdana"/>
              <a:cs typeface="Verdana"/>
              <a:sym typeface="Verdana"/>
            </a:endParaRPr>
          </a:p>
          <a:p>
            <a:pPr marL="0" lvl="0" indent="0" algn="l" rtl="0">
              <a:spcBef>
                <a:spcPts val="0"/>
              </a:spcBef>
              <a:spcAft>
                <a:spcPts val="0"/>
              </a:spcAft>
              <a:buNone/>
            </a:pPr>
            <a:r>
              <a:rPr lang="en" dirty="0">
                <a:highlight>
                  <a:srgbClr val="FFFF00"/>
                </a:highlight>
                <a:latin typeface="Verdana"/>
                <a:ea typeface="Verdana"/>
                <a:cs typeface="Verdana"/>
                <a:sym typeface="Verdana"/>
              </a:rPr>
              <a:t>Oh She Glows</a:t>
            </a:r>
            <a:endParaRPr dirty="0">
              <a:highlight>
                <a:srgbClr val="FFFF00"/>
              </a:highlight>
              <a:latin typeface="Verdana"/>
              <a:ea typeface="Verdana"/>
              <a:cs typeface="Verdana"/>
              <a:sym typeface="Verdana"/>
            </a:endParaRPr>
          </a:p>
          <a:p>
            <a:pPr marL="0" lvl="0" indent="0" algn="l" rtl="0">
              <a:spcBef>
                <a:spcPts val="0"/>
              </a:spcBef>
              <a:spcAft>
                <a:spcPts val="0"/>
              </a:spcAft>
              <a:buNone/>
            </a:pPr>
            <a:r>
              <a:rPr lang="en" dirty="0">
                <a:latin typeface="Verdana"/>
                <a:ea typeface="Verdana"/>
                <a:cs typeface="Verdana"/>
                <a:sym typeface="Verdana"/>
              </a:rPr>
              <a:t>John McDougall’s recipes</a:t>
            </a:r>
            <a:endParaRPr dirty="0">
              <a:latin typeface="Verdana"/>
              <a:ea typeface="Verdana"/>
              <a:cs typeface="Verdana"/>
              <a:sym typeface="Verdana"/>
            </a:endParaRPr>
          </a:p>
          <a:p>
            <a:pPr marL="0" lvl="0" indent="0" algn="l" rtl="0">
              <a:spcBef>
                <a:spcPts val="0"/>
              </a:spcBef>
              <a:spcAft>
                <a:spcPts val="0"/>
              </a:spcAft>
              <a:buNone/>
            </a:pPr>
            <a:r>
              <a:rPr lang="en" dirty="0">
                <a:latin typeface="Verdana"/>
                <a:ea typeface="Verdana"/>
                <a:cs typeface="Verdana"/>
                <a:sym typeface="Verdana"/>
              </a:rPr>
              <a:t>Engine 2 Diet</a:t>
            </a:r>
            <a:endParaRPr dirty="0">
              <a:latin typeface="Verdana"/>
              <a:ea typeface="Verdana"/>
              <a:cs typeface="Verdana"/>
              <a:sym typeface="Verdana"/>
            </a:endParaRPr>
          </a:p>
          <a:p>
            <a:pPr marL="0" lvl="0" indent="0" algn="l" rtl="0">
              <a:spcBef>
                <a:spcPts val="0"/>
              </a:spcBef>
              <a:spcAft>
                <a:spcPts val="0"/>
              </a:spcAft>
              <a:buNone/>
            </a:pPr>
            <a:r>
              <a:rPr lang="en" dirty="0">
                <a:latin typeface="Verdana"/>
                <a:ea typeface="Verdana"/>
                <a:cs typeface="Verdana"/>
                <a:sym typeface="Verdana"/>
              </a:rPr>
              <a:t>How Not to Die Cookbook</a:t>
            </a:r>
            <a:endParaRPr dirty="0">
              <a:latin typeface="Verdana"/>
              <a:ea typeface="Verdana"/>
              <a:cs typeface="Verdana"/>
              <a:sym typeface="Verdana"/>
            </a:endParaRPr>
          </a:p>
          <a:p>
            <a:pPr marL="0" lvl="0" indent="0" algn="l" rtl="0">
              <a:spcBef>
                <a:spcPts val="0"/>
              </a:spcBef>
              <a:spcAft>
                <a:spcPts val="0"/>
              </a:spcAft>
              <a:buNone/>
            </a:pPr>
            <a:r>
              <a:rPr lang="en" dirty="0">
                <a:latin typeface="Verdana"/>
                <a:ea typeface="Verdana"/>
                <a:cs typeface="Verdana"/>
                <a:sym typeface="Verdana"/>
              </a:rPr>
              <a:t>Happy Herbivore</a:t>
            </a:r>
            <a:endParaRPr dirty="0">
              <a:latin typeface="Verdana"/>
              <a:ea typeface="Verdana"/>
              <a:cs typeface="Verdana"/>
              <a:sym typeface="Verdana"/>
            </a:endParaRPr>
          </a:p>
          <a:p>
            <a:pPr marL="0" lvl="0" indent="0" algn="l" rtl="0">
              <a:spcBef>
                <a:spcPts val="0"/>
              </a:spcBef>
              <a:spcAft>
                <a:spcPts val="0"/>
              </a:spcAft>
              <a:buNone/>
            </a:pPr>
            <a:r>
              <a:rPr lang="en" dirty="0">
                <a:latin typeface="Verdana"/>
                <a:ea typeface="Verdana"/>
                <a:cs typeface="Verdana"/>
                <a:sym typeface="Verdana"/>
              </a:rPr>
              <a:t>Straight up Food</a:t>
            </a:r>
            <a:endParaRPr dirty="0">
              <a:latin typeface="Verdana"/>
              <a:ea typeface="Verdana"/>
              <a:cs typeface="Verdana"/>
              <a:sym typeface="Verdana"/>
            </a:endParaRPr>
          </a:p>
          <a:p>
            <a:pPr marL="0" lvl="0" indent="0" algn="l" rtl="0">
              <a:spcBef>
                <a:spcPts val="0"/>
              </a:spcBef>
              <a:spcAft>
                <a:spcPts val="0"/>
              </a:spcAft>
              <a:buNone/>
            </a:pPr>
            <a:r>
              <a:rPr lang="en" dirty="0">
                <a:latin typeface="Verdana"/>
                <a:ea typeface="Verdana"/>
                <a:cs typeface="Verdana"/>
                <a:sym typeface="Verdana"/>
              </a:rPr>
              <a:t>By Any Greens Necessary</a:t>
            </a:r>
            <a:endParaRPr dirty="0">
              <a:latin typeface="Verdana"/>
              <a:ea typeface="Verdana"/>
              <a:cs typeface="Verdana"/>
              <a:sym typeface="Verdana"/>
            </a:endParaRPr>
          </a:p>
          <a:p>
            <a:pPr marL="0" lvl="0" indent="0" algn="l" rtl="0">
              <a:spcBef>
                <a:spcPts val="0"/>
              </a:spcBef>
              <a:spcAft>
                <a:spcPts val="0"/>
              </a:spcAft>
              <a:buNone/>
            </a:pPr>
            <a:endParaRPr dirty="0">
              <a:latin typeface="Verdana"/>
              <a:ea typeface="Verdana"/>
              <a:cs typeface="Verdana"/>
              <a:sym typeface="Verdana"/>
            </a:endParaRPr>
          </a:p>
          <a:p>
            <a:pPr marL="0" lvl="0" indent="0" algn="l" rtl="0">
              <a:lnSpc>
                <a:spcPct val="90000"/>
              </a:lnSpc>
              <a:spcBef>
                <a:spcPts val="1000"/>
              </a:spcBef>
              <a:spcAft>
                <a:spcPts val="0"/>
              </a:spcAft>
              <a:buNone/>
            </a:pPr>
            <a:r>
              <a:rPr lang="en" u="sng" dirty="0">
                <a:solidFill>
                  <a:schemeClr val="dk1"/>
                </a:solidFill>
                <a:latin typeface="Verdana"/>
                <a:ea typeface="Verdana"/>
                <a:cs typeface="Verdana"/>
                <a:sym typeface="Verdana"/>
              </a:rPr>
              <a:t>WFPB Cooking Classes</a:t>
            </a:r>
            <a:r>
              <a:rPr lang="en" dirty="0">
                <a:solidFill>
                  <a:schemeClr val="dk1"/>
                </a:solidFill>
                <a:latin typeface="Verdana"/>
                <a:ea typeface="Verdana"/>
                <a:cs typeface="Verdana"/>
                <a:sym typeface="Verdana"/>
              </a:rPr>
              <a:t>:</a:t>
            </a:r>
            <a:endParaRPr dirty="0">
              <a:solidFill>
                <a:schemeClr val="dk1"/>
              </a:solidFill>
              <a:latin typeface="Verdana"/>
              <a:ea typeface="Verdana"/>
              <a:cs typeface="Verdana"/>
              <a:sym typeface="Verdana"/>
            </a:endParaRPr>
          </a:p>
          <a:p>
            <a:pPr marL="0" lvl="0" indent="0" algn="l" rtl="0">
              <a:lnSpc>
                <a:spcPct val="90000"/>
              </a:lnSpc>
              <a:spcBef>
                <a:spcPts val="1000"/>
              </a:spcBef>
              <a:spcAft>
                <a:spcPts val="0"/>
              </a:spcAft>
              <a:buNone/>
            </a:pPr>
            <a:r>
              <a:rPr lang="en" dirty="0">
                <a:solidFill>
                  <a:schemeClr val="dk1"/>
                </a:solidFill>
                <a:latin typeface="Verdana"/>
                <a:ea typeface="Verdana"/>
                <a:cs typeface="Verdana"/>
                <a:sym typeface="Verdana"/>
              </a:rPr>
              <a:t>E. Cornell plant based cooking PCRM, forks over knives, rouxbe.org</a:t>
            </a:r>
            <a:endParaRPr dirty="0">
              <a:solidFill>
                <a:schemeClr val="dk1"/>
              </a:solidFill>
              <a:latin typeface="Verdana"/>
              <a:ea typeface="Verdana"/>
              <a:cs typeface="Verdana"/>
              <a:sym typeface="Verdana"/>
            </a:endParaRPr>
          </a:p>
          <a:p>
            <a:pPr marL="0" lvl="0" indent="0" algn="l" rtl="0">
              <a:lnSpc>
                <a:spcPct val="90000"/>
              </a:lnSpc>
              <a:spcBef>
                <a:spcPts val="1000"/>
              </a:spcBef>
              <a:spcAft>
                <a:spcPts val="0"/>
              </a:spcAft>
              <a:buNone/>
            </a:pPr>
            <a:br>
              <a:rPr lang="en" dirty="0">
                <a:solidFill>
                  <a:schemeClr val="dk1"/>
                </a:solidFill>
                <a:latin typeface="Verdana"/>
                <a:ea typeface="Verdana"/>
                <a:cs typeface="Verdana"/>
                <a:sym typeface="Verdana"/>
              </a:rPr>
            </a:br>
            <a:endParaRPr dirty="0">
              <a:latin typeface="Verdana"/>
              <a:ea typeface="Verdana"/>
              <a:cs typeface="Verdana"/>
              <a:sym typeface="Verdana"/>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pic>
        <p:nvPicPr>
          <p:cNvPr id="1204" name="Google Shape;1204;p160"/>
          <p:cNvPicPr preferRelativeResize="0"/>
          <p:nvPr/>
        </p:nvPicPr>
        <p:blipFill rotWithShape="1">
          <a:blip r:embed="rId3" cstate="screen">
            <a:alphaModFix/>
            <a:extLst>
              <a:ext uri="{28A0092B-C50C-407E-A947-70E740481C1C}">
                <a14:useLocalDpi xmlns:a14="http://schemas.microsoft.com/office/drawing/2010/main"/>
              </a:ext>
            </a:extLst>
          </a:blip>
          <a:srcRect t="-1399" r="-2647"/>
          <a:stretch/>
        </p:blipFill>
        <p:spPr>
          <a:xfrm>
            <a:off x="5906671" y="2736000"/>
            <a:ext cx="1617955" cy="2235625"/>
          </a:xfrm>
          <a:prstGeom prst="rect">
            <a:avLst/>
          </a:prstGeom>
          <a:noFill/>
          <a:ln>
            <a:noFill/>
          </a:ln>
        </p:spPr>
      </p:pic>
      <p:pic>
        <p:nvPicPr>
          <p:cNvPr id="1205" name="Google Shape;1205;p16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1875" y="1341600"/>
            <a:ext cx="1779951" cy="2609275"/>
          </a:xfrm>
          <a:prstGeom prst="rect">
            <a:avLst/>
          </a:prstGeom>
          <a:noFill/>
          <a:ln>
            <a:noFill/>
          </a:ln>
        </p:spPr>
      </p:pic>
      <p:pic>
        <p:nvPicPr>
          <p:cNvPr id="1206" name="Google Shape;1206;p160"/>
          <p:cNvPicPr preferRelativeResize="0"/>
          <p:nvPr/>
        </p:nvPicPr>
        <p:blipFill rotWithShape="1">
          <a:blip r:embed="rId5">
            <a:alphaModFix/>
          </a:blip>
          <a:srcRect/>
          <a:stretch/>
        </p:blipFill>
        <p:spPr>
          <a:xfrm>
            <a:off x="2980625" y="2764725"/>
            <a:ext cx="2601550" cy="2178175"/>
          </a:xfrm>
          <a:prstGeom prst="rect">
            <a:avLst/>
          </a:prstGeom>
          <a:noFill/>
          <a:ln>
            <a:noFill/>
          </a:ln>
        </p:spPr>
      </p:pic>
      <p:pic>
        <p:nvPicPr>
          <p:cNvPr id="1207" name="Google Shape;1207;p160"/>
          <p:cNvPicPr preferRelativeResize="0"/>
          <p:nvPr/>
        </p:nvPicPr>
        <p:blipFill rotWithShape="1">
          <a:blip r:embed="rId6">
            <a:alphaModFix/>
          </a:blip>
          <a:srcRect/>
          <a:stretch/>
        </p:blipFill>
        <p:spPr>
          <a:xfrm>
            <a:off x="2784225" y="161800"/>
            <a:ext cx="1533125" cy="2410525"/>
          </a:xfrm>
          <a:prstGeom prst="rect">
            <a:avLst/>
          </a:prstGeom>
          <a:noFill/>
          <a:ln>
            <a:noFill/>
          </a:ln>
        </p:spPr>
      </p:pic>
      <p:pic>
        <p:nvPicPr>
          <p:cNvPr id="1208" name="Google Shape;1208;p160"/>
          <p:cNvPicPr preferRelativeResize="0"/>
          <p:nvPr/>
        </p:nvPicPr>
        <p:blipFill rotWithShape="1">
          <a:blip r:embed="rId7">
            <a:alphaModFix/>
          </a:blip>
          <a:srcRect/>
          <a:stretch/>
        </p:blipFill>
        <p:spPr>
          <a:xfrm>
            <a:off x="4763600" y="144262"/>
            <a:ext cx="1476555" cy="2445600"/>
          </a:xfrm>
          <a:prstGeom prst="rect">
            <a:avLst/>
          </a:prstGeom>
          <a:noFill/>
          <a:ln>
            <a:noFill/>
          </a:ln>
        </p:spPr>
      </p:pic>
      <p:sp>
        <p:nvSpPr>
          <p:cNvPr id="1209" name="Google Shape;1209;p160"/>
          <p:cNvSpPr txBox="1"/>
          <p:nvPr/>
        </p:nvSpPr>
        <p:spPr>
          <a:xfrm>
            <a:off x="444200" y="159900"/>
            <a:ext cx="5116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38761D"/>
                </a:solidFill>
                <a:latin typeface="Verdana"/>
                <a:ea typeface="Verdana"/>
                <a:cs typeface="Verdana"/>
                <a:sym typeface="Verdana"/>
              </a:rPr>
              <a:t>Books</a:t>
            </a:r>
            <a:endParaRPr sz="3000">
              <a:solidFill>
                <a:srgbClr val="38761D"/>
              </a:solidFill>
              <a:latin typeface="Verdana"/>
              <a:ea typeface="Verdana"/>
              <a:cs typeface="Verdana"/>
              <a:sym typeface="Verdana"/>
            </a:endParaRPr>
          </a:p>
        </p:txBody>
      </p:sp>
      <p:pic>
        <p:nvPicPr>
          <p:cNvPr id="1210" name="Google Shape;1210;p160"/>
          <p:cNvPicPr preferRelativeResize="0"/>
          <p:nvPr/>
        </p:nvPicPr>
        <p:blipFill>
          <a:blip r:embed="rId8">
            <a:alphaModFix/>
          </a:blip>
          <a:stretch>
            <a:fillRect/>
          </a:stretch>
        </p:blipFill>
        <p:spPr>
          <a:xfrm>
            <a:off x="6686400" y="170734"/>
            <a:ext cx="1617950" cy="23926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80"/>
          <p:cNvSpPr txBox="1">
            <a:spLocks noGrp="1"/>
          </p:cNvSpPr>
          <p:nvPr>
            <p:ph type="title"/>
          </p:nvPr>
        </p:nvSpPr>
        <p:spPr>
          <a:xfrm>
            <a:off x="555050" y="-46050"/>
            <a:ext cx="7960200" cy="978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600">
                <a:solidFill>
                  <a:srgbClr val="38761D"/>
                </a:solidFill>
              </a:rPr>
              <a:t>Part 1: Flow </a:t>
            </a:r>
            <a:endParaRPr sz="2600">
              <a:solidFill>
                <a:srgbClr val="38761D"/>
              </a:solidFill>
            </a:endParaRPr>
          </a:p>
        </p:txBody>
      </p:sp>
      <p:sp>
        <p:nvSpPr>
          <p:cNvPr id="488" name="Google Shape;488;p80"/>
          <p:cNvSpPr txBox="1">
            <a:spLocks noGrp="1"/>
          </p:cNvSpPr>
          <p:nvPr>
            <p:ph type="body" idx="1"/>
          </p:nvPr>
        </p:nvSpPr>
        <p:spPr>
          <a:xfrm>
            <a:off x="35550" y="1156350"/>
            <a:ext cx="9072900" cy="3764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AutoNum type="arabicPeriod"/>
            </a:pPr>
            <a:r>
              <a:rPr lang="en" sz="1500"/>
              <a:t>Elevated BMI is FIRST noticed (usually WCC). Mention this with sensitivity and concern. </a:t>
            </a:r>
            <a:endParaRPr sz="1500"/>
          </a:p>
          <a:p>
            <a:pPr marL="457200" lvl="0" indent="0" algn="l" rtl="0">
              <a:spcBef>
                <a:spcPts val="0"/>
              </a:spcBef>
              <a:spcAft>
                <a:spcPts val="0"/>
              </a:spcAft>
              <a:buNone/>
            </a:pPr>
            <a:endParaRPr sz="1500"/>
          </a:p>
          <a:p>
            <a:pPr marL="457200" lvl="0" indent="-342900" algn="l" rtl="0">
              <a:spcBef>
                <a:spcPts val="0"/>
              </a:spcBef>
              <a:spcAft>
                <a:spcPts val="0"/>
              </a:spcAft>
              <a:buSzPts val="1800"/>
              <a:buAutoNum type="arabicPeriod"/>
            </a:pPr>
            <a:r>
              <a:rPr lang="en" sz="1500"/>
              <a:t>Notice comorbidities and FH.</a:t>
            </a:r>
            <a:endParaRPr sz="1500"/>
          </a:p>
          <a:p>
            <a:pPr marL="457200" lvl="0" indent="0" algn="l" rtl="0">
              <a:spcBef>
                <a:spcPts val="0"/>
              </a:spcBef>
              <a:spcAft>
                <a:spcPts val="0"/>
              </a:spcAft>
              <a:buNone/>
            </a:pPr>
            <a:endParaRPr sz="1500"/>
          </a:p>
          <a:p>
            <a:pPr marL="457200" lvl="0" indent="-342900" algn="l" rtl="0">
              <a:spcBef>
                <a:spcPts val="0"/>
              </a:spcBef>
              <a:spcAft>
                <a:spcPts val="0"/>
              </a:spcAft>
              <a:buSzPts val="1800"/>
              <a:buAutoNum type="arabicPeriod"/>
            </a:pPr>
            <a:r>
              <a:rPr lang="en" sz="1500"/>
              <a:t>Get a sense of where they are with it - </a:t>
            </a:r>
            <a:r>
              <a:rPr lang="en" sz="1500" i="1"/>
              <a:t>awareness, interest?</a:t>
            </a:r>
            <a:endParaRPr sz="1500" i="1"/>
          </a:p>
          <a:p>
            <a:pPr marL="457200" lvl="0" indent="0" algn="l" rtl="0">
              <a:spcBef>
                <a:spcPts val="0"/>
              </a:spcBef>
              <a:spcAft>
                <a:spcPts val="0"/>
              </a:spcAft>
              <a:buNone/>
            </a:pPr>
            <a:endParaRPr sz="1500"/>
          </a:p>
          <a:p>
            <a:pPr marL="457200" lvl="0" indent="-342900" algn="l" rtl="0">
              <a:spcBef>
                <a:spcPts val="0"/>
              </a:spcBef>
              <a:spcAft>
                <a:spcPts val="0"/>
              </a:spcAft>
              <a:buSzPts val="1800"/>
              <a:buAutoNum type="arabicPeriod"/>
            </a:pPr>
            <a:r>
              <a:rPr lang="en" sz="1500"/>
              <a:t>Then ASK if they are interested in follow up. If YES, agree on a </a:t>
            </a:r>
            <a:r>
              <a:rPr lang="en" sz="1500" u="sng"/>
              <a:t>separate appointment </a:t>
            </a:r>
            <a:r>
              <a:rPr lang="en" sz="1500"/>
              <a:t>(intake). If NOT, gently make connections to related health issues and ASK permission to revisit this. </a:t>
            </a:r>
            <a:endParaRPr sz="1500">
              <a:solidFill>
                <a:srgbClr val="FF0000"/>
              </a:solidFill>
            </a:endParaRPr>
          </a:p>
          <a:p>
            <a:pPr marL="0" lvl="0" indent="0" algn="l" rtl="0">
              <a:spcBef>
                <a:spcPts val="0"/>
              </a:spcBef>
              <a:spcAft>
                <a:spcPts val="0"/>
              </a:spcAft>
              <a:buNone/>
            </a:pPr>
            <a:endParaRPr sz="1500">
              <a:solidFill>
                <a:srgbClr val="FF0000"/>
              </a:solidFill>
            </a:endParaRPr>
          </a:p>
          <a:p>
            <a:pPr marL="914400" lvl="0" indent="457200" algn="l" rtl="0">
              <a:spcBef>
                <a:spcPts val="0"/>
              </a:spcBef>
              <a:spcAft>
                <a:spcPts val="0"/>
              </a:spcAft>
              <a:buNone/>
            </a:pPr>
            <a:r>
              <a:rPr lang="en" sz="1500"/>
              <a:t>⭐ Order obesity-related labs if possible ⭐</a:t>
            </a:r>
            <a:endParaRPr sz="1500"/>
          </a:p>
          <a:p>
            <a:pPr marL="457200" lvl="0" indent="0" algn="ctr" rtl="0">
              <a:spcBef>
                <a:spcPts val="1000"/>
              </a:spcBef>
              <a:spcAft>
                <a:spcPts val="0"/>
              </a:spcAft>
              <a:buNone/>
            </a:pPr>
            <a:r>
              <a:rPr lang="en"/>
              <a:t> </a:t>
            </a:r>
            <a:endParaRPr/>
          </a:p>
          <a:p>
            <a:pPr marL="0" lvl="0" indent="0" algn="l" rtl="0">
              <a:spcBef>
                <a:spcPts val="1000"/>
              </a:spcBef>
              <a:spcAft>
                <a:spcPts val="0"/>
              </a:spcAft>
              <a:buClr>
                <a:schemeClr val="dk1"/>
              </a:buClr>
              <a:buSzPts val="1100"/>
              <a:buFont typeface="Arial"/>
              <a:buNone/>
            </a:pPr>
            <a:endParaRPr/>
          </a:p>
        </p:txBody>
      </p:sp>
      <p:pic>
        <p:nvPicPr>
          <p:cNvPr id="489" name="Google Shape;489;p80"/>
          <p:cNvPicPr preferRelativeResize="0"/>
          <p:nvPr/>
        </p:nvPicPr>
        <p:blipFill>
          <a:blip r:embed="rId3">
            <a:alphaModFix/>
          </a:blip>
          <a:stretch>
            <a:fillRect/>
          </a:stretch>
        </p:blipFill>
        <p:spPr>
          <a:xfrm>
            <a:off x="3079350" y="4079325"/>
            <a:ext cx="2524125" cy="841500"/>
          </a:xfrm>
          <a:prstGeom prst="rect">
            <a:avLst/>
          </a:prstGeom>
          <a:noFill/>
          <a:ln>
            <a:noFill/>
          </a:ln>
        </p:spPr>
      </p:pic>
      <p:pic>
        <p:nvPicPr>
          <p:cNvPr id="490" name="Google Shape;490;p8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012199" y="1509924"/>
            <a:ext cx="1148789" cy="978600"/>
          </a:xfrm>
          <a:prstGeom prst="rect">
            <a:avLst/>
          </a:prstGeom>
          <a:noFill/>
          <a:ln>
            <a:noFill/>
          </a:ln>
        </p:spPr>
      </p:pic>
      <p:sp>
        <p:nvSpPr>
          <p:cNvPr id="491" name="Google Shape;491;p80"/>
          <p:cNvSpPr txBox="1"/>
          <p:nvPr/>
        </p:nvSpPr>
        <p:spPr>
          <a:xfrm>
            <a:off x="6346125" y="46250"/>
            <a:ext cx="2701200" cy="831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Verdana"/>
                <a:ea typeface="Verdana"/>
                <a:cs typeface="Verdana"/>
                <a:sym typeface="Verdana"/>
              </a:rPr>
              <a:t>Part 1: Predictable Flow</a:t>
            </a:r>
            <a:endParaRPr>
              <a:solidFill>
                <a:srgbClr val="FF0000"/>
              </a:solidFill>
              <a:latin typeface="Verdana"/>
              <a:ea typeface="Verdana"/>
              <a:cs typeface="Verdana"/>
              <a:sym typeface="Verdana"/>
            </a:endParaRPr>
          </a:p>
          <a:p>
            <a:pPr marL="0" lvl="0" indent="0" algn="l" rtl="0">
              <a:spcBef>
                <a:spcPts val="0"/>
              </a:spcBef>
              <a:spcAft>
                <a:spcPts val="0"/>
              </a:spcAft>
              <a:buNone/>
            </a:pPr>
            <a:r>
              <a:rPr lang="en">
                <a:latin typeface="Verdana"/>
                <a:ea typeface="Verdana"/>
                <a:cs typeface="Verdana"/>
                <a:sym typeface="Verdana"/>
              </a:rPr>
              <a:t>Part 2: Stage of Change/MI</a:t>
            </a:r>
            <a:endParaRPr>
              <a:latin typeface="Verdana"/>
              <a:ea typeface="Verdana"/>
              <a:cs typeface="Verdana"/>
              <a:sym typeface="Verdana"/>
            </a:endParaRPr>
          </a:p>
          <a:p>
            <a:pPr marL="0" lvl="0" indent="0" algn="l" rtl="0">
              <a:spcBef>
                <a:spcPts val="0"/>
              </a:spcBef>
              <a:spcAft>
                <a:spcPts val="0"/>
              </a:spcAft>
              <a:buNone/>
            </a:pPr>
            <a:r>
              <a:rPr lang="en">
                <a:latin typeface="Verdana"/>
                <a:ea typeface="Verdana"/>
                <a:cs typeface="Verdana"/>
                <a:sym typeface="Verdana"/>
              </a:rPr>
              <a:t>Part 3: LM Principles</a:t>
            </a:r>
            <a:endParaRPr>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DividendVTI">
  <a:themeElements>
    <a:clrScheme name="Aspect">
      <a:dk1>
        <a:srgbClr val="000000"/>
      </a:dk1>
      <a:lt1>
        <a:srgbClr val="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5831</Words>
  <Application>Microsoft Office PowerPoint</Application>
  <PresentationFormat>On-screen Show (16:9)</PresentationFormat>
  <Paragraphs>600</Paragraphs>
  <Slides>89</Slides>
  <Notes>89</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89</vt:i4>
      </vt:variant>
    </vt:vector>
  </HeadingPairs>
  <TitlesOfParts>
    <vt:vector size="102" baseType="lpstr">
      <vt:lpstr>Arial</vt:lpstr>
      <vt:lpstr>Quattrocento Sans</vt:lpstr>
      <vt:lpstr>Lobster</vt:lpstr>
      <vt:lpstr>Libre Franklin</vt:lpstr>
      <vt:lpstr>Noto Sans Symbols</vt:lpstr>
      <vt:lpstr>Roboto</vt:lpstr>
      <vt:lpstr>Verdana</vt:lpstr>
      <vt:lpstr>Franklin Gothic</vt:lpstr>
      <vt:lpstr>Calibri</vt:lpstr>
      <vt:lpstr>DividendVTI</vt:lpstr>
      <vt:lpstr>Office Theme</vt:lpstr>
      <vt:lpstr>Office Theme</vt:lpstr>
      <vt:lpstr>Office Theme</vt:lpstr>
      <vt:lpstr>A Lifestyle Medicine Approach to Pediatric Obesity in the Medical Home </vt:lpstr>
      <vt:lpstr>I have no disclosures</vt:lpstr>
      <vt:lpstr>OBJECTIVES</vt:lpstr>
      <vt:lpstr>How we got started</vt:lpstr>
      <vt:lpstr>Big Challenges = Big Opportunity for Innovation</vt:lpstr>
      <vt:lpstr>​​</vt:lpstr>
      <vt:lpstr>Guiding Evidence-Based Principles </vt:lpstr>
      <vt:lpstr>Our Approach Centers Around 3 Main Ideas</vt:lpstr>
      <vt:lpstr>Part 1: Flow </vt:lpstr>
      <vt:lpstr>PowerPoint Presentation</vt:lpstr>
      <vt:lpstr>PowerPoint Presentation</vt:lpstr>
      <vt:lpstr>PowerPoint Presentation</vt:lpstr>
      <vt:lpstr>PowerPoint Presentation</vt:lpstr>
      <vt:lpstr>Follow Up </vt:lpstr>
      <vt:lpstr>INTAKE VISIT: Family Form</vt:lpstr>
      <vt:lpstr>Social/Emotional Screeners on SWYC </vt:lpstr>
      <vt:lpstr>PowerPoint Presentation</vt:lpstr>
      <vt:lpstr>PowerPoint Presentation</vt:lpstr>
      <vt:lpstr>PowerPoint Presentation</vt:lpstr>
      <vt:lpstr>PowerPoint Presentation</vt:lpstr>
      <vt:lpstr>Self-Determination</vt:lpstr>
      <vt:lpstr>PowerPoint Presentation</vt:lpstr>
      <vt:lpstr>The Complete Opposite!</vt:lpstr>
      <vt:lpstr> </vt:lpstr>
      <vt:lpstr>“Meet Patients Where They Are”</vt:lpstr>
      <vt:lpstr>PowerPoint Presentation</vt:lpstr>
      <vt:lpstr>Motivational Interviewing: One of your best tools!</vt:lpstr>
      <vt:lpstr> Ready for Change? “TAF” GOALS  </vt:lpstr>
      <vt:lpstr>Ready for Change? Offer Bite-Size In-Office Education </vt:lpstr>
      <vt:lpstr> Ready for Change? Give “At-Home Learning” Decide Next Steps </vt:lpstr>
      <vt:lpstr>PowerPoint Presentation</vt:lpstr>
      <vt:lpstr>PowerPoint Presentation</vt:lpstr>
      <vt:lpstr>PowerPoint Presentation</vt:lpstr>
      <vt:lpstr>Lifestyle Medicine in Training</vt:lpstr>
      <vt:lpstr>Lifestyle Medicine enhances our current efforts and community resources </vt:lpstr>
      <vt:lpstr>PowerPoint Presentation</vt:lpstr>
      <vt:lpstr>CDC: US Causes of Death in 2000</vt:lpstr>
      <vt:lpstr>CDC: US Causes of Death in 2000 </vt:lpstr>
      <vt:lpstr>Lifestyle Factors Account For:</vt:lpstr>
      <vt:lpstr>ROOT CAUSES OF Pediatric Obesity</vt:lpstr>
      <vt:lpstr>PowerPoint Presentation</vt:lpstr>
      <vt:lpstr> Whole Food Plant Based (WFPB) Nutrition </vt:lpstr>
      <vt:lpstr>  Whole Food Plant Based (WFPB) Nutrition  </vt:lpstr>
      <vt:lpstr>Health Benefits of WFPB Nutrition</vt:lpstr>
      <vt:lpstr>Where DO people live the longest, healthiest lives? </vt:lpstr>
      <vt:lpstr>PowerPoint Presentation</vt:lpstr>
      <vt:lpstr>What do the Blue Zones have in common?</vt:lpstr>
      <vt:lpstr>PowerPoint Presentation</vt:lpstr>
      <vt:lpstr>PowerPoint Presentation</vt:lpstr>
      <vt:lpstr>PowerPoint Presentation</vt:lpstr>
      <vt:lpstr>PowerPoint Presentation</vt:lpstr>
      <vt:lpstr>PowerPoint Presentation</vt:lpstr>
      <vt:lpstr>Cancer</vt:lpstr>
      <vt:lpstr>Obesity/Type 2 Diabetes </vt:lpstr>
      <vt:lpstr>PowerPoint Presentation</vt:lpstr>
      <vt:lpstr>Covid -19</vt:lpstr>
      <vt:lpstr>PowerPoint Presentation</vt:lpstr>
      <vt:lpstr>A plant based nutrition is a spectrum (plant-forward or plant-predominant)</vt:lpstr>
      <vt:lpstr>Plant-Based Children vs Omnivores</vt:lpstr>
      <vt:lpstr>PowerPoint Presentation</vt:lpstr>
      <vt:lpstr>Core Concepts of WFPB Nutrition</vt:lpstr>
      <vt:lpstr>Core Concept: Nutrient Density per Calorie</vt:lpstr>
      <vt:lpstr>Core Concept: Calorie Density (cals/#)</vt:lpstr>
      <vt:lpstr>Core Concept: Calorie Density and Satiety</vt:lpstr>
      <vt:lpstr>Calorie Density: 1 hour talks</vt:lpstr>
      <vt:lpstr>Core Concept: Birth-3 years  </vt:lpstr>
      <vt:lpstr>“Well Planned”</vt:lpstr>
      <vt:lpstr>Will they get enough protein?   </vt:lpstr>
      <vt:lpstr>Should we avoid “Carbs”? </vt:lpstr>
      <vt:lpstr>Will they get enough calcium?</vt:lpstr>
      <vt:lpstr>The Dairy Question</vt:lpstr>
      <vt:lpstr>PowerPoint Presentation</vt:lpstr>
      <vt:lpstr>Is soy safe?</vt:lpstr>
      <vt:lpstr>Is Dairy Safe?</vt:lpstr>
      <vt:lpstr>Summary WFPB Tips/Tools</vt:lpstr>
      <vt:lpstr>PowerPoint Presentation</vt:lpstr>
      <vt:lpstr>SLEEP</vt:lpstr>
      <vt:lpstr>Physical Activity</vt:lpstr>
      <vt:lpstr>PowerPoint Presentation</vt:lpstr>
      <vt:lpstr>Developing and Maintaining Relationships</vt:lpstr>
      <vt:lpstr>Managing Stress   </vt:lpstr>
      <vt:lpstr>Calm Kit Items</vt:lpstr>
      <vt:lpstr>Mental Health Resources  Specifically for Teens </vt:lpstr>
      <vt:lpstr>Free Mindfulness, Stress Reduction Apps</vt:lpstr>
      <vt:lpstr>What We Find Helpful</vt:lpstr>
      <vt:lpstr>PowerPoint Presentation</vt:lpstr>
      <vt:lpstr>PowerPoint Presentation</vt:lpstr>
      <vt:lpstr>WFPB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Lifestyle Medicine Approach to Pediatric Obesity in the Medical Home</dc:title>
  <dc:creator>Erin Brackbill</dc:creator>
  <cp:lastModifiedBy>Kristine Hobbs</cp:lastModifiedBy>
  <cp:revision>3</cp:revision>
  <dcterms:modified xsi:type="dcterms:W3CDTF">2021-09-21T13:48:43Z</dcterms:modified>
</cp:coreProperties>
</file>