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7"/>
  </p:notesMasterIdLst>
  <p:sldIdLst>
    <p:sldId id="256" r:id="rId2"/>
    <p:sldId id="1504" r:id="rId3"/>
    <p:sldId id="1509" r:id="rId4"/>
    <p:sldId id="1510" r:id="rId5"/>
    <p:sldId id="15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B8FA"/>
    <a:srgbClr val="8977F5"/>
    <a:srgbClr val="E1EB81"/>
    <a:srgbClr val="FC7A70"/>
    <a:srgbClr val="FA4638"/>
    <a:srgbClr val="FEDBD8"/>
    <a:srgbClr val="F4E2E2"/>
    <a:srgbClr val="FFD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11E7-9668-4A72-8D70-809D907FE9BF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6C0C6-BE5A-462B-AD87-C455AE61A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9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A8D5C-A70A-4921-9AF9-7CBF2FCB4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CC5EC-8E0D-42C4-9067-4EAB59CA2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5EBE2-28EE-409A-946F-5798DCFB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7F720-F849-472C-A0BB-67CF31B9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96C5D-0489-4F79-B056-BE0E2F02E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4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20F0-B1B1-4006-A7CB-81EFE9E9D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89DF1-C344-430E-9579-9AC176F58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6CEB4-31AF-4671-97B7-FC7B0A6C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71F5F-2096-407D-ACAF-172198EB5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69054-05E6-4706-90F2-2D085B70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3F2C44-9D50-4BB1-98FF-865441300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96838-ADBE-4B14-A058-E1476E4CB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AFA4B-A663-419C-8FB9-0E466577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E952C-8832-4411-9DB8-0417F4392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914CE-3342-46D3-B5FE-79A7A2D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5C7F6-4E71-4C7B-8517-1C73ED09E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5F1A0-45BA-4C58-A79C-104C3B6C9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5F574-7576-4959-8521-6A167EEF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E4F8F-664B-4A4F-9C73-DDAF773E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065A5-13D5-4369-B8BB-FE9A84F01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1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39BA3-5B7B-4B0F-ACCF-6C69CE68C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248B0-CE3C-45F9-8588-B466035B7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06262-A3EE-4D99-A476-4F6749E2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182C7-ADC3-4EFB-810D-B4BF4FAB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4D413-37FE-4BAE-BBE7-FD744F27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6174-BF7E-4A11-B36E-68BB8CA8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7AE5C-7207-48C6-B59A-3FC289BB5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1A99E-765E-4796-B318-82415889E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946FD-C2CD-4770-BC92-67EA7417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74A71-DDD3-46FD-BAE9-DB4B39CD8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30564-4A01-4590-81C5-C58FF782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2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1482-AA57-446F-B232-AA9C8E7CC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2EE1A-5219-4DB5-9744-DE8C4FB8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BD8D5-FD8C-4090-AAFC-0E2D5CBB0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472DA-64B7-440E-801F-914604556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7E630-6DDC-4732-81B5-232D068A0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04F4C6-82F6-46C7-83DF-2433008F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EAE84C-77ED-4F10-BE62-6B2A66E9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B2F79-0D9B-45E0-AE2E-294DC665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0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5FFC-CC2D-4F28-8ADA-B1978502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3267A-9003-4BEB-8A9B-48E32AA3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77742-6BF6-44A3-BB71-11D94D58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A33F4-E79B-4CCA-8E77-B0097830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E174D-65C2-4382-A3F5-AB0A836B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E7FB3-8F87-4E99-B7FF-28BC1CC9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A8736-CC18-4E5F-91C1-EAC969AE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1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5195-FA1F-4758-8890-A42E266EF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2A870-40D0-4896-A4D6-AD8F27CFB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CD1B9-73BD-424B-A005-67005D90E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91949-EF35-4FB2-8416-F736864F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74309-7B66-49A8-A32C-8DDDD6027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D8453-7DEC-4F2C-827A-516134FF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2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CDB5A-13F7-4CEA-B08E-1228EB49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70F946-3939-4419-A460-407309B71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41F9C-9485-46F1-A444-F844C7F93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DD6C9-BC3C-4D38-BC8A-BABEC7EF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F117-3808-4253-908C-157D5AA13B7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D96E4-E5DF-40E5-A3C1-C62ECD14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0D679-5C84-4CCA-BBAE-4B70A362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2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0F2A8-9765-443B-9039-07BA976EB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18B98-AF5F-4BD1-A982-632FF7483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43AF7-15BB-4E52-B1D3-E167DAE58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EB5D-6441-4C32-A661-8A0D3DD5099F}" type="datetime1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BCD71-C8EC-4906-B9E2-FA493A333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COMPANY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D1D0E-DD92-43C7-B4BA-C4335E863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974BE-90F1-4D5D-B6F5-58C2707D7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1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369D3-8892-4ACB-94EF-4D99BCF3E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076" y="1388483"/>
            <a:ext cx="9504218" cy="3003459"/>
          </a:xfrm>
        </p:spPr>
        <p:txBody>
          <a:bodyPr>
            <a:noAutofit/>
          </a:bodyPr>
          <a:lstStyle/>
          <a:p>
            <a:pPr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  <a:t>Spring QI Workshop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200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  <a:t>A Lifestyle Medicine Approach to Pediatric Obesity in the Medical Home </a:t>
            </a:r>
            <a:br>
              <a:rPr lang="en-US" sz="3200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</a:br>
            <a:br>
              <a:rPr lang="en-US" sz="3200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</a:br>
            <a:r>
              <a:rPr lang="en-US" sz="3200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  <a:t>April 21, 2022 </a:t>
            </a:r>
            <a:br>
              <a:rPr lang="en-US" sz="3200" dirty="0">
                <a:effectLst/>
                <a:latin typeface="Arial" panose="020B0604020202020204" pitchFamily="34" charset="0"/>
                <a:ea typeface="Verdana" panose="020B0604030504040204" pitchFamily="34" charset="0"/>
              </a:rPr>
            </a:br>
            <a:endParaRPr lang="en-US" sz="32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97DFE4-A3EE-4132-BAC4-0FF91EA78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90" y="0"/>
            <a:ext cx="1976953" cy="93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Google Shape;278;p42" descr="A hand holding a bowl of fruit&#10;&#10;Description automatically generated with medium confidence">
            <a:extLst>
              <a:ext uri="{FF2B5EF4-FFF2-40B4-BE49-F238E27FC236}">
                <a16:creationId xmlns:a16="http://schemas.microsoft.com/office/drawing/2014/main" id="{4578991A-8491-4C8B-976E-21C7FD31DBC0}"/>
              </a:ext>
            </a:extLst>
          </p:cNvPr>
          <p:cNvPicPr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60872" y="406299"/>
            <a:ext cx="2614757" cy="1879407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7EB720-4318-4854-88EF-A2BDA94FB56D}"/>
              </a:ext>
            </a:extLst>
          </p:cNvPr>
          <p:cNvSpPr txBox="1"/>
          <p:nvPr/>
        </p:nvSpPr>
        <p:spPr>
          <a:xfrm rot="10800000" flipV="1">
            <a:off x="1106076" y="4847552"/>
            <a:ext cx="9979848" cy="1477328"/>
          </a:xfrm>
          <a:prstGeom prst="rect">
            <a:avLst/>
          </a:prstGeom>
          <a:noFill/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01688306">
                  <a:custGeom>
                    <a:avLst/>
                    <a:gdLst>
                      <a:gd name="connsiteX0" fmla="*/ 0 w 9979848"/>
                      <a:gd name="connsiteY0" fmla="*/ 0 h 1477328"/>
                      <a:gd name="connsiteX1" fmla="*/ 465726 w 9979848"/>
                      <a:gd name="connsiteY1" fmla="*/ 0 h 1477328"/>
                      <a:gd name="connsiteX2" fmla="*/ 1131049 w 9979848"/>
                      <a:gd name="connsiteY2" fmla="*/ 0 h 1477328"/>
                      <a:gd name="connsiteX3" fmla="*/ 1796373 w 9979848"/>
                      <a:gd name="connsiteY3" fmla="*/ 0 h 1477328"/>
                      <a:gd name="connsiteX4" fmla="*/ 2461696 w 9979848"/>
                      <a:gd name="connsiteY4" fmla="*/ 0 h 1477328"/>
                      <a:gd name="connsiteX5" fmla="*/ 2827624 w 9979848"/>
                      <a:gd name="connsiteY5" fmla="*/ 0 h 1477328"/>
                      <a:gd name="connsiteX6" fmla="*/ 3293350 w 9979848"/>
                      <a:gd name="connsiteY6" fmla="*/ 0 h 1477328"/>
                      <a:gd name="connsiteX7" fmla="*/ 3858875 w 9979848"/>
                      <a:gd name="connsiteY7" fmla="*/ 0 h 1477328"/>
                      <a:gd name="connsiteX8" fmla="*/ 4623996 w 9979848"/>
                      <a:gd name="connsiteY8" fmla="*/ 0 h 1477328"/>
                      <a:gd name="connsiteX9" fmla="*/ 5089722 w 9979848"/>
                      <a:gd name="connsiteY9" fmla="*/ 0 h 1477328"/>
                      <a:gd name="connsiteX10" fmla="*/ 5655247 w 9979848"/>
                      <a:gd name="connsiteY10" fmla="*/ 0 h 1477328"/>
                      <a:gd name="connsiteX11" fmla="*/ 6120973 w 9979848"/>
                      <a:gd name="connsiteY11" fmla="*/ 0 h 1477328"/>
                      <a:gd name="connsiteX12" fmla="*/ 6886095 w 9979848"/>
                      <a:gd name="connsiteY12" fmla="*/ 0 h 1477328"/>
                      <a:gd name="connsiteX13" fmla="*/ 7451620 w 9979848"/>
                      <a:gd name="connsiteY13" fmla="*/ 0 h 1477328"/>
                      <a:gd name="connsiteX14" fmla="*/ 7817548 w 9979848"/>
                      <a:gd name="connsiteY14" fmla="*/ 0 h 1477328"/>
                      <a:gd name="connsiteX15" fmla="*/ 8283274 w 9979848"/>
                      <a:gd name="connsiteY15" fmla="*/ 0 h 1477328"/>
                      <a:gd name="connsiteX16" fmla="*/ 8649202 w 9979848"/>
                      <a:gd name="connsiteY16" fmla="*/ 0 h 1477328"/>
                      <a:gd name="connsiteX17" fmla="*/ 9214726 w 9979848"/>
                      <a:gd name="connsiteY17" fmla="*/ 0 h 1477328"/>
                      <a:gd name="connsiteX18" fmla="*/ 9979848 w 9979848"/>
                      <a:gd name="connsiteY18" fmla="*/ 0 h 1477328"/>
                      <a:gd name="connsiteX19" fmla="*/ 9979848 w 9979848"/>
                      <a:gd name="connsiteY19" fmla="*/ 521989 h 1477328"/>
                      <a:gd name="connsiteX20" fmla="*/ 9979848 w 9979848"/>
                      <a:gd name="connsiteY20" fmla="*/ 1043978 h 1477328"/>
                      <a:gd name="connsiteX21" fmla="*/ 9979848 w 9979848"/>
                      <a:gd name="connsiteY21" fmla="*/ 1477328 h 1477328"/>
                      <a:gd name="connsiteX22" fmla="*/ 9114928 w 9979848"/>
                      <a:gd name="connsiteY22" fmla="*/ 1477328 h 1477328"/>
                      <a:gd name="connsiteX23" fmla="*/ 8349806 w 9979848"/>
                      <a:gd name="connsiteY23" fmla="*/ 1477328 h 1477328"/>
                      <a:gd name="connsiteX24" fmla="*/ 7983878 w 9979848"/>
                      <a:gd name="connsiteY24" fmla="*/ 1477328 h 1477328"/>
                      <a:gd name="connsiteX25" fmla="*/ 7218757 w 9979848"/>
                      <a:gd name="connsiteY25" fmla="*/ 1477328 h 1477328"/>
                      <a:gd name="connsiteX26" fmla="*/ 6553434 w 9979848"/>
                      <a:gd name="connsiteY26" fmla="*/ 1477328 h 1477328"/>
                      <a:gd name="connsiteX27" fmla="*/ 5688513 w 9979848"/>
                      <a:gd name="connsiteY27" fmla="*/ 1477328 h 1477328"/>
                      <a:gd name="connsiteX28" fmla="*/ 5222787 w 9979848"/>
                      <a:gd name="connsiteY28" fmla="*/ 1477328 h 1477328"/>
                      <a:gd name="connsiteX29" fmla="*/ 4457665 w 9979848"/>
                      <a:gd name="connsiteY29" fmla="*/ 1477328 h 1477328"/>
                      <a:gd name="connsiteX30" fmla="*/ 3792342 w 9979848"/>
                      <a:gd name="connsiteY30" fmla="*/ 1477328 h 1477328"/>
                      <a:gd name="connsiteX31" fmla="*/ 3027221 w 9979848"/>
                      <a:gd name="connsiteY31" fmla="*/ 1477328 h 1477328"/>
                      <a:gd name="connsiteX32" fmla="*/ 2561494 w 9979848"/>
                      <a:gd name="connsiteY32" fmla="*/ 1477328 h 1477328"/>
                      <a:gd name="connsiteX33" fmla="*/ 2195567 w 9979848"/>
                      <a:gd name="connsiteY33" fmla="*/ 1477328 h 1477328"/>
                      <a:gd name="connsiteX34" fmla="*/ 1729840 w 9979848"/>
                      <a:gd name="connsiteY34" fmla="*/ 1477328 h 1477328"/>
                      <a:gd name="connsiteX35" fmla="*/ 864920 w 9979848"/>
                      <a:gd name="connsiteY35" fmla="*/ 1477328 h 1477328"/>
                      <a:gd name="connsiteX36" fmla="*/ 0 w 9979848"/>
                      <a:gd name="connsiteY36" fmla="*/ 1477328 h 1477328"/>
                      <a:gd name="connsiteX37" fmla="*/ 0 w 9979848"/>
                      <a:gd name="connsiteY37" fmla="*/ 999659 h 1477328"/>
                      <a:gd name="connsiteX38" fmla="*/ 0 w 9979848"/>
                      <a:gd name="connsiteY38" fmla="*/ 521989 h 1477328"/>
                      <a:gd name="connsiteX39" fmla="*/ 0 w 9979848"/>
                      <a:gd name="connsiteY39" fmla="*/ 0 h 1477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</a:cxnLst>
                    <a:rect l="l" t="t" r="r" b="b"/>
                    <a:pathLst>
                      <a:path w="9979848" h="1477328" extrusionOk="0">
                        <a:moveTo>
                          <a:pt x="0" y="0"/>
                        </a:moveTo>
                        <a:cubicBezTo>
                          <a:pt x="208015" y="3279"/>
                          <a:pt x="327798" y="13894"/>
                          <a:pt x="465726" y="0"/>
                        </a:cubicBezTo>
                        <a:cubicBezTo>
                          <a:pt x="603654" y="-13894"/>
                          <a:pt x="874194" y="-10327"/>
                          <a:pt x="1131049" y="0"/>
                        </a:cubicBezTo>
                        <a:cubicBezTo>
                          <a:pt x="1387904" y="10327"/>
                          <a:pt x="1534341" y="-26789"/>
                          <a:pt x="1796373" y="0"/>
                        </a:cubicBezTo>
                        <a:cubicBezTo>
                          <a:pt x="2058405" y="26789"/>
                          <a:pt x="2299278" y="3424"/>
                          <a:pt x="2461696" y="0"/>
                        </a:cubicBezTo>
                        <a:cubicBezTo>
                          <a:pt x="2624114" y="-3424"/>
                          <a:pt x="2661911" y="897"/>
                          <a:pt x="2827624" y="0"/>
                        </a:cubicBezTo>
                        <a:cubicBezTo>
                          <a:pt x="2993337" y="-897"/>
                          <a:pt x="3076870" y="-15188"/>
                          <a:pt x="3293350" y="0"/>
                        </a:cubicBezTo>
                        <a:cubicBezTo>
                          <a:pt x="3509830" y="15188"/>
                          <a:pt x="3672476" y="18390"/>
                          <a:pt x="3858875" y="0"/>
                        </a:cubicBezTo>
                        <a:cubicBezTo>
                          <a:pt x="4045275" y="-18390"/>
                          <a:pt x="4274248" y="21235"/>
                          <a:pt x="4623996" y="0"/>
                        </a:cubicBezTo>
                        <a:cubicBezTo>
                          <a:pt x="4973744" y="-21235"/>
                          <a:pt x="4947608" y="16170"/>
                          <a:pt x="5089722" y="0"/>
                        </a:cubicBezTo>
                        <a:cubicBezTo>
                          <a:pt x="5231836" y="-16170"/>
                          <a:pt x="5453847" y="-4513"/>
                          <a:pt x="5655247" y="0"/>
                        </a:cubicBezTo>
                        <a:cubicBezTo>
                          <a:pt x="5856647" y="4513"/>
                          <a:pt x="5958678" y="19275"/>
                          <a:pt x="6120973" y="0"/>
                        </a:cubicBezTo>
                        <a:cubicBezTo>
                          <a:pt x="6283268" y="-19275"/>
                          <a:pt x="6715032" y="37644"/>
                          <a:pt x="6886095" y="0"/>
                        </a:cubicBezTo>
                        <a:cubicBezTo>
                          <a:pt x="7057158" y="-37644"/>
                          <a:pt x="7225612" y="6979"/>
                          <a:pt x="7451620" y="0"/>
                        </a:cubicBezTo>
                        <a:cubicBezTo>
                          <a:pt x="7677628" y="-6979"/>
                          <a:pt x="7657856" y="993"/>
                          <a:pt x="7817548" y="0"/>
                        </a:cubicBezTo>
                        <a:cubicBezTo>
                          <a:pt x="7977240" y="-993"/>
                          <a:pt x="8155916" y="17101"/>
                          <a:pt x="8283274" y="0"/>
                        </a:cubicBezTo>
                        <a:cubicBezTo>
                          <a:pt x="8410632" y="-17101"/>
                          <a:pt x="8521184" y="-4088"/>
                          <a:pt x="8649202" y="0"/>
                        </a:cubicBezTo>
                        <a:cubicBezTo>
                          <a:pt x="8777220" y="4088"/>
                          <a:pt x="9040286" y="21734"/>
                          <a:pt x="9214726" y="0"/>
                        </a:cubicBezTo>
                        <a:cubicBezTo>
                          <a:pt x="9389166" y="-21734"/>
                          <a:pt x="9736508" y="-6989"/>
                          <a:pt x="9979848" y="0"/>
                        </a:cubicBezTo>
                        <a:cubicBezTo>
                          <a:pt x="9961063" y="127808"/>
                          <a:pt x="9978542" y="382631"/>
                          <a:pt x="9979848" y="521989"/>
                        </a:cubicBezTo>
                        <a:cubicBezTo>
                          <a:pt x="9981154" y="661347"/>
                          <a:pt x="9979347" y="798223"/>
                          <a:pt x="9979848" y="1043978"/>
                        </a:cubicBezTo>
                        <a:cubicBezTo>
                          <a:pt x="9980349" y="1289733"/>
                          <a:pt x="9973840" y="1275023"/>
                          <a:pt x="9979848" y="1477328"/>
                        </a:cubicBezTo>
                        <a:cubicBezTo>
                          <a:pt x="9713131" y="1508240"/>
                          <a:pt x="9432869" y="1500651"/>
                          <a:pt x="9114928" y="1477328"/>
                        </a:cubicBezTo>
                        <a:cubicBezTo>
                          <a:pt x="8796987" y="1454005"/>
                          <a:pt x="8560932" y="1491923"/>
                          <a:pt x="8349806" y="1477328"/>
                        </a:cubicBezTo>
                        <a:cubicBezTo>
                          <a:pt x="8138680" y="1462733"/>
                          <a:pt x="8144106" y="1460692"/>
                          <a:pt x="7983878" y="1477328"/>
                        </a:cubicBezTo>
                        <a:cubicBezTo>
                          <a:pt x="7823650" y="1493964"/>
                          <a:pt x="7427592" y="1464322"/>
                          <a:pt x="7218757" y="1477328"/>
                        </a:cubicBezTo>
                        <a:cubicBezTo>
                          <a:pt x="7009922" y="1490334"/>
                          <a:pt x="6780987" y="1505158"/>
                          <a:pt x="6553434" y="1477328"/>
                        </a:cubicBezTo>
                        <a:cubicBezTo>
                          <a:pt x="6325881" y="1449498"/>
                          <a:pt x="5872740" y="1478031"/>
                          <a:pt x="5688513" y="1477328"/>
                        </a:cubicBezTo>
                        <a:cubicBezTo>
                          <a:pt x="5504286" y="1476625"/>
                          <a:pt x="5382321" y="1495759"/>
                          <a:pt x="5222787" y="1477328"/>
                        </a:cubicBezTo>
                        <a:cubicBezTo>
                          <a:pt x="5063253" y="1458897"/>
                          <a:pt x="4730365" y="1494524"/>
                          <a:pt x="4457665" y="1477328"/>
                        </a:cubicBezTo>
                        <a:cubicBezTo>
                          <a:pt x="4184965" y="1460132"/>
                          <a:pt x="4107342" y="1448320"/>
                          <a:pt x="3792342" y="1477328"/>
                        </a:cubicBezTo>
                        <a:cubicBezTo>
                          <a:pt x="3477342" y="1506336"/>
                          <a:pt x="3191271" y="1476106"/>
                          <a:pt x="3027221" y="1477328"/>
                        </a:cubicBezTo>
                        <a:cubicBezTo>
                          <a:pt x="2863171" y="1478550"/>
                          <a:pt x="2745816" y="1457118"/>
                          <a:pt x="2561494" y="1477328"/>
                        </a:cubicBezTo>
                        <a:cubicBezTo>
                          <a:pt x="2377172" y="1497538"/>
                          <a:pt x="2269066" y="1463886"/>
                          <a:pt x="2195567" y="1477328"/>
                        </a:cubicBezTo>
                        <a:cubicBezTo>
                          <a:pt x="2122068" y="1490770"/>
                          <a:pt x="1928829" y="1470611"/>
                          <a:pt x="1729840" y="1477328"/>
                        </a:cubicBezTo>
                        <a:cubicBezTo>
                          <a:pt x="1530851" y="1484045"/>
                          <a:pt x="1040813" y="1494150"/>
                          <a:pt x="864920" y="1477328"/>
                        </a:cubicBezTo>
                        <a:cubicBezTo>
                          <a:pt x="689027" y="1460506"/>
                          <a:pt x="197666" y="1470583"/>
                          <a:pt x="0" y="1477328"/>
                        </a:cubicBezTo>
                        <a:cubicBezTo>
                          <a:pt x="17637" y="1298088"/>
                          <a:pt x="14895" y="1118561"/>
                          <a:pt x="0" y="999659"/>
                        </a:cubicBezTo>
                        <a:cubicBezTo>
                          <a:pt x="-14895" y="880757"/>
                          <a:pt x="-20942" y="652573"/>
                          <a:pt x="0" y="521989"/>
                        </a:cubicBezTo>
                        <a:cubicBezTo>
                          <a:pt x="20942" y="391405"/>
                          <a:pt x="-16140" y="11426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marL="0" marR="0">
              <a:spcBef>
                <a:spcPts val="120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IS LIFESTYLE MEDICINE: 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Lifestyle Medicine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uses evidence-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based lifestyle therapeutic intervention – including a whole-food plant predominant eating pattern, regular physical activity, restorative sleep, stress management, avoidance of risky substances, and positive social connection – to prevent, treat and often reverse chronic disease</a:t>
            </a:r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Lifestyle Medicine emphasizes positive psychology and motivational interviewing to support behavior change.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5002683-74B6-4B95-A4DB-455FA12D646E}"/>
              </a:ext>
            </a:extLst>
          </p:cNvPr>
          <p:cNvSpPr txBox="1">
            <a:spLocks/>
          </p:cNvSpPr>
          <p:nvPr/>
        </p:nvSpPr>
        <p:spPr>
          <a:xfrm>
            <a:off x="766087" y="0"/>
            <a:ext cx="10686332" cy="71759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Quality Improvement Ideas </a:t>
            </a:r>
            <a:endParaRPr lang="en-US" sz="2700" dirty="0">
              <a:solidFill>
                <a:schemeClr val="bg1"/>
              </a:solidFill>
            </a:endParaRPr>
          </a:p>
        </p:txBody>
      </p:sp>
      <p:pic>
        <p:nvPicPr>
          <p:cNvPr id="5" name="Google Shape;1191;p158">
            <a:extLst>
              <a:ext uri="{FF2B5EF4-FFF2-40B4-BE49-F238E27FC236}">
                <a16:creationId xmlns:a16="http://schemas.microsoft.com/office/drawing/2014/main" id="{46700130-BEEE-4282-945D-D930945196A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r="479"/>
          <a:stretch/>
        </p:blipFill>
        <p:spPr>
          <a:xfrm>
            <a:off x="198783" y="834888"/>
            <a:ext cx="11794434" cy="59058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072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CAAED-03B5-4EEB-A652-4DCE0CEF1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32" y="1825625"/>
            <a:ext cx="11507086" cy="478782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Documenting appropriate BMI Z codes</a:t>
            </a:r>
          </a:p>
          <a:p>
            <a:r>
              <a:rPr lang="en-US" sz="2400" dirty="0"/>
              <a:t>Motivational interviewing; assessing patient readiness</a:t>
            </a:r>
          </a:p>
          <a:p>
            <a:r>
              <a:rPr lang="en-US" sz="2400" dirty="0"/>
              <a:t>Documenting SMART goals if appropriate</a:t>
            </a:r>
          </a:p>
          <a:p>
            <a:r>
              <a:rPr lang="en-US" sz="2400" dirty="0"/>
              <a:t>Focus on follow-up with MD and referrals to Dietician</a:t>
            </a:r>
          </a:p>
          <a:p>
            <a:r>
              <a:rPr lang="en-US" sz="2400" dirty="0"/>
              <a:t>All well visits between age 5-15, BMI will be assessed, recorded, and discussed</a:t>
            </a:r>
          </a:p>
          <a:p>
            <a:r>
              <a:rPr lang="en-US" sz="2400" dirty="0"/>
              <a:t>Expedite referrals to nutritionist; implemented a cooking class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Identify community resources (researched local groceries and food banks) implement informational sheets for patients)</a:t>
            </a:r>
          </a:p>
          <a:p>
            <a:r>
              <a:rPr lang="en-US" sz="2400" dirty="0">
                <a:cs typeface="Arial" panose="020B0604020202020204" pitchFamily="34" charset="0"/>
              </a:rPr>
              <a:t>Implementing a Lifestyle medicine based clinical pathway to address Obesity</a:t>
            </a:r>
          </a:p>
          <a:p>
            <a:r>
              <a:rPr lang="en-US" sz="2400" dirty="0">
                <a:cs typeface="Arial" panose="020B0604020202020204" pitchFamily="34" charset="0"/>
              </a:rPr>
              <a:t>Reminders in EMR about appropriate labs to be done</a:t>
            </a:r>
          </a:p>
          <a:p>
            <a:r>
              <a:rPr lang="en-US" sz="2400" dirty="0">
                <a:cs typeface="Arial" panose="020B0604020202020204" pitchFamily="34" charset="0"/>
              </a:rPr>
              <a:t>Changing language from “Obesity follow-up: to “Health Weight” or “Healthy Habits” follow-up 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A7B38-B8DE-44B7-9AE3-C288A84C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3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6848B9-3259-4704-9DA8-57162C0E28FB}"/>
              </a:ext>
            </a:extLst>
          </p:cNvPr>
          <p:cNvSpPr txBox="1">
            <a:spLocks/>
          </p:cNvSpPr>
          <p:nvPr/>
        </p:nvSpPr>
        <p:spPr>
          <a:xfrm>
            <a:off x="582132" y="136525"/>
            <a:ext cx="11027735" cy="120578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Quality Improvement( change) Ideas</a:t>
            </a:r>
          </a:p>
          <a:p>
            <a:pPr algn="ctr"/>
            <a:r>
              <a:rPr lang="en-US" dirty="0"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rPr>
              <a:t>Summary of past QI projects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endParaRPr lang="en-US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8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510F753-A3DB-49AF-BD68-2726DCC8B2D1}"/>
              </a:ext>
            </a:extLst>
          </p:cNvPr>
          <p:cNvSpPr/>
          <p:nvPr/>
        </p:nvSpPr>
        <p:spPr>
          <a:xfrm>
            <a:off x="723014" y="204843"/>
            <a:ext cx="11270511" cy="1020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613122-1723-43E4-BD34-E9493F1E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844"/>
            <a:ext cx="10515600" cy="102072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QI ideas for continuing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78C8C-194A-496A-8547-469E5856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Workflow changes to do appropriate labs based on BMI</a:t>
            </a:r>
          </a:p>
          <a:p>
            <a:r>
              <a:rPr lang="en-US" dirty="0"/>
              <a:t>Addressing some SDOH factors associated with Obesity</a:t>
            </a:r>
          </a:p>
          <a:p>
            <a:r>
              <a:rPr lang="en-US" dirty="0"/>
              <a:t>Partnering with local community resources , health department etc.</a:t>
            </a:r>
          </a:p>
          <a:p>
            <a:r>
              <a:rPr lang="en-US" dirty="0"/>
              <a:t>Working on improving compliance with follow up visits</a:t>
            </a:r>
          </a:p>
          <a:p>
            <a:r>
              <a:rPr lang="en-US" dirty="0"/>
              <a:t>Lifestyle medicine clinical pathway – practice spread</a:t>
            </a:r>
          </a:p>
          <a:p>
            <a:r>
              <a:rPr lang="en-US" dirty="0"/>
              <a:t>Continue Resident training on Motivational interview, lifestyle medicine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A8277-6F45-446E-A10C-40CB2168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247EB-ED12-4478-92AD-1CD5F18B79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0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97DFE4-A3EE-4132-BAC4-0FF91EA78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0256"/>
            <a:ext cx="3191804" cy="150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Google Shape;278;p42" descr="A hand holding a bowl of fruit&#10;&#10;Description automatically generated with medium confidence">
            <a:extLst>
              <a:ext uri="{FF2B5EF4-FFF2-40B4-BE49-F238E27FC236}">
                <a16:creationId xmlns:a16="http://schemas.microsoft.com/office/drawing/2014/main" id="{4578991A-8491-4C8B-976E-21C7FD31DBC0}"/>
              </a:ext>
            </a:extLst>
          </p:cNvPr>
          <p:cNvPicPr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45189" y="70255"/>
            <a:ext cx="2246811" cy="1635567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D05AA1D4-A92C-4D73-BA85-207156935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9270" y="555581"/>
            <a:ext cx="12192000" cy="1506130"/>
          </a:xfrm>
        </p:spPr>
        <p:txBody>
          <a:bodyPr/>
          <a:lstStyle/>
          <a:p>
            <a:pPr algn="ctr"/>
            <a:r>
              <a:rPr lang="en-US" b="1" dirty="0"/>
              <a:t>ABP MOC Part 4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D4D347-64F5-42AD-807E-2F4757278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476" y="1999988"/>
            <a:ext cx="108722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Eligible for Part 4 credits:</a:t>
            </a:r>
          </a:p>
          <a:p>
            <a:r>
              <a:rPr lang="en-US" dirty="0"/>
              <a:t>Review the driver diagram and pick a measure </a:t>
            </a:r>
          </a:p>
          <a:p>
            <a:pPr lvl="1"/>
            <a:r>
              <a:rPr lang="en-US" i="1" dirty="0"/>
              <a:t>change idea that you want to work on</a:t>
            </a:r>
          </a:p>
          <a:p>
            <a:r>
              <a:rPr lang="en-US" dirty="0"/>
              <a:t>Write your Aim statement </a:t>
            </a:r>
          </a:p>
          <a:p>
            <a:pPr lvl="1"/>
            <a:r>
              <a:rPr lang="en-US" i="1" dirty="0"/>
              <a:t>define the denominator, numerator, percentage improvement and time frame</a:t>
            </a:r>
          </a:p>
          <a:p>
            <a:r>
              <a:rPr lang="en-US" dirty="0"/>
              <a:t>Collect 3 or more data sets and 2 QI Cycles</a:t>
            </a:r>
          </a:p>
          <a:p>
            <a:pPr lvl="1"/>
            <a:r>
              <a:rPr lang="en-US" i="1" dirty="0"/>
              <a:t>Do 2 PDSA or QI Techniques during the 9-week period (April 21</a:t>
            </a:r>
            <a:r>
              <a:rPr lang="en-US" i="1" baseline="30000" dirty="0"/>
              <a:t>st</a:t>
            </a:r>
            <a:r>
              <a:rPr lang="en-US" i="1" dirty="0"/>
              <a:t> </a:t>
            </a:r>
            <a:r>
              <a:rPr lang="en-US" i="1" baseline="30000" dirty="0"/>
              <a:t> </a:t>
            </a:r>
            <a:r>
              <a:rPr lang="en-US" i="1" dirty="0"/>
              <a:t>- June 15</a:t>
            </a:r>
            <a:r>
              <a:rPr lang="en-US" i="1" baseline="30000" dirty="0"/>
              <a:t>th</a:t>
            </a:r>
            <a:r>
              <a:rPr lang="en-US" i="1" dirty="0"/>
              <a:t>)</a:t>
            </a:r>
          </a:p>
          <a:p>
            <a:pPr lvl="1"/>
            <a:r>
              <a:rPr lang="en-US" i="1" dirty="0"/>
              <a:t>QTIP practices can use QIDA data</a:t>
            </a:r>
          </a:p>
          <a:p>
            <a:r>
              <a:rPr lang="en-US" dirty="0"/>
              <a:t>Complete and send the ABP attestation form.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6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347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Spring QI Workshop  A Lifestyle Medicine Approach to Pediatric Obesity in the Medical Home   April 21, 2022  </vt:lpstr>
      <vt:lpstr>PowerPoint Presentation</vt:lpstr>
      <vt:lpstr>PowerPoint Presentation</vt:lpstr>
      <vt:lpstr>QI ideas for continuing Practices</vt:lpstr>
      <vt:lpstr>ABP MOC Part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Martin, LMSW</dc:creator>
  <cp:lastModifiedBy>Lynn Martin, LMSW</cp:lastModifiedBy>
  <cp:revision>48</cp:revision>
  <dcterms:created xsi:type="dcterms:W3CDTF">2021-01-15T20:03:28Z</dcterms:created>
  <dcterms:modified xsi:type="dcterms:W3CDTF">2022-04-25T15:34:45Z</dcterms:modified>
</cp:coreProperties>
</file>